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3"/>
  </p:notesMasterIdLst>
  <p:handoutMasterIdLst>
    <p:handoutMasterId r:id="rId104"/>
  </p:handoutMasterIdLst>
  <p:sldIdLst>
    <p:sldId id="257" r:id="rId2"/>
    <p:sldId id="258" r:id="rId3"/>
    <p:sldId id="259" r:id="rId4"/>
    <p:sldId id="260" r:id="rId5"/>
    <p:sldId id="356" r:id="rId6"/>
    <p:sldId id="352" r:id="rId7"/>
    <p:sldId id="353" r:id="rId8"/>
    <p:sldId id="354" r:id="rId9"/>
    <p:sldId id="355" r:id="rId10"/>
    <p:sldId id="357" r:id="rId11"/>
    <p:sldId id="261" r:id="rId12"/>
    <p:sldId id="262" r:id="rId13"/>
    <p:sldId id="263" r:id="rId14"/>
    <p:sldId id="265" r:id="rId15"/>
    <p:sldId id="351" r:id="rId16"/>
    <p:sldId id="310" r:id="rId17"/>
    <p:sldId id="300" r:id="rId18"/>
    <p:sldId id="305" r:id="rId19"/>
    <p:sldId id="303" r:id="rId20"/>
    <p:sldId id="304" r:id="rId21"/>
    <p:sldId id="301" r:id="rId22"/>
    <p:sldId id="363" r:id="rId23"/>
    <p:sldId id="302" r:id="rId24"/>
    <p:sldId id="269" r:id="rId25"/>
    <p:sldId id="270" r:id="rId26"/>
    <p:sldId id="271" r:id="rId27"/>
    <p:sldId id="272" r:id="rId28"/>
    <p:sldId id="266" r:id="rId29"/>
    <p:sldId id="359" r:id="rId30"/>
    <p:sldId id="360" r:id="rId31"/>
    <p:sldId id="362" r:id="rId32"/>
    <p:sldId id="268" r:id="rId33"/>
    <p:sldId id="267" r:id="rId34"/>
    <p:sldId id="273" r:id="rId35"/>
    <p:sldId id="277" r:id="rId36"/>
    <p:sldId id="274" r:id="rId37"/>
    <p:sldId id="312" r:id="rId38"/>
    <p:sldId id="319" r:id="rId39"/>
    <p:sldId id="275" r:id="rId40"/>
    <p:sldId id="322" r:id="rId41"/>
    <p:sldId id="316" r:id="rId42"/>
    <p:sldId id="320" r:id="rId43"/>
    <p:sldId id="279" r:id="rId44"/>
    <p:sldId id="327" r:id="rId45"/>
    <p:sldId id="280" r:id="rId46"/>
    <p:sldId id="326" r:id="rId47"/>
    <p:sldId id="369" r:id="rId48"/>
    <p:sldId id="281" r:id="rId49"/>
    <p:sldId id="314" r:id="rId50"/>
    <p:sldId id="313" r:id="rId51"/>
    <p:sldId id="317" r:id="rId52"/>
    <p:sldId id="365" r:id="rId53"/>
    <p:sldId id="366" r:id="rId54"/>
    <p:sldId id="370" r:id="rId55"/>
    <p:sldId id="377" r:id="rId56"/>
    <p:sldId id="378" r:id="rId57"/>
    <p:sldId id="367" r:id="rId58"/>
    <p:sldId id="368" r:id="rId59"/>
    <p:sldId id="323" r:id="rId60"/>
    <p:sldId id="324" r:id="rId61"/>
    <p:sldId id="286" r:id="rId62"/>
    <p:sldId id="287" r:id="rId63"/>
    <p:sldId id="288" r:id="rId64"/>
    <p:sldId id="289" r:id="rId65"/>
    <p:sldId id="290" r:id="rId66"/>
    <p:sldId id="329" r:id="rId67"/>
    <p:sldId id="328" r:id="rId68"/>
    <p:sldId id="330" r:id="rId69"/>
    <p:sldId id="291" r:id="rId70"/>
    <p:sldId id="379" r:id="rId71"/>
    <p:sldId id="292" r:id="rId72"/>
    <p:sldId id="374" r:id="rId73"/>
    <p:sldId id="293" r:id="rId74"/>
    <p:sldId id="383" r:id="rId75"/>
    <p:sldId id="384" r:id="rId76"/>
    <p:sldId id="294" r:id="rId77"/>
    <p:sldId id="334" r:id="rId78"/>
    <p:sldId id="335" r:id="rId79"/>
    <p:sldId id="341" r:id="rId80"/>
    <p:sldId id="340" r:id="rId81"/>
    <p:sldId id="380" r:id="rId82"/>
    <p:sldId id="342" r:id="rId83"/>
    <p:sldId id="297" r:id="rId84"/>
    <p:sldId id="344" r:id="rId85"/>
    <p:sldId id="381" r:id="rId86"/>
    <p:sldId id="345" r:id="rId87"/>
    <p:sldId id="346" r:id="rId88"/>
    <p:sldId id="298" r:id="rId89"/>
    <p:sldId id="348" r:id="rId90"/>
    <p:sldId id="382" r:id="rId91"/>
    <p:sldId id="295" r:id="rId92"/>
    <p:sldId id="299" r:id="rId93"/>
    <p:sldId id="350" r:id="rId94"/>
    <p:sldId id="371" r:id="rId95"/>
    <p:sldId id="372" r:id="rId96"/>
    <p:sldId id="373" r:id="rId97"/>
    <p:sldId id="349" r:id="rId98"/>
    <p:sldId id="325" r:id="rId99"/>
    <p:sldId id="358" r:id="rId100"/>
    <p:sldId id="375" r:id="rId101"/>
    <p:sldId id="376" r:id="rId102"/>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82" autoAdjust="0"/>
    <p:restoredTop sz="85968" autoAdjust="0"/>
  </p:normalViewPr>
  <p:slideViewPr>
    <p:cSldViewPr>
      <p:cViewPr varScale="1">
        <p:scale>
          <a:sx n="63" d="100"/>
          <a:sy n="63" d="100"/>
        </p:scale>
        <p:origin x="870" y="72"/>
      </p:cViewPr>
      <p:guideLst>
        <p:guide orient="horz" pos="2160"/>
        <p:guide pos="2880"/>
      </p:guideLst>
    </p:cSldViewPr>
  </p:slideViewPr>
  <p:notesTextViewPr>
    <p:cViewPr>
      <p:scale>
        <a:sx n="1" d="1"/>
        <a:sy n="1" d="1"/>
      </p:scale>
      <p:origin x="0" y="0"/>
    </p:cViewPr>
  </p:notesTextViewPr>
  <p:sorterViewPr>
    <p:cViewPr varScale="1">
      <p:scale>
        <a:sx n="1" d="1"/>
        <a:sy n="1" d="1"/>
      </p:scale>
      <p:origin x="0" y="-177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966559-6B50-4D50-8B6E-F10B923C49E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FC8D5E3-0CEA-4A95-B439-143E9E5B487A}">
      <dgm:prSet phldrT="[Text]"/>
      <dgm:spPr/>
      <dgm:t>
        <a:bodyPr/>
        <a:lstStyle/>
        <a:p>
          <a:r>
            <a:rPr lang="en-US" dirty="0" smtClean="0"/>
            <a:t>A company controls an entire industry or area of the economy </a:t>
          </a:r>
          <a:endParaRPr lang="en-US" dirty="0"/>
        </a:p>
      </dgm:t>
    </dgm:pt>
    <dgm:pt modelId="{509AB4DF-F23A-4C35-9895-864F672731BA}" type="parTrans" cxnId="{86EBE069-7EB9-4163-AEC5-97B323D7C6D0}">
      <dgm:prSet/>
      <dgm:spPr/>
      <dgm:t>
        <a:bodyPr/>
        <a:lstStyle/>
        <a:p>
          <a:endParaRPr lang="en-US"/>
        </a:p>
      </dgm:t>
    </dgm:pt>
    <dgm:pt modelId="{4D87E929-358B-47F9-97BD-E9E5B5E53E1D}" type="sibTrans" cxnId="{86EBE069-7EB9-4163-AEC5-97B323D7C6D0}">
      <dgm:prSet/>
      <dgm:spPr/>
      <dgm:t>
        <a:bodyPr/>
        <a:lstStyle/>
        <a:p>
          <a:endParaRPr lang="en-US"/>
        </a:p>
      </dgm:t>
    </dgm:pt>
    <dgm:pt modelId="{DDA1AAF9-6AE4-401D-BD27-0BFC3C7F6685}">
      <dgm:prSet phldrT="[Text]"/>
      <dgm:spPr/>
      <dgm:t>
        <a:bodyPr/>
        <a:lstStyle/>
        <a:p>
          <a:r>
            <a:rPr lang="en-US" dirty="0" smtClean="0"/>
            <a:t>Because of its size and power, the company can destroy any competition</a:t>
          </a:r>
          <a:endParaRPr lang="en-US" dirty="0"/>
        </a:p>
      </dgm:t>
    </dgm:pt>
    <dgm:pt modelId="{BEEEB0AF-9F5C-465F-B4B4-BD7BCF99B6C1}" type="parTrans" cxnId="{2BC69633-52E4-4046-9B8A-A4174203DD71}">
      <dgm:prSet/>
      <dgm:spPr/>
      <dgm:t>
        <a:bodyPr/>
        <a:lstStyle/>
        <a:p>
          <a:endParaRPr lang="en-US"/>
        </a:p>
      </dgm:t>
    </dgm:pt>
    <dgm:pt modelId="{0EA977B8-45F8-4A64-B182-E6227134F89D}" type="sibTrans" cxnId="{2BC69633-52E4-4046-9B8A-A4174203DD71}">
      <dgm:prSet/>
      <dgm:spPr/>
      <dgm:t>
        <a:bodyPr/>
        <a:lstStyle/>
        <a:p>
          <a:endParaRPr lang="en-US"/>
        </a:p>
      </dgm:t>
    </dgm:pt>
    <dgm:pt modelId="{5C833685-6167-4501-9C80-2CD90A47070A}">
      <dgm:prSet phldrT="[Text]"/>
      <dgm:spPr/>
      <dgm:t>
        <a:bodyPr/>
        <a:lstStyle/>
        <a:p>
          <a:r>
            <a:rPr lang="en-US" dirty="0" smtClean="0"/>
            <a:t>Lack of competition means company can charge what they want for the product</a:t>
          </a:r>
          <a:endParaRPr lang="en-US" dirty="0"/>
        </a:p>
      </dgm:t>
    </dgm:pt>
    <dgm:pt modelId="{AA9C929B-F7E6-4AB0-B1BF-DBAEA10128F7}" type="parTrans" cxnId="{A28EBB15-177E-48FD-85B3-E0C101ADE714}">
      <dgm:prSet/>
      <dgm:spPr/>
      <dgm:t>
        <a:bodyPr/>
        <a:lstStyle/>
        <a:p>
          <a:endParaRPr lang="en-US"/>
        </a:p>
      </dgm:t>
    </dgm:pt>
    <dgm:pt modelId="{F6E3C671-7BD5-4C94-A70C-00A71A6EC58C}" type="sibTrans" cxnId="{A28EBB15-177E-48FD-85B3-E0C101ADE714}">
      <dgm:prSet/>
      <dgm:spPr/>
      <dgm:t>
        <a:bodyPr/>
        <a:lstStyle/>
        <a:p>
          <a:endParaRPr lang="en-US"/>
        </a:p>
      </dgm:t>
    </dgm:pt>
    <dgm:pt modelId="{94393366-483D-4EBC-9EB6-E16998213179}" type="pres">
      <dgm:prSet presAssocID="{4C966559-6B50-4D50-8B6E-F10B923C49EF}" presName="outerComposite" presStyleCnt="0">
        <dgm:presLayoutVars>
          <dgm:chMax val="5"/>
          <dgm:dir/>
          <dgm:resizeHandles val="exact"/>
        </dgm:presLayoutVars>
      </dgm:prSet>
      <dgm:spPr/>
      <dgm:t>
        <a:bodyPr/>
        <a:lstStyle/>
        <a:p>
          <a:endParaRPr lang="en-US"/>
        </a:p>
      </dgm:t>
    </dgm:pt>
    <dgm:pt modelId="{24FC76A3-DE08-441D-A474-0B2C60C1406B}" type="pres">
      <dgm:prSet presAssocID="{4C966559-6B50-4D50-8B6E-F10B923C49EF}" presName="dummyMaxCanvas" presStyleCnt="0">
        <dgm:presLayoutVars/>
      </dgm:prSet>
      <dgm:spPr/>
    </dgm:pt>
    <dgm:pt modelId="{F256A394-0925-4037-89D8-410BE250CC87}" type="pres">
      <dgm:prSet presAssocID="{4C966559-6B50-4D50-8B6E-F10B923C49EF}" presName="ThreeNodes_1" presStyleLbl="node1" presStyleIdx="0" presStyleCnt="3">
        <dgm:presLayoutVars>
          <dgm:bulletEnabled val="1"/>
        </dgm:presLayoutVars>
      </dgm:prSet>
      <dgm:spPr/>
      <dgm:t>
        <a:bodyPr/>
        <a:lstStyle/>
        <a:p>
          <a:endParaRPr lang="en-US"/>
        </a:p>
      </dgm:t>
    </dgm:pt>
    <dgm:pt modelId="{6D49512E-031D-4926-AF7E-C9F9BE9B5BCD}" type="pres">
      <dgm:prSet presAssocID="{4C966559-6B50-4D50-8B6E-F10B923C49EF}" presName="ThreeNodes_2" presStyleLbl="node1" presStyleIdx="1" presStyleCnt="3">
        <dgm:presLayoutVars>
          <dgm:bulletEnabled val="1"/>
        </dgm:presLayoutVars>
      </dgm:prSet>
      <dgm:spPr/>
      <dgm:t>
        <a:bodyPr/>
        <a:lstStyle/>
        <a:p>
          <a:endParaRPr lang="en-US"/>
        </a:p>
      </dgm:t>
    </dgm:pt>
    <dgm:pt modelId="{4C56AF11-A50A-4329-B5D4-B2B5099DDAB9}" type="pres">
      <dgm:prSet presAssocID="{4C966559-6B50-4D50-8B6E-F10B923C49EF}" presName="ThreeNodes_3" presStyleLbl="node1" presStyleIdx="2" presStyleCnt="3">
        <dgm:presLayoutVars>
          <dgm:bulletEnabled val="1"/>
        </dgm:presLayoutVars>
      </dgm:prSet>
      <dgm:spPr/>
      <dgm:t>
        <a:bodyPr/>
        <a:lstStyle/>
        <a:p>
          <a:endParaRPr lang="en-US"/>
        </a:p>
      </dgm:t>
    </dgm:pt>
    <dgm:pt modelId="{A198CD1F-63E4-458A-9626-A4CC12FA4CF7}" type="pres">
      <dgm:prSet presAssocID="{4C966559-6B50-4D50-8B6E-F10B923C49EF}" presName="ThreeConn_1-2" presStyleLbl="fgAccFollowNode1" presStyleIdx="0" presStyleCnt="2">
        <dgm:presLayoutVars>
          <dgm:bulletEnabled val="1"/>
        </dgm:presLayoutVars>
      </dgm:prSet>
      <dgm:spPr/>
      <dgm:t>
        <a:bodyPr/>
        <a:lstStyle/>
        <a:p>
          <a:endParaRPr lang="en-US"/>
        </a:p>
      </dgm:t>
    </dgm:pt>
    <dgm:pt modelId="{1D6531BE-85CC-44D0-B149-7A75AF838981}" type="pres">
      <dgm:prSet presAssocID="{4C966559-6B50-4D50-8B6E-F10B923C49EF}" presName="ThreeConn_2-3" presStyleLbl="fgAccFollowNode1" presStyleIdx="1" presStyleCnt="2">
        <dgm:presLayoutVars>
          <dgm:bulletEnabled val="1"/>
        </dgm:presLayoutVars>
      </dgm:prSet>
      <dgm:spPr/>
      <dgm:t>
        <a:bodyPr/>
        <a:lstStyle/>
        <a:p>
          <a:endParaRPr lang="en-US"/>
        </a:p>
      </dgm:t>
    </dgm:pt>
    <dgm:pt modelId="{97F1FC92-A084-437C-9679-A176F7E770C9}" type="pres">
      <dgm:prSet presAssocID="{4C966559-6B50-4D50-8B6E-F10B923C49EF}" presName="ThreeNodes_1_text" presStyleLbl="node1" presStyleIdx="2" presStyleCnt="3">
        <dgm:presLayoutVars>
          <dgm:bulletEnabled val="1"/>
        </dgm:presLayoutVars>
      </dgm:prSet>
      <dgm:spPr/>
      <dgm:t>
        <a:bodyPr/>
        <a:lstStyle/>
        <a:p>
          <a:endParaRPr lang="en-US"/>
        </a:p>
      </dgm:t>
    </dgm:pt>
    <dgm:pt modelId="{95A95F2A-CE44-416A-A286-53CE1D31C6A9}" type="pres">
      <dgm:prSet presAssocID="{4C966559-6B50-4D50-8B6E-F10B923C49EF}" presName="ThreeNodes_2_text" presStyleLbl="node1" presStyleIdx="2" presStyleCnt="3">
        <dgm:presLayoutVars>
          <dgm:bulletEnabled val="1"/>
        </dgm:presLayoutVars>
      </dgm:prSet>
      <dgm:spPr/>
      <dgm:t>
        <a:bodyPr/>
        <a:lstStyle/>
        <a:p>
          <a:endParaRPr lang="en-US"/>
        </a:p>
      </dgm:t>
    </dgm:pt>
    <dgm:pt modelId="{1118ADAA-7629-4B6F-8DD5-F7BBC2177302}" type="pres">
      <dgm:prSet presAssocID="{4C966559-6B50-4D50-8B6E-F10B923C49EF}" presName="ThreeNodes_3_text" presStyleLbl="node1" presStyleIdx="2" presStyleCnt="3">
        <dgm:presLayoutVars>
          <dgm:bulletEnabled val="1"/>
        </dgm:presLayoutVars>
      </dgm:prSet>
      <dgm:spPr/>
      <dgm:t>
        <a:bodyPr/>
        <a:lstStyle/>
        <a:p>
          <a:endParaRPr lang="en-US"/>
        </a:p>
      </dgm:t>
    </dgm:pt>
  </dgm:ptLst>
  <dgm:cxnLst>
    <dgm:cxn modelId="{0D51FFA2-7549-43E2-BD6D-B5B90312C7B9}" type="presOf" srcId="{5C833685-6167-4501-9C80-2CD90A47070A}" destId="{1118ADAA-7629-4B6F-8DD5-F7BBC2177302}" srcOrd="1" destOrd="0" presId="urn:microsoft.com/office/officeart/2005/8/layout/vProcess5"/>
    <dgm:cxn modelId="{A157ECFE-2616-4DE4-8A66-F905DE2D234E}" type="presOf" srcId="{5C833685-6167-4501-9C80-2CD90A47070A}" destId="{4C56AF11-A50A-4329-B5D4-B2B5099DDAB9}" srcOrd="0" destOrd="0" presId="urn:microsoft.com/office/officeart/2005/8/layout/vProcess5"/>
    <dgm:cxn modelId="{FE3E9CA5-26FF-4E7D-950A-2104D1D36EE7}" type="presOf" srcId="{DDA1AAF9-6AE4-401D-BD27-0BFC3C7F6685}" destId="{95A95F2A-CE44-416A-A286-53CE1D31C6A9}" srcOrd="1" destOrd="0" presId="urn:microsoft.com/office/officeart/2005/8/layout/vProcess5"/>
    <dgm:cxn modelId="{76C98F2E-707B-48C1-B29E-76ECB4949F8F}" type="presOf" srcId="{4C966559-6B50-4D50-8B6E-F10B923C49EF}" destId="{94393366-483D-4EBC-9EB6-E16998213179}" srcOrd="0" destOrd="0" presId="urn:microsoft.com/office/officeart/2005/8/layout/vProcess5"/>
    <dgm:cxn modelId="{2AD92E87-FF5B-4C35-9F8C-6B7393D22C10}" type="presOf" srcId="{0EA977B8-45F8-4A64-B182-E6227134F89D}" destId="{1D6531BE-85CC-44D0-B149-7A75AF838981}" srcOrd="0" destOrd="0" presId="urn:microsoft.com/office/officeart/2005/8/layout/vProcess5"/>
    <dgm:cxn modelId="{2A74757F-E82C-4310-B79C-0C57F6C30302}" type="presOf" srcId="{DDA1AAF9-6AE4-401D-BD27-0BFC3C7F6685}" destId="{6D49512E-031D-4926-AF7E-C9F9BE9B5BCD}" srcOrd="0" destOrd="0" presId="urn:microsoft.com/office/officeart/2005/8/layout/vProcess5"/>
    <dgm:cxn modelId="{2BC69633-52E4-4046-9B8A-A4174203DD71}" srcId="{4C966559-6B50-4D50-8B6E-F10B923C49EF}" destId="{DDA1AAF9-6AE4-401D-BD27-0BFC3C7F6685}" srcOrd="1" destOrd="0" parTransId="{BEEEB0AF-9F5C-465F-B4B4-BD7BCF99B6C1}" sibTransId="{0EA977B8-45F8-4A64-B182-E6227134F89D}"/>
    <dgm:cxn modelId="{A28EBB15-177E-48FD-85B3-E0C101ADE714}" srcId="{4C966559-6B50-4D50-8B6E-F10B923C49EF}" destId="{5C833685-6167-4501-9C80-2CD90A47070A}" srcOrd="2" destOrd="0" parTransId="{AA9C929B-F7E6-4AB0-B1BF-DBAEA10128F7}" sibTransId="{F6E3C671-7BD5-4C94-A70C-00A71A6EC58C}"/>
    <dgm:cxn modelId="{FB8F29DE-1B69-4FE4-A5BE-8493E731FCE3}" type="presOf" srcId="{FFC8D5E3-0CEA-4A95-B439-143E9E5B487A}" destId="{97F1FC92-A084-437C-9679-A176F7E770C9}" srcOrd="1" destOrd="0" presId="urn:microsoft.com/office/officeart/2005/8/layout/vProcess5"/>
    <dgm:cxn modelId="{0DCC64AB-F726-44F4-8478-CC6C029977CE}" type="presOf" srcId="{4D87E929-358B-47F9-97BD-E9E5B5E53E1D}" destId="{A198CD1F-63E4-458A-9626-A4CC12FA4CF7}" srcOrd="0" destOrd="0" presId="urn:microsoft.com/office/officeart/2005/8/layout/vProcess5"/>
    <dgm:cxn modelId="{86EBE069-7EB9-4163-AEC5-97B323D7C6D0}" srcId="{4C966559-6B50-4D50-8B6E-F10B923C49EF}" destId="{FFC8D5E3-0CEA-4A95-B439-143E9E5B487A}" srcOrd="0" destOrd="0" parTransId="{509AB4DF-F23A-4C35-9895-864F672731BA}" sibTransId="{4D87E929-358B-47F9-97BD-E9E5B5E53E1D}"/>
    <dgm:cxn modelId="{DDE47B44-3579-4898-AB1C-1FE8B7422AF8}" type="presOf" srcId="{FFC8D5E3-0CEA-4A95-B439-143E9E5B487A}" destId="{F256A394-0925-4037-89D8-410BE250CC87}" srcOrd="0" destOrd="0" presId="urn:microsoft.com/office/officeart/2005/8/layout/vProcess5"/>
    <dgm:cxn modelId="{FDD63EBA-8ABA-4A0B-82EE-92CEF50F560A}" type="presParOf" srcId="{94393366-483D-4EBC-9EB6-E16998213179}" destId="{24FC76A3-DE08-441D-A474-0B2C60C1406B}" srcOrd="0" destOrd="0" presId="urn:microsoft.com/office/officeart/2005/8/layout/vProcess5"/>
    <dgm:cxn modelId="{C582C31B-11D0-42A8-9688-BE845977CAE5}" type="presParOf" srcId="{94393366-483D-4EBC-9EB6-E16998213179}" destId="{F256A394-0925-4037-89D8-410BE250CC87}" srcOrd="1" destOrd="0" presId="urn:microsoft.com/office/officeart/2005/8/layout/vProcess5"/>
    <dgm:cxn modelId="{331D92D4-D230-4DD8-A9E3-D4498828423C}" type="presParOf" srcId="{94393366-483D-4EBC-9EB6-E16998213179}" destId="{6D49512E-031D-4926-AF7E-C9F9BE9B5BCD}" srcOrd="2" destOrd="0" presId="urn:microsoft.com/office/officeart/2005/8/layout/vProcess5"/>
    <dgm:cxn modelId="{D66FF04D-72FA-4F9B-8A13-166A526EAD83}" type="presParOf" srcId="{94393366-483D-4EBC-9EB6-E16998213179}" destId="{4C56AF11-A50A-4329-B5D4-B2B5099DDAB9}" srcOrd="3" destOrd="0" presId="urn:microsoft.com/office/officeart/2005/8/layout/vProcess5"/>
    <dgm:cxn modelId="{F547D02E-F0B1-4278-84F1-60602BD12939}" type="presParOf" srcId="{94393366-483D-4EBC-9EB6-E16998213179}" destId="{A198CD1F-63E4-458A-9626-A4CC12FA4CF7}" srcOrd="4" destOrd="0" presId="urn:microsoft.com/office/officeart/2005/8/layout/vProcess5"/>
    <dgm:cxn modelId="{5EDB9D60-150D-4C7D-9669-BD922E300C14}" type="presParOf" srcId="{94393366-483D-4EBC-9EB6-E16998213179}" destId="{1D6531BE-85CC-44D0-B149-7A75AF838981}" srcOrd="5" destOrd="0" presId="urn:microsoft.com/office/officeart/2005/8/layout/vProcess5"/>
    <dgm:cxn modelId="{725C779B-1199-4484-B797-081BC26FE9E5}" type="presParOf" srcId="{94393366-483D-4EBC-9EB6-E16998213179}" destId="{97F1FC92-A084-437C-9679-A176F7E770C9}" srcOrd="6" destOrd="0" presId="urn:microsoft.com/office/officeart/2005/8/layout/vProcess5"/>
    <dgm:cxn modelId="{37EF327B-9B2A-45A8-8E3C-A536D1FA4889}" type="presParOf" srcId="{94393366-483D-4EBC-9EB6-E16998213179}" destId="{95A95F2A-CE44-416A-A286-53CE1D31C6A9}" srcOrd="7" destOrd="0" presId="urn:microsoft.com/office/officeart/2005/8/layout/vProcess5"/>
    <dgm:cxn modelId="{17EF2F10-1D44-4962-88B9-20D8A6DDDD54}" type="presParOf" srcId="{94393366-483D-4EBC-9EB6-E16998213179}" destId="{1118ADAA-7629-4B6F-8DD5-F7BBC2177302}"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4B17D-40C5-49A6-B982-1A30C43A6AF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2547D43-FC59-4AD1-9FD0-BCA2F5A8A83D}">
      <dgm:prSet phldrT="[Text]"/>
      <dgm:spPr/>
      <dgm:t>
        <a:bodyPr/>
        <a:lstStyle/>
        <a:p>
          <a:r>
            <a:rPr lang="en-US" dirty="0" smtClean="0"/>
            <a:t>The Labor Movement Grows</a:t>
          </a:r>
          <a:endParaRPr lang="en-US" dirty="0"/>
        </a:p>
      </dgm:t>
    </dgm:pt>
    <dgm:pt modelId="{471B0098-58B3-4153-8DD4-C85E8F6C3973}" type="parTrans" cxnId="{D90C4733-D788-4805-B04D-D1D8989E24BC}">
      <dgm:prSet/>
      <dgm:spPr/>
      <dgm:t>
        <a:bodyPr/>
        <a:lstStyle/>
        <a:p>
          <a:endParaRPr lang="en-US"/>
        </a:p>
      </dgm:t>
    </dgm:pt>
    <dgm:pt modelId="{22B88332-744C-4519-A1C8-3FB0B8E1EA16}" type="sibTrans" cxnId="{D90C4733-D788-4805-B04D-D1D8989E24BC}">
      <dgm:prSet/>
      <dgm:spPr/>
      <dgm:t>
        <a:bodyPr/>
        <a:lstStyle/>
        <a:p>
          <a:endParaRPr lang="en-US"/>
        </a:p>
      </dgm:t>
    </dgm:pt>
    <dgm:pt modelId="{32E33CBA-7A9A-46A0-9034-4783ECE77C01}">
      <dgm:prSet phldrT="[Text]"/>
      <dgm:spPr/>
      <dgm:t>
        <a:bodyPr/>
        <a:lstStyle/>
        <a:p>
          <a:pPr algn="ctr"/>
          <a:r>
            <a:rPr lang="en-US" b="1" u="sng" dirty="0" smtClean="0"/>
            <a:t>Labor Unions Organize </a:t>
          </a:r>
        </a:p>
        <a:p>
          <a:pPr algn="l"/>
          <a:r>
            <a:rPr lang="en-US" dirty="0" smtClean="0"/>
            <a:t>- National Trade Union</a:t>
          </a:r>
        </a:p>
        <a:p>
          <a:pPr algn="l"/>
          <a:r>
            <a:rPr lang="en-US" dirty="0" smtClean="0"/>
            <a:t>- Knights of Labor</a:t>
          </a:r>
        </a:p>
        <a:p>
          <a:pPr algn="l"/>
          <a:r>
            <a:rPr lang="en-US" dirty="0" smtClean="0"/>
            <a:t>- AFL </a:t>
          </a:r>
          <a:endParaRPr lang="en-US" dirty="0"/>
        </a:p>
      </dgm:t>
    </dgm:pt>
    <dgm:pt modelId="{C9D45BB2-BE00-4D9B-9C38-7990780FE651}" type="parTrans" cxnId="{2C76FDD5-37FB-43BF-966D-A98F7367A19C}">
      <dgm:prSet/>
      <dgm:spPr/>
      <dgm:t>
        <a:bodyPr/>
        <a:lstStyle/>
        <a:p>
          <a:endParaRPr lang="en-US"/>
        </a:p>
      </dgm:t>
    </dgm:pt>
    <dgm:pt modelId="{4E22B681-468B-4576-A555-49CEDB6396BC}" type="sibTrans" cxnId="{2C76FDD5-37FB-43BF-966D-A98F7367A19C}">
      <dgm:prSet/>
      <dgm:spPr/>
      <dgm:t>
        <a:bodyPr/>
        <a:lstStyle/>
        <a:p>
          <a:endParaRPr lang="en-US"/>
        </a:p>
      </dgm:t>
    </dgm:pt>
    <dgm:pt modelId="{3FC02E57-F948-4B1E-A451-42F17727F31C}">
      <dgm:prSet phldrT="[Text]"/>
      <dgm:spPr/>
      <dgm:t>
        <a:bodyPr/>
        <a:lstStyle/>
        <a:p>
          <a:pPr algn="ctr"/>
          <a:r>
            <a:rPr lang="en-US" b="1" u="sng" dirty="0" smtClean="0"/>
            <a:t>Workers Suffer</a:t>
          </a:r>
        </a:p>
        <a:p>
          <a:pPr algn="l"/>
          <a:r>
            <a:rPr lang="en-US" b="1" dirty="0" smtClean="0"/>
            <a:t>- </a:t>
          </a:r>
          <a:r>
            <a:rPr lang="en-US" b="0" dirty="0" smtClean="0"/>
            <a:t>Long Hours</a:t>
          </a:r>
        </a:p>
        <a:p>
          <a:pPr algn="l"/>
          <a:r>
            <a:rPr lang="en-US" b="0" dirty="0" smtClean="0"/>
            <a:t>- Sweatshops </a:t>
          </a:r>
        </a:p>
        <a:p>
          <a:pPr algn="l"/>
          <a:r>
            <a:rPr lang="en-US" b="0" dirty="0" smtClean="0"/>
            <a:t>- Dangerous Conditions</a:t>
          </a:r>
          <a:endParaRPr lang="en-US" b="1" dirty="0" smtClean="0"/>
        </a:p>
        <a:p>
          <a:pPr algn="ctr"/>
          <a:endParaRPr lang="en-US" b="0" dirty="0"/>
        </a:p>
      </dgm:t>
    </dgm:pt>
    <dgm:pt modelId="{6D9A8C05-9D84-41DE-8213-C2D4AC283D29}" type="parTrans" cxnId="{33587894-081B-47A2-BB10-033C93B4058D}">
      <dgm:prSet/>
      <dgm:spPr/>
      <dgm:t>
        <a:bodyPr/>
        <a:lstStyle/>
        <a:p>
          <a:endParaRPr lang="en-US"/>
        </a:p>
      </dgm:t>
    </dgm:pt>
    <dgm:pt modelId="{8C2B7F3C-4CC4-4FD6-9BC9-DA6337656E0A}" type="sibTrans" cxnId="{33587894-081B-47A2-BB10-033C93B4058D}">
      <dgm:prSet/>
      <dgm:spPr/>
      <dgm:t>
        <a:bodyPr/>
        <a:lstStyle/>
        <a:p>
          <a:endParaRPr lang="en-US"/>
        </a:p>
      </dgm:t>
    </dgm:pt>
    <dgm:pt modelId="{0176DE9C-3CC0-4607-BF1F-27E7608D125B}">
      <dgm:prSet phldrT="[Text]"/>
      <dgm:spPr/>
      <dgm:t>
        <a:bodyPr/>
        <a:lstStyle/>
        <a:p>
          <a:pPr algn="ctr"/>
          <a:r>
            <a:rPr lang="en-US" b="1" u="sng" dirty="0" smtClean="0"/>
            <a:t>Strikes Break Out </a:t>
          </a:r>
        </a:p>
        <a:p>
          <a:pPr algn="l"/>
          <a:r>
            <a:rPr lang="en-US" b="0" dirty="0" smtClean="0"/>
            <a:t>- Haymarket Riot</a:t>
          </a:r>
        </a:p>
        <a:p>
          <a:pPr algn="l"/>
          <a:r>
            <a:rPr lang="en-US" b="0" dirty="0" smtClean="0"/>
            <a:t>- Homestead Strike</a:t>
          </a:r>
        </a:p>
        <a:p>
          <a:pPr algn="l"/>
          <a:r>
            <a:rPr lang="en-US" b="0" dirty="0" smtClean="0"/>
            <a:t>Pullman Strike</a:t>
          </a:r>
        </a:p>
        <a:p>
          <a:pPr algn="ctr"/>
          <a:endParaRPr lang="en-US" b="0" dirty="0"/>
        </a:p>
      </dgm:t>
    </dgm:pt>
    <dgm:pt modelId="{46BDF7D0-C2A4-42CE-A988-B7B2EC4776FF}" type="parTrans" cxnId="{537B7E02-F736-47D4-B749-5723C833291F}">
      <dgm:prSet/>
      <dgm:spPr/>
      <dgm:t>
        <a:bodyPr/>
        <a:lstStyle/>
        <a:p>
          <a:endParaRPr lang="en-US"/>
        </a:p>
      </dgm:t>
    </dgm:pt>
    <dgm:pt modelId="{C2775C72-1375-407F-8D1F-9684219CB158}" type="sibTrans" cxnId="{537B7E02-F736-47D4-B749-5723C833291F}">
      <dgm:prSet/>
      <dgm:spPr/>
      <dgm:t>
        <a:bodyPr/>
        <a:lstStyle/>
        <a:p>
          <a:endParaRPr lang="en-US"/>
        </a:p>
      </dgm:t>
    </dgm:pt>
    <dgm:pt modelId="{1026E535-6270-4772-8CB6-06D3A47A7BA1}" type="pres">
      <dgm:prSet presAssocID="{0A54B17D-40C5-49A6-B982-1A30C43A6AF3}" presName="hierChild1" presStyleCnt="0">
        <dgm:presLayoutVars>
          <dgm:orgChart val="1"/>
          <dgm:chPref val="1"/>
          <dgm:dir/>
          <dgm:animOne val="branch"/>
          <dgm:animLvl val="lvl"/>
          <dgm:resizeHandles/>
        </dgm:presLayoutVars>
      </dgm:prSet>
      <dgm:spPr/>
      <dgm:t>
        <a:bodyPr/>
        <a:lstStyle/>
        <a:p>
          <a:endParaRPr lang="en-US"/>
        </a:p>
      </dgm:t>
    </dgm:pt>
    <dgm:pt modelId="{A7282253-6BCF-44BF-9C0A-3519C7B373DD}" type="pres">
      <dgm:prSet presAssocID="{02547D43-FC59-4AD1-9FD0-BCA2F5A8A83D}" presName="hierRoot1" presStyleCnt="0">
        <dgm:presLayoutVars>
          <dgm:hierBranch val="init"/>
        </dgm:presLayoutVars>
      </dgm:prSet>
      <dgm:spPr/>
    </dgm:pt>
    <dgm:pt modelId="{DBC218AC-8268-4144-91B9-4F3B8834B755}" type="pres">
      <dgm:prSet presAssocID="{02547D43-FC59-4AD1-9FD0-BCA2F5A8A83D}" presName="rootComposite1" presStyleCnt="0"/>
      <dgm:spPr/>
    </dgm:pt>
    <dgm:pt modelId="{A0493D50-3CD1-431C-AB28-FF92555AA4DB}" type="pres">
      <dgm:prSet presAssocID="{02547D43-FC59-4AD1-9FD0-BCA2F5A8A83D}" presName="rootText1" presStyleLbl="node0" presStyleIdx="0" presStyleCnt="1">
        <dgm:presLayoutVars>
          <dgm:chPref val="3"/>
        </dgm:presLayoutVars>
      </dgm:prSet>
      <dgm:spPr/>
      <dgm:t>
        <a:bodyPr/>
        <a:lstStyle/>
        <a:p>
          <a:endParaRPr lang="en-US"/>
        </a:p>
      </dgm:t>
    </dgm:pt>
    <dgm:pt modelId="{5D451FE4-1E59-4CC2-9B53-C625116C907A}" type="pres">
      <dgm:prSet presAssocID="{02547D43-FC59-4AD1-9FD0-BCA2F5A8A83D}" presName="rootConnector1" presStyleLbl="node1" presStyleIdx="0" presStyleCnt="0"/>
      <dgm:spPr/>
      <dgm:t>
        <a:bodyPr/>
        <a:lstStyle/>
        <a:p>
          <a:endParaRPr lang="en-US"/>
        </a:p>
      </dgm:t>
    </dgm:pt>
    <dgm:pt modelId="{1803A2E3-F44B-42EB-95A4-56F90EBD8DE8}" type="pres">
      <dgm:prSet presAssocID="{02547D43-FC59-4AD1-9FD0-BCA2F5A8A83D}" presName="hierChild2" presStyleCnt="0"/>
      <dgm:spPr/>
    </dgm:pt>
    <dgm:pt modelId="{F2C959AD-F405-4765-8317-DB5F9F71693C}" type="pres">
      <dgm:prSet presAssocID="{C9D45BB2-BE00-4D9B-9C38-7990780FE651}" presName="Name37" presStyleLbl="parChTrans1D2" presStyleIdx="0" presStyleCnt="3"/>
      <dgm:spPr/>
      <dgm:t>
        <a:bodyPr/>
        <a:lstStyle/>
        <a:p>
          <a:endParaRPr lang="en-US"/>
        </a:p>
      </dgm:t>
    </dgm:pt>
    <dgm:pt modelId="{6E7AB1DE-4D08-422F-814E-767701658F83}" type="pres">
      <dgm:prSet presAssocID="{32E33CBA-7A9A-46A0-9034-4783ECE77C01}" presName="hierRoot2" presStyleCnt="0">
        <dgm:presLayoutVars>
          <dgm:hierBranch val="init"/>
        </dgm:presLayoutVars>
      </dgm:prSet>
      <dgm:spPr/>
    </dgm:pt>
    <dgm:pt modelId="{A86C667C-22AA-45C2-AC4A-2A2F00491E74}" type="pres">
      <dgm:prSet presAssocID="{32E33CBA-7A9A-46A0-9034-4783ECE77C01}" presName="rootComposite" presStyleCnt="0"/>
      <dgm:spPr/>
    </dgm:pt>
    <dgm:pt modelId="{7F8E5D8D-1B98-4960-8921-9B2AE20C5AA0}" type="pres">
      <dgm:prSet presAssocID="{32E33CBA-7A9A-46A0-9034-4783ECE77C01}" presName="rootText" presStyleLbl="node2" presStyleIdx="0" presStyleCnt="3" custScaleX="101943" custScaleY="272056" custLinFactX="100000" custLinFactNeighborX="138396" custLinFactNeighborY="7343">
        <dgm:presLayoutVars>
          <dgm:chPref val="3"/>
        </dgm:presLayoutVars>
      </dgm:prSet>
      <dgm:spPr/>
      <dgm:t>
        <a:bodyPr/>
        <a:lstStyle/>
        <a:p>
          <a:endParaRPr lang="en-US"/>
        </a:p>
      </dgm:t>
    </dgm:pt>
    <dgm:pt modelId="{02A355DB-245B-40B5-A0DC-BD1921C6318C}" type="pres">
      <dgm:prSet presAssocID="{32E33CBA-7A9A-46A0-9034-4783ECE77C01}" presName="rootConnector" presStyleLbl="node2" presStyleIdx="0" presStyleCnt="3"/>
      <dgm:spPr/>
      <dgm:t>
        <a:bodyPr/>
        <a:lstStyle/>
        <a:p>
          <a:endParaRPr lang="en-US"/>
        </a:p>
      </dgm:t>
    </dgm:pt>
    <dgm:pt modelId="{AA1CC568-4A56-496E-ABE3-22D043185E4A}" type="pres">
      <dgm:prSet presAssocID="{32E33CBA-7A9A-46A0-9034-4783ECE77C01}" presName="hierChild4" presStyleCnt="0"/>
      <dgm:spPr/>
    </dgm:pt>
    <dgm:pt modelId="{A6D9BF63-3D2F-473F-AB09-132EEF032C5D}" type="pres">
      <dgm:prSet presAssocID="{32E33CBA-7A9A-46A0-9034-4783ECE77C01}" presName="hierChild5" presStyleCnt="0"/>
      <dgm:spPr/>
    </dgm:pt>
    <dgm:pt modelId="{4C6EF844-11B4-4B06-8FA8-63269A24F7DC}" type="pres">
      <dgm:prSet presAssocID="{6D9A8C05-9D84-41DE-8213-C2D4AC283D29}" presName="Name37" presStyleLbl="parChTrans1D2" presStyleIdx="1" presStyleCnt="3"/>
      <dgm:spPr/>
      <dgm:t>
        <a:bodyPr/>
        <a:lstStyle/>
        <a:p>
          <a:endParaRPr lang="en-US"/>
        </a:p>
      </dgm:t>
    </dgm:pt>
    <dgm:pt modelId="{E0C9397C-AFAE-4394-9745-5C96B0C3B78B}" type="pres">
      <dgm:prSet presAssocID="{3FC02E57-F948-4B1E-A451-42F17727F31C}" presName="hierRoot2" presStyleCnt="0">
        <dgm:presLayoutVars>
          <dgm:hierBranch val="init"/>
        </dgm:presLayoutVars>
      </dgm:prSet>
      <dgm:spPr/>
    </dgm:pt>
    <dgm:pt modelId="{63BE48F9-3416-45FD-87AB-40E89639410B}" type="pres">
      <dgm:prSet presAssocID="{3FC02E57-F948-4B1E-A451-42F17727F31C}" presName="rootComposite" presStyleCnt="0"/>
      <dgm:spPr/>
    </dgm:pt>
    <dgm:pt modelId="{F301C8B0-689A-4BAF-A73A-E24710F67CED}" type="pres">
      <dgm:prSet presAssocID="{3FC02E57-F948-4B1E-A451-42F17727F31C}" presName="rootText" presStyleLbl="node2" presStyleIdx="1" presStyleCnt="3" custScaleY="260229" custLinFactX="-20053" custLinFactNeighborX="-100000" custLinFactNeighborY="7661">
        <dgm:presLayoutVars>
          <dgm:chPref val="3"/>
        </dgm:presLayoutVars>
      </dgm:prSet>
      <dgm:spPr/>
      <dgm:t>
        <a:bodyPr/>
        <a:lstStyle/>
        <a:p>
          <a:endParaRPr lang="en-US"/>
        </a:p>
      </dgm:t>
    </dgm:pt>
    <dgm:pt modelId="{6D5ADBD6-3819-498D-BD58-DDBF0E17FEA7}" type="pres">
      <dgm:prSet presAssocID="{3FC02E57-F948-4B1E-A451-42F17727F31C}" presName="rootConnector" presStyleLbl="node2" presStyleIdx="1" presStyleCnt="3"/>
      <dgm:spPr/>
      <dgm:t>
        <a:bodyPr/>
        <a:lstStyle/>
        <a:p>
          <a:endParaRPr lang="en-US"/>
        </a:p>
      </dgm:t>
    </dgm:pt>
    <dgm:pt modelId="{8E72C6E7-160F-432A-86AC-512BB750FFA0}" type="pres">
      <dgm:prSet presAssocID="{3FC02E57-F948-4B1E-A451-42F17727F31C}" presName="hierChild4" presStyleCnt="0"/>
      <dgm:spPr/>
    </dgm:pt>
    <dgm:pt modelId="{32DF1E12-85D1-4B5A-A7AA-8353F1C879B5}" type="pres">
      <dgm:prSet presAssocID="{3FC02E57-F948-4B1E-A451-42F17727F31C}" presName="hierChild5" presStyleCnt="0"/>
      <dgm:spPr/>
    </dgm:pt>
    <dgm:pt modelId="{6E25ECD4-0FE1-420E-A0D8-9FA1D2A70CD9}" type="pres">
      <dgm:prSet presAssocID="{46BDF7D0-C2A4-42CE-A988-B7B2EC4776FF}" presName="Name37" presStyleLbl="parChTrans1D2" presStyleIdx="2" presStyleCnt="3"/>
      <dgm:spPr/>
      <dgm:t>
        <a:bodyPr/>
        <a:lstStyle/>
        <a:p>
          <a:endParaRPr lang="en-US"/>
        </a:p>
      </dgm:t>
    </dgm:pt>
    <dgm:pt modelId="{5D5A0E48-7C45-47FB-9ECB-AF81EAEE730A}" type="pres">
      <dgm:prSet presAssocID="{0176DE9C-3CC0-4607-BF1F-27E7608D125B}" presName="hierRoot2" presStyleCnt="0">
        <dgm:presLayoutVars>
          <dgm:hierBranch val="init"/>
        </dgm:presLayoutVars>
      </dgm:prSet>
      <dgm:spPr/>
    </dgm:pt>
    <dgm:pt modelId="{82387A8C-DEBB-4CBB-B5E3-E41AB7320AB0}" type="pres">
      <dgm:prSet presAssocID="{0176DE9C-3CC0-4607-BF1F-27E7608D125B}" presName="rootComposite" presStyleCnt="0"/>
      <dgm:spPr/>
    </dgm:pt>
    <dgm:pt modelId="{EFED7CD9-2279-40E2-AABF-9CA56209EA39}" type="pres">
      <dgm:prSet presAssocID="{0176DE9C-3CC0-4607-BF1F-27E7608D125B}" presName="rootText" presStyleLbl="node2" presStyleIdx="2" presStyleCnt="3" custScaleY="269149" custLinFactX="-23300" custLinFactNeighborX="-100000" custLinFactNeighborY="10250">
        <dgm:presLayoutVars>
          <dgm:chPref val="3"/>
        </dgm:presLayoutVars>
      </dgm:prSet>
      <dgm:spPr/>
      <dgm:t>
        <a:bodyPr/>
        <a:lstStyle/>
        <a:p>
          <a:endParaRPr lang="en-US"/>
        </a:p>
      </dgm:t>
    </dgm:pt>
    <dgm:pt modelId="{C19C8531-17B2-4550-8364-DDE8C9A6476E}" type="pres">
      <dgm:prSet presAssocID="{0176DE9C-3CC0-4607-BF1F-27E7608D125B}" presName="rootConnector" presStyleLbl="node2" presStyleIdx="2" presStyleCnt="3"/>
      <dgm:spPr/>
      <dgm:t>
        <a:bodyPr/>
        <a:lstStyle/>
        <a:p>
          <a:endParaRPr lang="en-US"/>
        </a:p>
      </dgm:t>
    </dgm:pt>
    <dgm:pt modelId="{732F3956-B4E8-437C-8414-39C788328D72}" type="pres">
      <dgm:prSet presAssocID="{0176DE9C-3CC0-4607-BF1F-27E7608D125B}" presName="hierChild4" presStyleCnt="0"/>
      <dgm:spPr/>
    </dgm:pt>
    <dgm:pt modelId="{2E9966CB-39FD-4610-A2CF-0540777E1F85}" type="pres">
      <dgm:prSet presAssocID="{0176DE9C-3CC0-4607-BF1F-27E7608D125B}" presName="hierChild5" presStyleCnt="0"/>
      <dgm:spPr/>
    </dgm:pt>
    <dgm:pt modelId="{01B3D973-F3EC-450A-942B-7AF51A1E75EC}" type="pres">
      <dgm:prSet presAssocID="{02547D43-FC59-4AD1-9FD0-BCA2F5A8A83D}" presName="hierChild3" presStyleCnt="0"/>
      <dgm:spPr/>
    </dgm:pt>
  </dgm:ptLst>
  <dgm:cxnLst>
    <dgm:cxn modelId="{A1552522-3090-4881-88F9-65E81F083B51}" type="presOf" srcId="{0A54B17D-40C5-49A6-B982-1A30C43A6AF3}" destId="{1026E535-6270-4772-8CB6-06D3A47A7BA1}" srcOrd="0" destOrd="0" presId="urn:microsoft.com/office/officeart/2005/8/layout/orgChart1"/>
    <dgm:cxn modelId="{C0BC3B31-AC40-407E-A0B0-C9FF416979B5}" type="presOf" srcId="{0176DE9C-3CC0-4607-BF1F-27E7608D125B}" destId="{C19C8531-17B2-4550-8364-DDE8C9A6476E}" srcOrd="1" destOrd="0" presId="urn:microsoft.com/office/officeart/2005/8/layout/orgChart1"/>
    <dgm:cxn modelId="{537B7E02-F736-47D4-B749-5723C833291F}" srcId="{02547D43-FC59-4AD1-9FD0-BCA2F5A8A83D}" destId="{0176DE9C-3CC0-4607-BF1F-27E7608D125B}" srcOrd="2" destOrd="0" parTransId="{46BDF7D0-C2A4-42CE-A988-B7B2EC4776FF}" sibTransId="{C2775C72-1375-407F-8D1F-9684219CB158}"/>
    <dgm:cxn modelId="{70426243-F7AD-4E0A-A662-B4A1F0F7FEED}" type="presOf" srcId="{02547D43-FC59-4AD1-9FD0-BCA2F5A8A83D}" destId="{5D451FE4-1E59-4CC2-9B53-C625116C907A}" srcOrd="1" destOrd="0" presId="urn:microsoft.com/office/officeart/2005/8/layout/orgChart1"/>
    <dgm:cxn modelId="{A6D6CCA2-F241-4F87-9AC0-19A00A66C4AB}" type="presOf" srcId="{0176DE9C-3CC0-4607-BF1F-27E7608D125B}" destId="{EFED7CD9-2279-40E2-AABF-9CA56209EA39}" srcOrd="0" destOrd="0" presId="urn:microsoft.com/office/officeart/2005/8/layout/orgChart1"/>
    <dgm:cxn modelId="{C532512F-2148-49FB-ACE0-28543AAE9CE6}" type="presOf" srcId="{3FC02E57-F948-4B1E-A451-42F17727F31C}" destId="{6D5ADBD6-3819-498D-BD58-DDBF0E17FEA7}" srcOrd="1" destOrd="0" presId="urn:microsoft.com/office/officeart/2005/8/layout/orgChart1"/>
    <dgm:cxn modelId="{8358D1E3-B943-49B0-A9B2-CC7E91C26C24}" type="presOf" srcId="{46BDF7D0-C2A4-42CE-A988-B7B2EC4776FF}" destId="{6E25ECD4-0FE1-420E-A0D8-9FA1D2A70CD9}" srcOrd="0" destOrd="0" presId="urn:microsoft.com/office/officeart/2005/8/layout/orgChart1"/>
    <dgm:cxn modelId="{E575351B-231C-473C-9980-C672DA632506}" type="presOf" srcId="{32E33CBA-7A9A-46A0-9034-4783ECE77C01}" destId="{7F8E5D8D-1B98-4960-8921-9B2AE20C5AA0}" srcOrd="0" destOrd="0" presId="urn:microsoft.com/office/officeart/2005/8/layout/orgChart1"/>
    <dgm:cxn modelId="{33587894-081B-47A2-BB10-033C93B4058D}" srcId="{02547D43-FC59-4AD1-9FD0-BCA2F5A8A83D}" destId="{3FC02E57-F948-4B1E-A451-42F17727F31C}" srcOrd="1" destOrd="0" parTransId="{6D9A8C05-9D84-41DE-8213-C2D4AC283D29}" sibTransId="{8C2B7F3C-4CC4-4FD6-9BC9-DA6337656E0A}"/>
    <dgm:cxn modelId="{D90C4733-D788-4805-B04D-D1D8989E24BC}" srcId="{0A54B17D-40C5-49A6-B982-1A30C43A6AF3}" destId="{02547D43-FC59-4AD1-9FD0-BCA2F5A8A83D}" srcOrd="0" destOrd="0" parTransId="{471B0098-58B3-4153-8DD4-C85E8F6C3973}" sibTransId="{22B88332-744C-4519-A1C8-3FB0B8E1EA16}"/>
    <dgm:cxn modelId="{C40BB921-8D1F-4ECC-AF5D-E5EF41D201DF}" type="presOf" srcId="{32E33CBA-7A9A-46A0-9034-4783ECE77C01}" destId="{02A355DB-245B-40B5-A0DC-BD1921C6318C}" srcOrd="1" destOrd="0" presId="urn:microsoft.com/office/officeart/2005/8/layout/orgChart1"/>
    <dgm:cxn modelId="{B7ADDF05-ADB9-4D18-A05F-9BB25C92CD0B}" type="presOf" srcId="{02547D43-FC59-4AD1-9FD0-BCA2F5A8A83D}" destId="{A0493D50-3CD1-431C-AB28-FF92555AA4DB}" srcOrd="0" destOrd="0" presId="urn:microsoft.com/office/officeart/2005/8/layout/orgChart1"/>
    <dgm:cxn modelId="{40994B56-8CBA-4295-A9FD-D5A1A663E196}" type="presOf" srcId="{6D9A8C05-9D84-41DE-8213-C2D4AC283D29}" destId="{4C6EF844-11B4-4B06-8FA8-63269A24F7DC}" srcOrd="0" destOrd="0" presId="urn:microsoft.com/office/officeart/2005/8/layout/orgChart1"/>
    <dgm:cxn modelId="{40767539-1008-4076-93E0-4412E32156FB}" type="presOf" srcId="{C9D45BB2-BE00-4D9B-9C38-7990780FE651}" destId="{F2C959AD-F405-4765-8317-DB5F9F71693C}" srcOrd="0" destOrd="0" presId="urn:microsoft.com/office/officeart/2005/8/layout/orgChart1"/>
    <dgm:cxn modelId="{F60FF015-1DEA-4E4A-B480-D7420876F74C}" type="presOf" srcId="{3FC02E57-F948-4B1E-A451-42F17727F31C}" destId="{F301C8B0-689A-4BAF-A73A-E24710F67CED}" srcOrd="0" destOrd="0" presId="urn:microsoft.com/office/officeart/2005/8/layout/orgChart1"/>
    <dgm:cxn modelId="{2C76FDD5-37FB-43BF-966D-A98F7367A19C}" srcId="{02547D43-FC59-4AD1-9FD0-BCA2F5A8A83D}" destId="{32E33CBA-7A9A-46A0-9034-4783ECE77C01}" srcOrd="0" destOrd="0" parTransId="{C9D45BB2-BE00-4D9B-9C38-7990780FE651}" sibTransId="{4E22B681-468B-4576-A555-49CEDB6396BC}"/>
    <dgm:cxn modelId="{8CD41E57-03BB-4DE7-95E7-1962210A3B3C}" type="presParOf" srcId="{1026E535-6270-4772-8CB6-06D3A47A7BA1}" destId="{A7282253-6BCF-44BF-9C0A-3519C7B373DD}" srcOrd="0" destOrd="0" presId="urn:microsoft.com/office/officeart/2005/8/layout/orgChart1"/>
    <dgm:cxn modelId="{9A78C246-AEB5-4D86-B0E5-81EB1550E3F1}" type="presParOf" srcId="{A7282253-6BCF-44BF-9C0A-3519C7B373DD}" destId="{DBC218AC-8268-4144-91B9-4F3B8834B755}" srcOrd="0" destOrd="0" presId="urn:microsoft.com/office/officeart/2005/8/layout/orgChart1"/>
    <dgm:cxn modelId="{15EC801A-782A-4EA0-9C94-4A09559EEDAD}" type="presParOf" srcId="{DBC218AC-8268-4144-91B9-4F3B8834B755}" destId="{A0493D50-3CD1-431C-AB28-FF92555AA4DB}" srcOrd="0" destOrd="0" presId="urn:microsoft.com/office/officeart/2005/8/layout/orgChart1"/>
    <dgm:cxn modelId="{95460C6F-BD79-4343-8D10-93DCA54642B3}" type="presParOf" srcId="{DBC218AC-8268-4144-91B9-4F3B8834B755}" destId="{5D451FE4-1E59-4CC2-9B53-C625116C907A}" srcOrd="1" destOrd="0" presId="urn:microsoft.com/office/officeart/2005/8/layout/orgChart1"/>
    <dgm:cxn modelId="{F6AF85B5-9D99-44BF-81B5-A015A4C93E8D}" type="presParOf" srcId="{A7282253-6BCF-44BF-9C0A-3519C7B373DD}" destId="{1803A2E3-F44B-42EB-95A4-56F90EBD8DE8}" srcOrd="1" destOrd="0" presId="urn:microsoft.com/office/officeart/2005/8/layout/orgChart1"/>
    <dgm:cxn modelId="{C11CA7E9-E98F-471E-A101-C44E6175FB34}" type="presParOf" srcId="{1803A2E3-F44B-42EB-95A4-56F90EBD8DE8}" destId="{F2C959AD-F405-4765-8317-DB5F9F71693C}" srcOrd="0" destOrd="0" presId="urn:microsoft.com/office/officeart/2005/8/layout/orgChart1"/>
    <dgm:cxn modelId="{ECD20013-A70F-4798-9F7A-4407B71C2496}" type="presParOf" srcId="{1803A2E3-F44B-42EB-95A4-56F90EBD8DE8}" destId="{6E7AB1DE-4D08-422F-814E-767701658F83}" srcOrd="1" destOrd="0" presId="urn:microsoft.com/office/officeart/2005/8/layout/orgChart1"/>
    <dgm:cxn modelId="{C45C7B4C-5041-462E-82B1-95DEBC44BA04}" type="presParOf" srcId="{6E7AB1DE-4D08-422F-814E-767701658F83}" destId="{A86C667C-22AA-45C2-AC4A-2A2F00491E74}" srcOrd="0" destOrd="0" presId="urn:microsoft.com/office/officeart/2005/8/layout/orgChart1"/>
    <dgm:cxn modelId="{0F3854D9-4167-4A73-91C6-3F9C5D2908B7}" type="presParOf" srcId="{A86C667C-22AA-45C2-AC4A-2A2F00491E74}" destId="{7F8E5D8D-1B98-4960-8921-9B2AE20C5AA0}" srcOrd="0" destOrd="0" presId="urn:microsoft.com/office/officeart/2005/8/layout/orgChart1"/>
    <dgm:cxn modelId="{2DAE0FFE-7334-4592-935E-B278180308D6}" type="presParOf" srcId="{A86C667C-22AA-45C2-AC4A-2A2F00491E74}" destId="{02A355DB-245B-40B5-A0DC-BD1921C6318C}" srcOrd="1" destOrd="0" presId="urn:microsoft.com/office/officeart/2005/8/layout/orgChart1"/>
    <dgm:cxn modelId="{8624C17E-6F4A-480A-AA60-FD9AA7C39E93}" type="presParOf" srcId="{6E7AB1DE-4D08-422F-814E-767701658F83}" destId="{AA1CC568-4A56-496E-ABE3-22D043185E4A}" srcOrd="1" destOrd="0" presId="urn:microsoft.com/office/officeart/2005/8/layout/orgChart1"/>
    <dgm:cxn modelId="{A32A4282-4D89-4604-8EE6-DD4C3310A610}" type="presParOf" srcId="{6E7AB1DE-4D08-422F-814E-767701658F83}" destId="{A6D9BF63-3D2F-473F-AB09-132EEF032C5D}" srcOrd="2" destOrd="0" presId="urn:microsoft.com/office/officeart/2005/8/layout/orgChart1"/>
    <dgm:cxn modelId="{9C49630C-E7D0-426B-8BF3-089663F89CF4}" type="presParOf" srcId="{1803A2E3-F44B-42EB-95A4-56F90EBD8DE8}" destId="{4C6EF844-11B4-4B06-8FA8-63269A24F7DC}" srcOrd="2" destOrd="0" presId="urn:microsoft.com/office/officeart/2005/8/layout/orgChart1"/>
    <dgm:cxn modelId="{655808E5-5B73-4CA9-A613-1FE7B6B11BE6}" type="presParOf" srcId="{1803A2E3-F44B-42EB-95A4-56F90EBD8DE8}" destId="{E0C9397C-AFAE-4394-9745-5C96B0C3B78B}" srcOrd="3" destOrd="0" presId="urn:microsoft.com/office/officeart/2005/8/layout/orgChart1"/>
    <dgm:cxn modelId="{B424B0E2-82E2-42BB-8361-171C22370AA0}" type="presParOf" srcId="{E0C9397C-AFAE-4394-9745-5C96B0C3B78B}" destId="{63BE48F9-3416-45FD-87AB-40E89639410B}" srcOrd="0" destOrd="0" presId="urn:microsoft.com/office/officeart/2005/8/layout/orgChart1"/>
    <dgm:cxn modelId="{70942918-4AC9-40F5-9940-95DC5C6AF60E}" type="presParOf" srcId="{63BE48F9-3416-45FD-87AB-40E89639410B}" destId="{F301C8B0-689A-4BAF-A73A-E24710F67CED}" srcOrd="0" destOrd="0" presId="urn:microsoft.com/office/officeart/2005/8/layout/orgChart1"/>
    <dgm:cxn modelId="{BB4BCBE3-8696-4C4C-AF83-B80EFB042DC7}" type="presParOf" srcId="{63BE48F9-3416-45FD-87AB-40E89639410B}" destId="{6D5ADBD6-3819-498D-BD58-DDBF0E17FEA7}" srcOrd="1" destOrd="0" presId="urn:microsoft.com/office/officeart/2005/8/layout/orgChart1"/>
    <dgm:cxn modelId="{D9BEFB55-A68E-4FE3-8778-0F8FC2E72238}" type="presParOf" srcId="{E0C9397C-AFAE-4394-9745-5C96B0C3B78B}" destId="{8E72C6E7-160F-432A-86AC-512BB750FFA0}" srcOrd="1" destOrd="0" presId="urn:microsoft.com/office/officeart/2005/8/layout/orgChart1"/>
    <dgm:cxn modelId="{0614052F-1795-4D68-B5F1-0962494B17C7}" type="presParOf" srcId="{E0C9397C-AFAE-4394-9745-5C96B0C3B78B}" destId="{32DF1E12-85D1-4B5A-A7AA-8353F1C879B5}" srcOrd="2" destOrd="0" presId="urn:microsoft.com/office/officeart/2005/8/layout/orgChart1"/>
    <dgm:cxn modelId="{CFD9C5B2-222D-4487-97E6-D7F54276B767}" type="presParOf" srcId="{1803A2E3-F44B-42EB-95A4-56F90EBD8DE8}" destId="{6E25ECD4-0FE1-420E-A0D8-9FA1D2A70CD9}" srcOrd="4" destOrd="0" presId="urn:microsoft.com/office/officeart/2005/8/layout/orgChart1"/>
    <dgm:cxn modelId="{A9DE30D4-0F54-4004-AB2C-8628450BDDA6}" type="presParOf" srcId="{1803A2E3-F44B-42EB-95A4-56F90EBD8DE8}" destId="{5D5A0E48-7C45-47FB-9ECB-AF81EAEE730A}" srcOrd="5" destOrd="0" presId="urn:microsoft.com/office/officeart/2005/8/layout/orgChart1"/>
    <dgm:cxn modelId="{9C1F1E88-F5BC-4C5F-A783-D56B320945C9}" type="presParOf" srcId="{5D5A0E48-7C45-47FB-9ECB-AF81EAEE730A}" destId="{82387A8C-DEBB-4CBB-B5E3-E41AB7320AB0}" srcOrd="0" destOrd="0" presId="urn:microsoft.com/office/officeart/2005/8/layout/orgChart1"/>
    <dgm:cxn modelId="{46E2053D-4101-4FFF-926C-2E8A790C7F8E}" type="presParOf" srcId="{82387A8C-DEBB-4CBB-B5E3-E41AB7320AB0}" destId="{EFED7CD9-2279-40E2-AABF-9CA56209EA39}" srcOrd="0" destOrd="0" presId="urn:microsoft.com/office/officeart/2005/8/layout/orgChart1"/>
    <dgm:cxn modelId="{EDF970BA-1256-418C-A1BE-05127FB6B290}" type="presParOf" srcId="{82387A8C-DEBB-4CBB-B5E3-E41AB7320AB0}" destId="{C19C8531-17B2-4550-8364-DDE8C9A6476E}" srcOrd="1" destOrd="0" presId="urn:microsoft.com/office/officeart/2005/8/layout/orgChart1"/>
    <dgm:cxn modelId="{EB43BC9D-B6F1-4917-8BE5-A815E54C2021}" type="presParOf" srcId="{5D5A0E48-7C45-47FB-9ECB-AF81EAEE730A}" destId="{732F3956-B4E8-437C-8414-39C788328D72}" srcOrd="1" destOrd="0" presId="urn:microsoft.com/office/officeart/2005/8/layout/orgChart1"/>
    <dgm:cxn modelId="{9BB20110-7EF5-49CE-A9AF-D9E0C7347FA9}" type="presParOf" srcId="{5D5A0E48-7C45-47FB-9ECB-AF81EAEE730A}" destId="{2E9966CB-39FD-4610-A2CF-0540777E1F85}" srcOrd="2" destOrd="0" presId="urn:microsoft.com/office/officeart/2005/8/layout/orgChart1"/>
    <dgm:cxn modelId="{A736316E-F8AB-4A77-A32C-C03CFD620A54}" type="presParOf" srcId="{A7282253-6BCF-44BF-9C0A-3519C7B373DD}" destId="{01B3D973-F3EC-450A-942B-7AF51A1E75E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6A394-0925-4037-89D8-410BE250CC87}">
      <dsp:nvSpPr>
        <dsp:cNvPr id="0" name=""/>
        <dsp:cNvSpPr/>
      </dsp:nvSpPr>
      <dsp:spPr>
        <a:xfrm>
          <a:off x="0" y="0"/>
          <a:ext cx="4080510" cy="14720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A company controls an entire industry or area of the economy </a:t>
          </a:r>
          <a:endParaRPr lang="en-US" sz="2100" kern="1200" dirty="0"/>
        </a:p>
      </dsp:txBody>
      <dsp:txXfrm>
        <a:off x="43116" y="43116"/>
        <a:ext cx="2492011" cy="1385856"/>
      </dsp:txXfrm>
    </dsp:sp>
    <dsp:sp modelId="{6D49512E-031D-4926-AF7E-C9F9BE9B5BCD}">
      <dsp:nvSpPr>
        <dsp:cNvPr id="0" name=""/>
        <dsp:cNvSpPr/>
      </dsp:nvSpPr>
      <dsp:spPr>
        <a:xfrm>
          <a:off x="360044" y="1717437"/>
          <a:ext cx="4080510" cy="14720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Because of its size and power, the company can destroy any competition</a:t>
          </a:r>
          <a:endParaRPr lang="en-US" sz="2100" kern="1200" dirty="0"/>
        </a:p>
      </dsp:txBody>
      <dsp:txXfrm>
        <a:off x="403160" y="1760553"/>
        <a:ext cx="2677375" cy="1385856"/>
      </dsp:txXfrm>
    </dsp:sp>
    <dsp:sp modelId="{4C56AF11-A50A-4329-B5D4-B2B5099DDAB9}">
      <dsp:nvSpPr>
        <dsp:cNvPr id="0" name=""/>
        <dsp:cNvSpPr/>
      </dsp:nvSpPr>
      <dsp:spPr>
        <a:xfrm>
          <a:off x="720089" y="3434874"/>
          <a:ext cx="4080510" cy="14720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Lack of competition means company can charge what they want for the product</a:t>
          </a:r>
          <a:endParaRPr lang="en-US" sz="2100" kern="1200" dirty="0"/>
        </a:p>
      </dsp:txBody>
      <dsp:txXfrm>
        <a:off x="763205" y="3477990"/>
        <a:ext cx="2677375" cy="1385856"/>
      </dsp:txXfrm>
    </dsp:sp>
    <dsp:sp modelId="{A198CD1F-63E4-458A-9626-A4CC12FA4CF7}">
      <dsp:nvSpPr>
        <dsp:cNvPr id="0" name=""/>
        <dsp:cNvSpPr/>
      </dsp:nvSpPr>
      <dsp:spPr>
        <a:xfrm>
          <a:off x="3123652" y="1116334"/>
          <a:ext cx="956857" cy="95685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338945" y="1116334"/>
        <a:ext cx="526271" cy="720035"/>
      </dsp:txXfrm>
    </dsp:sp>
    <dsp:sp modelId="{1D6531BE-85CC-44D0-B149-7A75AF838981}">
      <dsp:nvSpPr>
        <dsp:cNvPr id="0" name=""/>
        <dsp:cNvSpPr/>
      </dsp:nvSpPr>
      <dsp:spPr>
        <a:xfrm>
          <a:off x="3483697" y="2823957"/>
          <a:ext cx="956857" cy="95685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698990" y="2823957"/>
        <a:ext cx="526271" cy="720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5ECD4-0FE1-420E-A0D8-9FA1D2A70CD9}">
      <dsp:nvSpPr>
        <dsp:cNvPr id="0" name=""/>
        <dsp:cNvSpPr/>
      </dsp:nvSpPr>
      <dsp:spPr>
        <a:xfrm>
          <a:off x="4264151" y="1545038"/>
          <a:ext cx="91440" cy="659330"/>
        </a:xfrm>
        <a:custGeom>
          <a:avLst/>
          <a:gdLst/>
          <a:ahLst/>
          <a:cxnLst/>
          <a:rect l="0" t="0" r="0" b="0"/>
          <a:pathLst>
            <a:path>
              <a:moveTo>
                <a:pt x="79248" y="0"/>
              </a:moveTo>
              <a:lnTo>
                <a:pt x="79248" y="394336"/>
              </a:lnTo>
              <a:lnTo>
                <a:pt x="45720" y="394336"/>
              </a:lnTo>
              <a:lnTo>
                <a:pt x="45720" y="6593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EF844-11B4-4B06-8FA8-63269A24F7DC}">
      <dsp:nvSpPr>
        <dsp:cNvPr id="0" name=""/>
        <dsp:cNvSpPr/>
      </dsp:nvSpPr>
      <dsp:spPr>
        <a:xfrm>
          <a:off x="1338077" y="1545038"/>
          <a:ext cx="3005322" cy="626660"/>
        </a:xfrm>
        <a:custGeom>
          <a:avLst/>
          <a:gdLst/>
          <a:ahLst/>
          <a:cxnLst/>
          <a:rect l="0" t="0" r="0" b="0"/>
          <a:pathLst>
            <a:path>
              <a:moveTo>
                <a:pt x="3005322" y="0"/>
              </a:moveTo>
              <a:lnTo>
                <a:pt x="3005322" y="361666"/>
              </a:lnTo>
              <a:lnTo>
                <a:pt x="0" y="361666"/>
              </a:lnTo>
              <a:lnTo>
                <a:pt x="0" y="6266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C959AD-F405-4765-8317-DB5F9F71693C}">
      <dsp:nvSpPr>
        <dsp:cNvPr id="0" name=""/>
        <dsp:cNvSpPr/>
      </dsp:nvSpPr>
      <dsp:spPr>
        <a:xfrm>
          <a:off x="4343400" y="1545038"/>
          <a:ext cx="2962784" cy="622647"/>
        </a:xfrm>
        <a:custGeom>
          <a:avLst/>
          <a:gdLst/>
          <a:ahLst/>
          <a:cxnLst/>
          <a:rect l="0" t="0" r="0" b="0"/>
          <a:pathLst>
            <a:path>
              <a:moveTo>
                <a:pt x="0" y="0"/>
              </a:moveTo>
              <a:lnTo>
                <a:pt x="0" y="357653"/>
              </a:lnTo>
              <a:lnTo>
                <a:pt x="2962784" y="357653"/>
              </a:lnTo>
              <a:lnTo>
                <a:pt x="2962784" y="622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93D50-3CD1-431C-AB28-FF92555AA4DB}">
      <dsp:nvSpPr>
        <dsp:cNvPr id="0" name=""/>
        <dsp:cNvSpPr/>
      </dsp:nvSpPr>
      <dsp:spPr>
        <a:xfrm>
          <a:off x="3081523" y="283162"/>
          <a:ext cx="2523752" cy="12618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The Labor Movement Grows</a:t>
          </a:r>
          <a:endParaRPr lang="en-US" sz="2800" kern="1200" dirty="0"/>
        </a:p>
      </dsp:txBody>
      <dsp:txXfrm>
        <a:off x="3081523" y="283162"/>
        <a:ext cx="2523752" cy="1261876"/>
      </dsp:txXfrm>
    </dsp:sp>
    <dsp:sp modelId="{7F8E5D8D-1B98-4960-8921-9B2AE20C5AA0}">
      <dsp:nvSpPr>
        <dsp:cNvPr id="0" name=""/>
        <dsp:cNvSpPr/>
      </dsp:nvSpPr>
      <dsp:spPr>
        <a:xfrm>
          <a:off x="6019790" y="2167686"/>
          <a:ext cx="2572789" cy="34330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u="sng" kern="1200" dirty="0" smtClean="0"/>
            <a:t>Labor Unions Organize </a:t>
          </a:r>
        </a:p>
        <a:p>
          <a:pPr lvl="0" algn="l" defTabSz="1244600">
            <a:lnSpc>
              <a:spcPct val="90000"/>
            </a:lnSpc>
            <a:spcBef>
              <a:spcPct val="0"/>
            </a:spcBef>
            <a:spcAft>
              <a:spcPct val="35000"/>
            </a:spcAft>
          </a:pPr>
          <a:r>
            <a:rPr lang="en-US" sz="2800" kern="1200" dirty="0" smtClean="0"/>
            <a:t>- National Trade Union</a:t>
          </a:r>
        </a:p>
        <a:p>
          <a:pPr lvl="0" algn="l" defTabSz="1244600">
            <a:lnSpc>
              <a:spcPct val="90000"/>
            </a:lnSpc>
            <a:spcBef>
              <a:spcPct val="0"/>
            </a:spcBef>
            <a:spcAft>
              <a:spcPct val="35000"/>
            </a:spcAft>
          </a:pPr>
          <a:r>
            <a:rPr lang="en-US" sz="2800" kern="1200" dirty="0" smtClean="0"/>
            <a:t>- Knights of Labor</a:t>
          </a:r>
        </a:p>
        <a:p>
          <a:pPr lvl="0" algn="l" defTabSz="1244600">
            <a:lnSpc>
              <a:spcPct val="90000"/>
            </a:lnSpc>
            <a:spcBef>
              <a:spcPct val="0"/>
            </a:spcBef>
            <a:spcAft>
              <a:spcPct val="35000"/>
            </a:spcAft>
          </a:pPr>
          <a:r>
            <a:rPr lang="en-US" sz="2800" kern="1200" dirty="0" smtClean="0"/>
            <a:t>- AFL </a:t>
          </a:r>
          <a:endParaRPr lang="en-US" sz="2800" kern="1200" dirty="0"/>
        </a:p>
      </dsp:txBody>
      <dsp:txXfrm>
        <a:off x="6019790" y="2167686"/>
        <a:ext cx="2572789" cy="3433010"/>
      </dsp:txXfrm>
    </dsp:sp>
    <dsp:sp modelId="{F301C8B0-689A-4BAF-A73A-E24710F67CED}">
      <dsp:nvSpPr>
        <dsp:cNvPr id="0" name=""/>
        <dsp:cNvSpPr/>
      </dsp:nvSpPr>
      <dsp:spPr>
        <a:xfrm>
          <a:off x="76200" y="2171699"/>
          <a:ext cx="2523752" cy="32837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u="sng" kern="1200" dirty="0" smtClean="0"/>
            <a:t>Workers Suffer</a:t>
          </a:r>
        </a:p>
        <a:p>
          <a:pPr lvl="0" algn="l" defTabSz="1244600">
            <a:lnSpc>
              <a:spcPct val="90000"/>
            </a:lnSpc>
            <a:spcBef>
              <a:spcPct val="0"/>
            </a:spcBef>
            <a:spcAft>
              <a:spcPct val="35000"/>
            </a:spcAft>
          </a:pPr>
          <a:r>
            <a:rPr lang="en-US" sz="2800" b="1" kern="1200" dirty="0" smtClean="0"/>
            <a:t>- </a:t>
          </a:r>
          <a:r>
            <a:rPr lang="en-US" sz="2800" b="0" kern="1200" dirty="0" smtClean="0"/>
            <a:t>Long Hours</a:t>
          </a:r>
        </a:p>
        <a:p>
          <a:pPr lvl="0" algn="l" defTabSz="1244600">
            <a:lnSpc>
              <a:spcPct val="90000"/>
            </a:lnSpc>
            <a:spcBef>
              <a:spcPct val="0"/>
            </a:spcBef>
            <a:spcAft>
              <a:spcPct val="35000"/>
            </a:spcAft>
          </a:pPr>
          <a:r>
            <a:rPr lang="en-US" sz="2800" b="0" kern="1200" dirty="0" smtClean="0"/>
            <a:t>- Sweatshops </a:t>
          </a:r>
        </a:p>
        <a:p>
          <a:pPr lvl="0" algn="l" defTabSz="1244600">
            <a:lnSpc>
              <a:spcPct val="90000"/>
            </a:lnSpc>
            <a:spcBef>
              <a:spcPct val="0"/>
            </a:spcBef>
            <a:spcAft>
              <a:spcPct val="35000"/>
            </a:spcAft>
          </a:pPr>
          <a:r>
            <a:rPr lang="en-US" sz="2800" b="0" kern="1200" dirty="0" smtClean="0"/>
            <a:t>- Dangerous Conditions</a:t>
          </a:r>
          <a:endParaRPr lang="en-US" sz="2800" b="1" kern="1200" dirty="0" smtClean="0"/>
        </a:p>
        <a:p>
          <a:pPr lvl="0" algn="ctr" defTabSz="1244600">
            <a:lnSpc>
              <a:spcPct val="90000"/>
            </a:lnSpc>
            <a:spcBef>
              <a:spcPct val="0"/>
            </a:spcBef>
            <a:spcAft>
              <a:spcPct val="35000"/>
            </a:spcAft>
          </a:pPr>
          <a:endParaRPr lang="en-US" sz="2800" b="0" kern="1200" dirty="0"/>
        </a:p>
      </dsp:txBody>
      <dsp:txXfrm>
        <a:off x="76200" y="2171699"/>
        <a:ext cx="2523752" cy="3283768"/>
      </dsp:txXfrm>
    </dsp:sp>
    <dsp:sp modelId="{EFED7CD9-2279-40E2-AABF-9CA56209EA39}">
      <dsp:nvSpPr>
        <dsp:cNvPr id="0" name=""/>
        <dsp:cNvSpPr/>
      </dsp:nvSpPr>
      <dsp:spPr>
        <a:xfrm>
          <a:off x="3047995" y="2204369"/>
          <a:ext cx="2523752" cy="33963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u="sng" kern="1200" dirty="0" smtClean="0"/>
            <a:t>Strikes Break Out </a:t>
          </a:r>
        </a:p>
        <a:p>
          <a:pPr lvl="0" algn="l" defTabSz="1244600">
            <a:lnSpc>
              <a:spcPct val="90000"/>
            </a:lnSpc>
            <a:spcBef>
              <a:spcPct val="0"/>
            </a:spcBef>
            <a:spcAft>
              <a:spcPct val="35000"/>
            </a:spcAft>
          </a:pPr>
          <a:r>
            <a:rPr lang="en-US" sz="2800" b="0" kern="1200" dirty="0" smtClean="0"/>
            <a:t>- Haymarket Riot</a:t>
          </a:r>
        </a:p>
        <a:p>
          <a:pPr lvl="0" algn="l" defTabSz="1244600">
            <a:lnSpc>
              <a:spcPct val="90000"/>
            </a:lnSpc>
            <a:spcBef>
              <a:spcPct val="0"/>
            </a:spcBef>
            <a:spcAft>
              <a:spcPct val="35000"/>
            </a:spcAft>
          </a:pPr>
          <a:r>
            <a:rPr lang="en-US" sz="2800" b="0" kern="1200" dirty="0" smtClean="0"/>
            <a:t>- Homestead Strike</a:t>
          </a:r>
        </a:p>
        <a:p>
          <a:pPr lvl="0" algn="l" defTabSz="1244600">
            <a:lnSpc>
              <a:spcPct val="90000"/>
            </a:lnSpc>
            <a:spcBef>
              <a:spcPct val="0"/>
            </a:spcBef>
            <a:spcAft>
              <a:spcPct val="35000"/>
            </a:spcAft>
          </a:pPr>
          <a:r>
            <a:rPr lang="en-US" sz="2800" b="0" kern="1200" dirty="0" smtClean="0"/>
            <a:t>Pullman Strike</a:t>
          </a:r>
        </a:p>
        <a:p>
          <a:pPr lvl="0" algn="ctr" defTabSz="1244600">
            <a:lnSpc>
              <a:spcPct val="90000"/>
            </a:lnSpc>
            <a:spcBef>
              <a:spcPct val="0"/>
            </a:spcBef>
            <a:spcAft>
              <a:spcPct val="35000"/>
            </a:spcAft>
          </a:pPr>
          <a:endParaRPr lang="en-US" sz="2800" b="0" kern="1200" dirty="0"/>
        </a:p>
      </dsp:txBody>
      <dsp:txXfrm>
        <a:off x="3047995" y="2204369"/>
        <a:ext cx="2523752" cy="339632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804"/>
          </a:xfrm>
          <a:prstGeom prst="rect">
            <a:avLst/>
          </a:prstGeom>
        </p:spPr>
        <p:txBody>
          <a:bodyPr vert="horz" lIns="91440" tIns="45720" rIns="91440" bIns="45720" rtlCol="0"/>
          <a:lstStyle>
            <a:lvl1pPr algn="r">
              <a:defRPr sz="1200"/>
            </a:lvl1pPr>
          </a:lstStyle>
          <a:p>
            <a:fld id="{C7A56092-86AB-4A25-8000-B88A534C15BF}" type="datetimeFigureOut">
              <a:rPr lang="en-US" smtClean="0"/>
              <a:pPr/>
              <a:t>1/5/2017</a:t>
            </a:fld>
            <a:endParaRPr lang="en-US"/>
          </a:p>
        </p:txBody>
      </p:sp>
      <p:sp>
        <p:nvSpPr>
          <p:cNvPr id="4" name="Footer Placeholder 3"/>
          <p:cNvSpPr>
            <a:spLocks noGrp="1"/>
          </p:cNvSpPr>
          <p:nvPr>
            <p:ph type="ftr" sz="quarter" idx="2"/>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440" tIns="45720" rIns="91440" bIns="45720" rtlCol="0" anchor="b"/>
          <a:lstStyle>
            <a:lvl1pPr algn="r">
              <a:defRPr sz="1200"/>
            </a:lvl1pPr>
          </a:lstStyle>
          <a:p>
            <a:fld id="{806AEEA2-1866-41BE-8B6E-7D64CA43351C}" type="slidenum">
              <a:rPr lang="en-US" smtClean="0"/>
              <a:pPr/>
              <a:t>‹#›</a:t>
            </a:fld>
            <a:endParaRPr lang="en-US"/>
          </a:p>
        </p:txBody>
      </p:sp>
    </p:spTree>
    <p:extLst>
      <p:ext uri="{BB962C8B-B14F-4D97-AF65-F5344CB8AC3E}">
        <p14:creationId xmlns:p14="http://schemas.microsoft.com/office/powerpoint/2010/main" val="1826928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66A55A1F-99D6-469F-B3C9-FB4D1272BA2A}" type="datetimeFigureOut">
              <a:rPr lang="en-US" smtClean="0"/>
              <a:pPr/>
              <a:t>1/5/2017</a:t>
            </a:fld>
            <a:endParaRPr lang="en-US"/>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2F6EE6DE-675D-4AE1-AA3B-18D5DAD0B911}" type="slidenum">
              <a:rPr lang="en-US" smtClean="0"/>
              <a:pPr/>
              <a:t>‹#›</a:t>
            </a:fld>
            <a:endParaRPr lang="en-US"/>
          </a:p>
        </p:txBody>
      </p:sp>
    </p:spTree>
    <p:extLst>
      <p:ext uri="{BB962C8B-B14F-4D97-AF65-F5344CB8AC3E}">
        <p14:creationId xmlns:p14="http://schemas.microsoft.com/office/powerpoint/2010/main" val="68714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A2E72-BF78-4F87-AB33-BB32C0907F6C}" type="slidenum">
              <a:rPr lang="en-US">
                <a:solidFill>
                  <a:prstClr val="black"/>
                </a:solidFill>
              </a:rPr>
              <a:pPr/>
              <a:t>1</a:t>
            </a:fld>
            <a:endParaRPr lang="en-US">
              <a:solidFill>
                <a:prstClr val="black"/>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EE6DE-675D-4AE1-AA3B-18D5DAD0B911}" type="slidenum">
              <a:rPr lang="en-US" smtClean="0"/>
              <a:pPr/>
              <a:t>79</a:t>
            </a:fld>
            <a:endParaRPr lang="en-US"/>
          </a:p>
        </p:txBody>
      </p:sp>
    </p:spTree>
    <p:extLst>
      <p:ext uri="{BB962C8B-B14F-4D97-AF65-F5344CB8AC3E}">
        <p14:creationId xmlns:p14="http://schemas.microsoft.com/office/powerpoint/2010/main" val="320467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17AB6-20D5-4D7D-9B7A-785EE9F13744}" type="slidenum">
              <a:rPr lang="en-US"/>
              <a:pPr/>
              <a:t>80</a:t>
            </a:fld>
            <a:endParaRPr lang="en-US"/>
          </a:p>
        </p:txBody>
      </p:sp>
      <p:sp>
        <p:nvSpPr>
          <p:cNvPr id="183298" name="Rectangle 2"/>
          <p:cNvSpPr>
            <a:spLocks noGrp="1" noRot="1" noChangeAspect="1" noChangeArrowheads="1" noTextEdit="1"/>
          </p:cNvSpPr>
          <p:nvPr>
            <p:ph type="sldImg"/>
          </p:nvPr>
        </p:nvSpPr>
        <p:spPr>
          <a:xfrm>
            <a:off x="1144589" y="694310"/>
            <a:ext cx="4568825" cy="3460321"/>
          </a:xfrm>
          <a:ln w="12700" cap="flat"/>
        </p:spPr>
      </p:sp>
      <p:sp>
        <p:nvSpPr>
          <p:cNvPr id="183299" name="Rectangle 3"/>
          <p:cNvSpPr>
            <a:spLocks noGrp="1" noChangeArrowheads="1"/>
          </p:cNvSpPr>
          <p:nvPr>
            <p:ph type="body" idx="1"/>
          </p:nvPr>
        </p:nvSpPr>
        <p:spPr>
          <a:xfrm>
            <a:off x="914400" y="4387136"/>
            <a:ext cx="5029200" cy="4156234"/>
          </a:xfrm>
          <a:noFill/>
          <a:ln/>
        </p:spPr>
        <p:txBody>
          <a:bodyPr lIns="92075" tIns="46038" rIns="92075" bIns="46038"/>
          <a:lstStyle/>
          <a:p>
            <a:r>
              <a:rPr lang="en-US" dirty="0" err="1"/>
              <a:t>Faragher</a:t>
            </a:r>
            <a:r>
              <a:rPr lang="en-US" dirty="0"/>
              <a:t>, </a:t>
            </a:r>
            <a:r>
              <a:rPr lang="en-US" u="sng" dirty="0"/>
              <a:t>Out of Many</a:t>
            </a:r>
            <a:r>
              <a:rPr lang="en-US" dirty="0"/>
              <a:t>, 3</a:t>
            </a:r>
            <a:r>
              <a:rPr lang="en-US" baseline="30000" dirty="0"/>
              <a:t>rd</a:t>
            </a:r>
            <a:r>
              <a:rPr lang="en-US" dirty="0"/>
              <a:t> Ed.; http://wps.prenhall.com/hss_faragher_outofmany_ap/</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C0B89-075E-457D-8E72-5662589E4F9F}" type="slidenum">
              <a:rPr lang="en-US"/>
              <a:pPr/>
              <a:t>82</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t>This postcard depicts how President Theodore Roosevelt, in command of the Republican Party, persuaded his friend William Howard Taft to run for president in 1908. Taft was not eager for that office, but Roosevelt succeeded in convincing him to seek it. With Roosevelt's strong support, Taft was elected, but he proved a disappointment to Roosevelt. </a:t>
            </a:r>
            <a:r>
              <a:rPr lang="en-US" i="1"/>
              <a:t>(Collection of Janice L. and David J. Frent)</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C37EA-B459-4050-B780-13335DE5E8F8}" type="slidenum">
              <a:rPr lang="en-US"/>
              <a:pPr/>
              <a:t>86</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n-US"/>
              <a:t>Wilson: Wadsworth.com; </a:t>
            </a:r>
            <a:r>
              <a:rPr lang="en-US" i="1"/>
              <a:t>Description:</a:t>
            </a:r>
            <a:r>
              <a:rPr lang="en-US"/>
              <a:t> Theodore Roosevelt as an opera singer who wins the favor of "Miss Insurgency", while Robert La Follette watches in disgust. 03/18/1912. Artist, Berryman, Clifford K.;</a:t>
            </a:r>
            <a:r>
              <a:rPr lang="en-US" i="1"/>
              <a:t>Credit:</a:t>
            </a:r>
            <a:r>
              <a:rPr lang="en-US"/>
              <a:t> National Archives and Records Administration; http://teachpol.tcnj.edu/amer_pol_hist/thumbnail277.html</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F304-4235-4A50-A036-0409159E436E}" type="slidenum">
              <a:rPr lang="en-US"/>
              <a:pPr/>
              <a:t>87</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wadsworth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E4F862-1220-46BE-95F9-B9E78B0F4600}" type="slidenum">
              <a:rPr lang="en-US"/>
              <a:pPr/>
              <a:t>89</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t>Thomson Wadsworth.com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A2E72-BF78-4F87-AB33-BB32C0907F6C}" type="slidenum">
              <a:rPr lang="en-US">
                <a:solidFill>
                  <a:prstClr val="black"/>
                </a:solidFill>
              </a:rPr>
              <a:pPr/>
              <a:t>93</a:t>
            </a:fld>
            <a:endParaRPr lang="en-US">
              <a:solidFill>
                <a:prstClr val="black"/>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4CF9C-9AB1-4A7C-A227-6BEBA5E59649}" type="slidenum">
              <a:rPr lang="en-US"/>
              <a:pPr/>
              <a:t>94</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effectLst>
                  <a:outerShdw blurRad="38100" dist="38100" dir="2700000" algn="tl">
                    <a:srgbClr val="C0C0C0"/>
                  </a:outerShdw>
                </a:effectLst>
              </a:rPr>
              <a:t>(2003B DBQ)</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2EEAC3-9A84-4628-A5AA-D02171A3EFFB}" type="slidenum">
              <a:rPr lang="en-US">
                <a:solidFill>
                  <a:prstClr val="black"/>
                </a:solidFill>
              </a:rPr>
              <a:pPr/>
              <a:t>98</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54243" indent="-290093">
              <a:defRPr sz="2400">
                <a:solidFill>
                  <a:schemeClr val="tx1"/>
                </a:solidFill>
                <a:latin typeface="Arial" charset="0"/>
                <a:ea typeface="MS PGothic" pitchFamily="34" charset="-128"/>
              </a:defRPr>
            </a:lvl2pPr>
            <a:lvl3pPr marL="1160374" indent="-232075">
              <a:defRPr sz="2400">
                <a:solidFill>
                  <a:schemeClr val="tx1"/>
                </a:solidFill>
                <a:latin typeface="Arial" charset="0"/>
                <a:ea typeface="MS PGothic" pitchFamily="34" charset="-128"/>
              </a:defRPr>
            </a:lvl3pPr>
            <a:lvl4pPr marL="1624523" indent="-232075">
              <a:defRPr sz="2400">
                <a:solidFill>
                  <a:schemeClr val="tx1"/>
                </a:solidFill>
                <a:latin typeface="Arial" charset="0"/>
                <a:ea typeface="MS PGothic" pitchFamily="34" charset="-128"/>
              </a:defRPr>
            </a:lvl4pPr>
            <a:lvl5pPr marL="2088672" indent="-232075">
              <a:defRPr sz="2400">
                <a:solidFill>
                  <a:schemeClr val="tx1"/>
                </a:solidFill>
                <a:latin typeface="Arial" charset="0"/>
                <a:ea typeface="MS PGothic" pitchFamily="34" charset="-128"/>
              </a:defRPr>
            </a:lvl5pPr>
            <a:lvl6pPr marL="2552822" indent="-232075" eaLnBrk="0" fontAlgn="base" hangingPunct="0">
              <a:spcBef>
                <a:spcPct val="0"/>
              </a:spcBef>
              <a:spcAft>
                <a:spcPct val="0"/>
              </a:spcAft>
              <a:defRPr sz="2400">
                <a:solidFill>
                  <a:schemeClr val="tx1"/>
                </a:solidFill>
                <a:latin typeface="Arial" charset="0"/>
                <a:ea typeface="MS PGothic" pitchFamily="34" charset="-128"/>
              </a:defRPr>
            </a:lvl6pPr>
            <a:lvl7pPr marL="3016971" indent="-232075" eaLnBrk="0" fontAlgn="base" hangingPunct="0">
              <a:spcBef>
                <a:spcPct val="0"/>
              </a:spcBef>
              <a:spcAft>
                <a:spcPct val="0"/>
              </a:spcAft>
              <a:defRPr sz="2400">
                <a:solidFill>
                  <a:schemeClr val="tx1"/>
                </a:solidFill>
                <a:latin typeface="Arial" charset="0"/>
                <a:ea typeface="MS PGothic" pitchFamily="34" charset="-128"/>
              </a:defRPr>
            </a:lvl7pPr>
            <a:lvl8pPr marL="3481121" indent="-232075" eaLnBrk="0" fontAlgn="base" hangingPunct="0">
              <a:spcBef>
                <a:spcPct val="0"/>
              </a:spcBef>
              <a:spcAft>
                <a:spcPct val="0"/>
              </a:spcAft>
              <a:defRPr sz="2400">
                <a:solidFill>
                  <a:schemeClr val="tx1"/>
                </a:solidFill>
                <a:latin typeface="Arial" charset="0"/>
                <a:ea typeface="MS PGothic" pitchFamily="34" charset="-128"/>
              </a:defRPr>
            </a:lvl8pPr>
            <a:lvl9pPr marL="3945270" indent="-232075" eaLnBrk="0" fontAlgn="base" hangingPunct="0">
              <a:spcBef>
                <a:spcPct val="0"/>
              </a:spcBef>
              <a:spcAft>
                <a:spcPct val="0"/>
              </a:spcAft>
              <a:defRPr sz="2400">
                <a:solidFill>
                  <a:schemeClr val="tx1"/>
                </a:solidFill>
                <a:latin typeface="Arial" charset="0"/>
                <a:ea typeface="MS PGothic" pitchFamily="34" charset="-128"/>
              </a:defRPr>
            </a:lvl9pPr>
          </a:lstStyle>
          <a:p>
            <a:fld id="{D4D6D4BE-75C8-4464-8A1A-B3CAFD6A20DD}" type="slidenum">
              <a:rPr lang="en-US" sz="1200">
                <a:solidFill>
                  <a:prstClr val="black"/>
                </a:solidFill>
              </a:rPr>
              <a:pPr/>
              <a:t>11</a:t>
            </a:fld>
            <a:endParaRPr lang="en-US" sz="1200">
              <a:solidFill>
                <a:prstClr val="black"/>
              </a:solidFill>
            </a:endParaRPr>
          </a:p>
        </p:txBody>
      </p:sp>
      <p:sp>
        <p:nvSpPr>
          <p:cNvPr id="51203" name="Rectangle 1026"/>
          <p:cNvSpPr>
            <a:spLocks noGrp="1" noRot="1" noChangeAspect="1" noChangeArrowheads="1" noTextEdit="1"/>
          </p:cNvSpPr>
          <p:nvPr>
            <p:ph type="sldImg"/>
          </p:nvPr>
        </p:nvSpPr>
        <p:spPr>
          <a:ln/>
        </p:spPr>
      </p:sp>
      <p:sp>
        <p:nvSpPr>
          <p:cNvPr id="5120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54243" indent="-290093">
              <a:defRPr sz="2400">
                <a:solidFill>
                  <a:schemeClr val="tx1"/>
                </a:solidFill>
                <a:latin typeface="Arial" pitchFamily="34" charset="0"/>
                <a:ea typeface="MS PGothic" pitchFamily="34" charset="-128"/>
              </a:defRPr>
            </a:lvl2pPr>
            <a:lvl3pPr marL="1160374" indent="-232075">
              <a:defRPr sz="2400">
                <a:solidFill>
                  <a:schemeClr val="tx1"/>
                </a:solidFill>
                <a:latin typeface="Arial" pitchFamily="34" charset="0"/>
                <a:ea typeface="MS PGothic" pitchFamily="34" charset="-128"/>
              </a:defRPr>
            </a:lvl3pPr>
            <a:lvl4pPr marL="1624523" indent="-232075">
              <a:defRPr sz="2400">
                <a:solidFill>
                  <a:schemeClr val="tx1"/>
                </a:solidFill>
                <a:latin typeface="Arial" pitchFamily="34" charset="0"/>
                <a:ea typeface="MS PGothic" pitchFamily="34" charset="-128"/>
              </a:defRPr>
            </a:lvl4pPr>
            <a:lvl5pPr marL="2088672" indent="-232075">
              <a:defRPr sz="2400">
                <a:solidFill>
                  <a:schemeClr val="tx1"/>
                </a:solidFill>
                <a:latin typeface="Arial" pitchFamily="34" charset="0"/>
                <a:ea typeface="MS PGothic" pitchFamily="34" charset="-128"/>
              </a:defRPr>
            </a:lvl5pPr>
            <a:lvl6pPr marL="2552822" indent="-232075" eaLnBrk="0" fontAlgn="base" hangingPunct="0">
              <a:spcBef>
                <a:spcPct val="0"/>
              </a:spcBef>
              <a:spcAft>
                <a:spcPct val="0"/>
              </a:spcAft>
              <a:defRPr sz="2400">
                <a:solidFill>
                  <a:schemeClr val="tx1"/>
                </a:solidFill>
                <a:latin typeface="Arial" pitchFamily="34" charset="0"/>
                <a:ea typeface="MS PGothic" pitchFamily="34" charset="-128"/>
              </a:defRPr>
            </a:lvl6pPr>
            <a:lvl7pPr marL="3016971" indent="-232075" eaLnBrk="0" fontAlgn="base" hangingPunct="0">
              <a:spcBef>
                <a:spcPct val="0"/>
              </a:spcBef>
              <a:spcAft>
                <a:spcPct val="0"/>
              </a:spcAft>
              <a:defRPr sz="2400">
                <a:solidFill>
                  <a:schemeClr val="tx1"/>
                </a:solidFill>
                <a:latin typeface="Arial" pitchFamily="34" charset="0"/>
                <a:ea typeface="MS PGothic" pitchFamily="34" charset="-128"/>
              </a:defRPr>
            </a:lvl7pPr>
            <a:lvl8pPr marL="3481121" indent="-232075" eaLnBrk="0" fontAlgn="base" hangingPunct="0">
              <a:spcBef>
                <a:spcPct val="0"/>
              </a:spcBef>
              <a:spcAft>
                <a:spcPct val="0"/>
              </a:spcAft>
              <a:defRPr sz="2400">
                <a:solidFill>
                  <a:schemeClr val="tx1"/>
                </a:solidFill>
                <a:latin typeface="Arial" pitchFamily="34" charset="0"/>
                <a:ea typeface="MS PGothic" pitchFamily="34" charset="-128"/>
              </a:defRPr>
            </a:lvl8pPr>
            <a:lvl9pPr marL="3945270" indent="-23207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AA95157-E10B-4DD3-8DFA-471FBC4EEAAD}" type="slidenum">
              <a:rPr lang="en-US" sz="1200"/>
              <a:pPr/>
              <a:t>12</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54243" indent="-290093">
              <a:defRPr sz="2400">
                <a:solidFill>
                  <a:schemeClr val="tx1"/>
                </a:solidFill>
                <a:latin typeface="Arial" pitchFamily="34" charset="0"/>
                <a:ea typeface="MS PGothic" pitchFamily="34" charset="-128"/>
              </a:defRPr>
            </a:lvl2pPr>
            <a:lvl3pPr marL="1160374" indent="-232075">
              <a:defRPr sz="2400">
                <a:solidFill>
                  <a:schemeClr val="tx1"/>
                </a:solidFill>
                <a:latin typeface="Arial" pitchFamily="34" charset="0"/>
                <a:ea typeface="MS PGothic" pitchFamily="34" charset="-128"/>
              </a:defRPr>
            </a:lvl3pPr>
            <a:lvl4pPr marL="1624523" indent="-232075">
              <a:defRPr sz="2400">
                <a:solidFill>
                  <a:schemeClr val="tx1"/>
                </a:solidFill>
                <a:latin typeface="Arial" pitchFamily="34" charset="0"/>
                <a:ea typeface="MS PGothic" pitchFamily="34" charset="-128"/>
              </a:defRPr>
            </a:lvl4pPr>
            <a:lvl5pPr marL="2088672" indent="-232075">
              <a:defRPr sz="2400">
                <a:solidFill>
                  <a:schemeClr val="tx1"/>
                </a:solidFill>
                <a:latin typeface="Arial" pitchFamily="34" charset="0"/>
                <a:ea typeface="MS PGothic" pitchFamily="34" charset="-128"/>
              </a:defRPr>
            </a:lvl5pPr>
            <a:lvl6pPr marL="2552822" indent="-232075" eaLnBrk="0" fontAlgn="base" hangingPunct="0">
              <a:spcBef>
                <a:spcPct val="0"/>
              </a:spcBef>
              <a:spcAft>
                <a:spcPct val="0"/>
              </a:spcAft>
              <a:defRPr sz="2400">
                <a:solidFill>
                  <a:schemeClr val="tx1"/>
                </a:solidFill>
                <a:latin typeface="Arial" pitchFamily="34" charset="0"/>
                <a:ea typeface="MS PGothic" pitchFamily="34" charset="-128"/>
              </a:defRPr>
            </a:lvl6pPr>
            <a:lvl7pPr marL="3016971" indent="-232075" eaLnBrk="0" fontAlgn="base" hangingPunct="0">
              <a:spcBef>
                <a:spcPct val="0"/>
              </a:spcBef>
              <a:spcAft>
                <a:spcPct val="0"/>
              </a:spcAft>
              <a:defRPr sz="2400">
                <a:solidFill>
                  <a:schemeClr val="tx1"/>
                </a:solidFill>
                <a:latin typeface="Arial" pitchFamily="34" charset="0"/>
                <a:ea typeface="MS PGothic" pitchFamily="34" charset="-128"/>
              </a:defRPr>
            </a:lvl7pPr>
            <a:lvl8pPr marL="3481121" indent="-232075" eaLnBrk="0" fontAlgn="base" hangingPunct="0">
              <a:spcBef>
                <a:spcPct val="0"/>
              </a:spcBef>
              <a:spcAft>
                <a:spcPct val="0"/>
              </a:spcAft>
              <a:defRPr sz="2400">
                <a:solidFill>
                  <a:schemeClr val="tx1"/>
                </a:solidFill>
                <a:latin typeface="Arial" pitchFamily="34" charset="0"/>
                <a:ea typeface="MS PGothic" pitchFamily="34" charset="-128"/>
              </a:defRPr>
            </a:lvl8pPr>
            <a:lvl9pPr marL="3945270" indent="-23207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AA95157-E10B-4DD3-8DFA-471FBC4EEAAD}" type="slidenum">
              <a:rPr lang="en-US" sz="1200"/>
              <a:pPr/>
              <a:t>13</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5902E-F621-4B8C-BF39-45A47D0022E9}" type="slidenum">
              <a:rPr lang="en-US" smtClean="0"/>
              <a:pPr/>
              <a:t>25</a:t>
            </a:fld>
            <a:endParaRPr lang="en-US"/>
          </a:p>
        </p:txBody>
      </p:sp>
    </p:spTree>
    <p:extLst>
      <p:ext uri="{BB962C8B-B14F-4D97-AF65-F5344CB8AC3E}">
        <p14:creationId xmlns:p14="http://schemas.microsoft.com/office/powerpoint/2010/main" val="404833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57191-A06A-4DB1-A307-9E943AAD1C25}" type="slidenum">
              <a:rPr lang="en-US">
                <a:solidFill>
                  <a:prstClr val="black"/>
                </a:solidFill>
              </a:rPr>
              <a:pPr/>
              <a:t>39</a:t>
            </a:fld>
            <a:endParaRPr lang="en-US">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2EEAC3-9A84-4628-A5AA-D02171A3EFFB}" type="slidenum">
              <a:rPr lang="en-US">
                <a:solidFill>
                  <a:prstClr val="black"/>
                </a:solidFill>
              </a:rPr>
              <a:pPr/>
              <a:t>51</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51106C-E016-40E0-AE4C-A8077B14B62C}" type="slidenum">
              <a:rPr lang="en-US"/>
              <a:pPr/>
              <a:t>77</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i="1"/>
              <a:t>Description:</a:t>
            </a:r>
            <a:r>
              <a:rPr lang="en-US"/>
              <a:t> Assassination of William McKinley. Czolgosz shoots President McKinley with a concealed revolver, at Pan-American Exposition reception, Sept. 6th, 1901.</a:t>
            </a:r>
            <a:br>
              <a:rPr lang="en-US"/>
            </a:br>
            <a:r>
              <a:rPr lang="en-US" i="1"/>
              <a:t>Keywords:</a:t>
            </a:r>
            <a:r>
              <a:rPr lang="en-US"/>
              <a:t> </a:t>
            </a:r>
            <a:br>
              <a:rPr lang="en-US"/>
            </a:br>
            <a:r>
              <a:rPr lang="en-US" i="1"/>
              <a:t>Credit:</a:t>
            </a:r>
            <a:r>
              <a:rPr lang="en-US"/>
              <a:t> Library of Congress</a:t>
            </a:r>
            <a:br>
              <a:rPr lang="en-US"/>
            </a:br>
            <a:r>
              <a:rPr lang="en-US"/>
              <a:t>http://teachpol.tcnj.edu/amer_pol_hist/thumbnail261.html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AEEA1-5CC0-4800-9C7C-703BDC072AB3}" type="slidenum">
              <a:rPr lang="en-US"/>
              <a:pPr/>
              <a:t>78</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a:t>Wadsworth.com (portrait and on horseback); Underwood and Underwood. </a:t>
            </a:r>
            <a:r>
              <a:rPr lang="en-US" i="1"/>
              <a:t>Theodore Roosevelt Addressing a Crowd,</a:t>
            </a:r>
            <a:r>
              <a:rPr lang="en-US"/>
              <a:t> 1901-09. Collection of The New-York Historical Society. </a:t>
            </a:r>
            <a:br>
              <a:rPr lang="en-US"/>
            </a:br>
            <a:r>
              <a:rPr lang="en-US"/>
              <a:t>PBS- </a:t>
            </a:r>
            <a:r>
              <a:rPr lang="en-US" i="1"/>
              <a:t>American Photography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BED7FA-A534-4932-B474-ABAAAF341E74}" type="datetimeFigureOut">
              <a:rPr lang="en-US" smtClean="0"/>
              <a:pPr/>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322921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ED7FA-A534-4932-B474-ABAAAF341E74}" type="datetimeFigureOut">
              <a:rPr lang="en-US" smtClean="0"/>
              <a:pPr/>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3979625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ED7FA-A534-4932-B474-ABAAAF341E74}" type="datetimeFigureOut">
              <a:rPr lang="en-US" smtClean="0"/>
              <a:pPr/>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1957782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82457EA7-7EB7-4BA9-8DFD-D1C29CB0D00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325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ED7FA-A534-4932-B474-ABAAAF341E74}" type="datetimeFigureOut">
              <a:rPr lang="en-US" smtClean="0"/>
              <a:pPr/>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339648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BED7FA-A534-4932-B474-ABAAAF341E74}" type="datetimeFigureOut">
              <a:rPr lang="en-US" smtClean="0"/>
              <a:pPr/>
              <a:t>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102741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BED7FA-A534-4932-B474-ABAAAF341E74}" type="datetimeFigureOut">
              <a:rPr lang="en-US" smtClean="0"/>
              <a:pPr/>
              <a:t>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245362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BED7FA-A534-4932-B474-ABAAAF341E74}" type="datetimeFigureOut">
              <a:rPr lang="en-US" smtClean="0"/>
              <a:pPr/>
              <a:t>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200771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BED7FA-A534-4932-B474-ABAAAF341E74}" type="datetimeFigureOut">
              <a:rPr lang="en-US" smtClean="0"/>
              <a:pPr/>
              <a:t>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185506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ED7FA-A534-4932-B474-ABAAAF341E74}" type="datetimeFigureOut">
              <a:rPr lang="en-US" smtClean="0"/>
              <a:pPr/>
              <a:t>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511403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ED7FA-A534-4932-B474-ABAAAF341E74}" type="datetimeFigureOut">
              <a:rPr lang="en-US" smtClean="0"/>
              <a:pPr/>
              <a:t>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83528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ED7FA-A534-4932-B474-ABAAAF341E74}" type="datetimeFigureOut">
              <a:rPr lang="en-US" smtClean="0"/>
              <a:pPr/>
              <a:t>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2B642-8EB3-46FA-A046-BFE985432FFD}" type="slidenum">
              <a:rPr lang="en-US" smtClean="0"/>
              <a:pPr/>
              <a:t>‹#›</a:t>
            </a:fld>
            <a:endParaRPr lang="en-US"/>
          </a:p>
        </p:txBody>
      </p:sp>
    </p:spTree>
    <p:extLst>
      <p:ext uri="{BB962C8B-B14F-4D97-AF65-F5344CB8AC3E}">
        <p14:creationId xmlns:p14="http://schemas.microsoft.com/office/powerpoint/2010/main" val="253099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ED7FA-A534-4932-B474-ABAAAF341E74}" type="datetimeFigureOut">
              <a:rPr lang="en-US" smtClean="0"/>
              <a:pPr/>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2B642-8EB3-46FA-A046-BFE985432FFD}" type="slidenum">
              <a:rPr lang="en-US" smtClean="0"/>
              <a:pPr/>
              <a:t>‹#›</a:t>
            </a:fld>
            <a:endParaRPr lang="en-US"/>
          </a:p>
        </p:txBody>
      </p:sp>
    </p:spTree>
    <p:extLst>
      <p:ext uri="{BB962C8B-B14F-4D97-AF65-F5344CB8AC3E}">
        <p14:creationId xmlns:p14="http://schemas.microsoft.com/office/powerpoint/2010/main" val="164967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www.google.com/url?sa=i&amp;rct=j&amp;q=&amp;esrc=s&amp;frm=1&amp;source=images&amp;cd=&amp;cad=rja&amp;docid=0r9WbHqff0aACM&amp;tbnid=kTmCO91Q1dYahM:&amp;ved=0CAUQjRw&amp;url=http://www.traceyroad.com/about-us/career-opportunities/&amp;ei=CnyRUuKLGIzyqwHosoCADg&amp;bvm=bv.56988011,d.aWM&amp;psig=AFQjCNHaTh-at7TTzBD8d5dAe-jLiraFLg&amp;ust=1385352567255189"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www.google.com/url?sa=i&amp;rct=j&amp;q=&amp;esrc=s&amp;frm=1&amp;source=images&amp;cd=&amp;cad=rja&amp;docid=0r9WbHqff0aACM&amp;tbnid=kTmCO91Q1dYahM:&amp;ved=0CAUQjRw&amp;url=http://www.traceyroad.com/about-us/career-opportunities/&amp;ei=CnyRUuKLGIzyqwHosoCADg&amp;bvm=bv.56988011,d.aWM&amp;psig=AFQjCNHaTh-at7TTzBD8d5dAe-jLiraFLg&amp;ust=1385352567255189"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history.com/topics/ellis-island/videos/arrival-at-ellis-island"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www.history.com/topics/ellis-island/videos/the-ellis-island-medical-inspection?m=528e394da93ae&amp;s=undefined&amp;f=1&amp;free=false" TargetMode="External"/><Relationship Id="rId4" Type="http://schemas.openxmlformats.org/officeDocument/2006/relationships/hyperlink" Target="http://www.history.com/topics/ellis-island/videos/hurdles-to-citizenship-on-ellis-island?m=528e394da93ae&amp;s=undefined&amp;f=1&amp;free=false"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hyperlink" Target="http://en.wikipedia.org/wiki/File:USA-NYC-Ellis_Island_crop.jpg" TargetMode="External"/><Relationship Id="rId2" Type="http://schemas.openxmlformats.org/officeDocument/2006/relationships/hyperlink" Target="http://www.google.com/url?sa=i&amp;rct=j&amp;q=&amp;esrc=s&amp;frm=1&amp;source=images&amp;cd=&amp;cad=rja&amp;uact=8&amp;ved=0CAcQjRw&amp;url=http://en.wikipedia.org/wiki/Grosse_Isle,_Quebec&amp;ei=MRVJVKiEAYfPggTMqoKwDA&amp;bvm=bv.77880786,d.cWc&amp;psig=AFQjCNFN3o3rGdHoSxBKefw8Vqd26kDlTA&amp;ust=1414162092314763" TargetMode="Externa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hyperlink" Target="http://www.google.com/url?sa=i&amp;rct=j&amp;q=&amp;esrc=s&amp;frm=1&amp;source=images&amp;cd=&amp;cad=rja&amp;uact=8&amp;ved=0CAcQjRw&amp;url=http://en.wikipedia.org/wiki/Deer_Island_(Massachusetts)&amp;ei=7xZJVIneG9CRNuivgPgE&amp;bvm=bv.77880786,d.cWc&amp;psig=AFQjCNFaX2Ju8rIaF09EofcVzKg87pxHIw&amp;ust=1414162525243261" TargetMode="External"/><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kcra.com/news/could-you-pass-the-us-citizenship-test/24414658"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www.google.com/url?sa=i&amp;rct=j&amp;q=&amp;esrc=s&amp;frm=1&amp;source=images&amp;cd=&amp;cad=rja&amp;docid=OILHlZ_S0xqy3M&amp;tbnid=ioGpi0v21nq_hM:&amp;ved=0CAUQjRw&amp;url=http://www.misterteacher.com/immigration/immigrantexperience.html&amp;ei=htSgUurKLdPNsATbsYDwAg&amp;bvm=bv.57155469,d.cWc&amp;psig=AFQjCNEE3SkntW1kELXNbbb566x2gDtZgQ&amp;ust=138635816137189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com/url?sa=i&amp;rct=j&amp;q=&amp;esrc=s&amp;frm=1&amp;source=images&amp;cd=&amp;cad=rja&amp;docid=S_7z0AEuNC6MLM&amp;tbnid=nsAs6IBH5wXUaM:&amp;ved=0CAUQjRw&amp;url=http://bentley.umich.edu/research/guides/detroit/detroit_search.php?heading=4&amp;ei=vNKgUtv1FeqwsATr14GoBA&amp;bvm=bv.57155469,d.cWc&amp;psig=AFQjCNG_jHIzpihNCDEtN1rF_VTKOYfQbA&amp;ust=1386357726814649"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www.google.com/url?sa=i&amp;rct=j&amp;q=&amp;esrc=s&amp;frm=1&amp;source=images&amp;cd=&amp;cad=rja&amp;docid=vcVW2HHeY4L4QM&amp;tbnid=UjppUvTruyZ1pM:&amp;ved=0CAUQjRw&amp;url=http://teacher.scholastic.com/activities/immigration/tour/&amp;ei=sNOgUpfgHaXgsATS6IKgBA&amp;bvm=bv.57155469,d.cWc&amp;psig=AFQjCNGRM3m1UDWsHQUFsV0LegV8x4ZuqQ&amp;ust=138635796133625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jpeg"/><Relationship Id="rId7" Type="http://schemas.openxmlformats.org/officeDocument/2006/relationships/diagramColors" Target="../diagrams/colors1.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7.jpeg"/><Relationship Id="rId4" Type="http://schemas.openxmlformats.org/officeDocument/2006/relationships/diagramData" Target="../diagrams/data1.xml"/><Relationship Id="rId9" Type="http://schemas.openxmlformats.org/officeDocument/2006/relationships/hyperlink" Target="http://upload.wikimedia.org/wikipedia/en/e/eb/Monopoly_Logo_123.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pbs.org/wgbh/amex/rockefellers/sfeature/sf_1.html"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google.com/url?sa=i&amp;rct=j&amp;q=&amp;esrc=s&amp;frm=1&amp;source=images&amp;cd=&amp;cad=rja&amp;docid=v-NKajt-3dsSLM&amp;tbnid=SOJoh692dcv72M:&amp;ved=0CAUQjRw&amp;url=http://www.fordham.edu/academics/colleges__graduate_s/undergraduate_colleg/fordham_college_at_l/special_programs/honors_program/hudsonfulton_celebra/homepage/progressive_movement/education_32231.asp&amp;ei=9X6RUvqOAtDEqQHyvIHQCw&amp;bvm=bv.56988011,d.aWM&amp;psig=AFQjCNGD5nxK9Z6WespgTvRyXTdcDHZBIQ&amp;ust=1385352912949358" TargetMode="Externa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hyperlink" Target="http://www.google.com/url?sa=i&amp;rct=j&amp;q=&amp;esrc=s&amp;frm=1&amp;source=images&amp;cd=&amp;cad=rja&amp;docid=OrfWWazApTHkHM&amp;tbnid=hmdQqd7FRblMsM:&amp;ved=0CAUQjRw&amp;url=http://knickerbockervillage.blogspot.com/2010/02/wash-day-1900.html&amp;ei=QH6RUvqlOMHQrgH8rIFo&amp;bvm=bv.56988011,d.aWM&amp;psig=AFQjCNGD5nxK9Z6WespgTvRyXTdcDHZBIQ&amp;ust=138535291294935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google.com/url?sa=i&amp;rct=j&amp;q=&amp;esrc=s&amp;frm=1&amp;source=images&amp;cd=&amp;cad=rja&amp;docid=Hq5h8GKEQBtcwM&amp;tbnid=JrZk43ie2mThrM:&amp;ved=0CAUQjRw&amp;url=http://mrberlin.com/muckrakerspowerpointpresentation.aspx&amp;ei=6hyrUpLHMMnRsATj5oDQCg&amp;bvm=bv.57967247,d.eW0&amp;psig=AFQjCNFtnfOQgjBQ1TuvKnp2LMHdJ1aB7A&amp;ust=1387032164000736"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google.com/url?sa=i&amp;rct=j&amp;q=&amp;esrc=s&amp;frm=1&amp;source=images&amp;cd=&amp;cad=rja&amp;docid=VmPTrE4jaCeiyM&amp;tbnid=t8f3hGkWlYW90M:&amp;ved=0CAUQjRw&amp;url=http://en.wikipedia.org/wiki/Iron_Jawed_Angels&amp;ei=2hqrUsP6IOLfsATVz4CoCw&amp;bvm=bv.57967247,d.eW0&amp;psig=AFQjCNEhY1r4GV-BrZVcSVQmq5Cl34MErQ&amp;ust=1387031633852969" TargetMode="External"/><Relationship Id="rId1" Type="http://schemas.openxmlformats.org/officeDocument/2006/relationships/slideLayout" Target="../slideLayouts/slideLayout2.xml"/><Relationship Id="rId6" Type="http://schemas.openxmlformats.org/officeDocument/2006/relationships/hyperlink" Target="http://www.youtube.com/watch?v=AtUY-wVLdeY" TargetMode="External"/><Relationship Id="rId5" Type="http://schemas.openxmlformats.org/officeDocument/2006/relationships/hyperlink" Target="http://www.youtube.com/watch?v=G811_Ej7LiQ" TargetMode="External"/><Relationship Id="rId4" Type="http://schemas.openxmlformats.org/officeDocument/2006/relationships/hyperlink" Target="http://www.youtube.com/watch?v=Be9w6WjubkU"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gif"/><Relationship Id="rId5" Type="http://schemas.openxmlformats.org/officeDocument/2006/relationships/image" Target="../media/image81.jpeg"/><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google.com/url?sa=i&amp;rct=j&amp;q=&amp;esrc=s&amp;frm=1&amp;source=images&amp;cd=&amp;cad=rja&amp;docid=u-HAT04v7vnaeM&amp;tbnid=PdJuj5alsTt1wM:&amp;ved=0CAUQjRw&amp;url=http://en.wikipedia.org/wiki/Eugenics_in_the_United_States&amp;ei=lPquUvPGNIO3kAemhoCoBQ&amp;bvm=bv.57967247,d.eW0&amp;psig=AFQjCNEPr5_-QAjbyY8geTYG-6HJnrMHlw&amp;ust=1387285502324449"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google.com/url?sa=i&amp;rct=j&amp;q=&amp;esrc=s&amp;frm=1&amp;source=images&amp;cd=&amp;cad=rja&amp;docid=-DT-bcmUOjz08M&amp;tbnid=HZs9UY4WzVRiiM:&amp;ved=0CAUQjRw&amp;url=http://thisiswhitehistory.tumblr.com/post/45375455852/day-13-of-white-history-month-chinese-immigrant&amp;ei=LbXEUv7sFOSQyAHq9IDICw&amp;bvm=bv.58187178,d.aWc&amp;psig=AFQjCNHSvpPvr6B3xtG_YffqdJfwu8njIQ&amp;ust=1388709367266583" TargetMode="External"/><Relationship Id="rId1" Type="http://schemas.openxmlformats.org/officeDocument/2006/relationships/slideLayout" Target="../slideLayouts/slideLayout5.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3" Type="http://schemas.openxmlformats.org/officeDocument/2006/relationships/hyperlink" Target="http://teachpol.tcnj.edu/amer_pol_hist/fi/00000105.ht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9DRIZsXgtlvO6M&amp;tbnid=V9cpMR30nVL_QM:&amp;ved=0CAUQjRw&amp;url=http://en.wikipedia.org/wiki/Political_positions_of_Theodore_Roosevelt&amp;ei=ESjKUqnwAsLEoATz04DgCg&amp;bvm=bv.58187178,d.cGU&amp;psig=AFQjCNEUDdlzJAHGfGsMdV_gG20RFnCXGA&amp;ust=1389066631299055"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hyperlink" Target="http://en.wikipedia.org/wiki/File:President_Theodore_Roosevelt,_1904.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9.wmf"/></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en.wikipedia.org/wiki/File:William_Howard_Taft_1909.jpg" TargetMode="Externa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hyperlink" Target="http://teachpol.tcnj.edu/amer_pol_hist/fi/00000115.ht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en.wikipedia.org/wiki/File:Thomas_Woodrow_Wilson,_Harris_&amp;_Ewing_bw_photo_portrait,_1919.jpg"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99.xml.rels><?xml version="1.0" encoding="UTF-8" standalone="yes"?>
<Relationships xmlns="http://schemas.openxmlformats.org/package/2006/relationships"><Relationship Id="rId2" Type="http://schemas.openxmlformats.org/officeDocument/2006/relationships/hyperlink" Target="https://www.youtube.com/watch?v=u4wzVuXPznk"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0" y="533400"/>
            <a:ext cx="8991600" cy="487362"/>
          </a:xfrm>
        </p:spPr>
        <p:txBody>
          <a:bodyPr>
            <a:normAutofit fontScale="90000"/>
          </a:bodyPr>
          <a:lstStyle/>
          <a:p>
            <a:r>
              <a:rPr lang="en-US" sz="3600" b="1" dirty="0" smtClean="0"/>
              <a:t>Immigration, Industrialization, and Progressivism</a:t>
            </a:r>
            <a:r>
              <a:rPr lang="en-US" sz="4000" dirty="0" smtClean="0"/>
              <a:t> </a:t>
            </a:r>
            <a:endParaRPr lang="en-US" sz="4000" dirty="0"/>
          </a:p>
        </p:txBody>
      </p:sp>
      <p:pic>
        <p:nvPicPr>
          <p:cNvPr id="4102" name="Picture 6" descr="Chicago Stock Yards"/>
          <p:cNvPicPr>
            <a:picLocks noGrp="1" noChangeAspect="1" noChangeArrowheads="1"/>
          </p:cNvPicPr>
          <p:nvPr>
            <p:ph idx="1"/>
          </p:nvPr>
        </p:nvPicPr>
        <p:blipFill>
          <a:blip r:embed="rId3" cstate="print">
            <a:lum bright="10000" contrast="10000"/>
            <a:extLst>
              <a:ext uri="{28A0092B-C50C-407E-A947-70E740481C1C}">
                <a14:useLocalDpi xmlns:a14="http://schemas.microsoft.com/office/drawing/2010/main" val="0"/>
              </a:ext>
            </a:extLst>
          </a:blip>
          <a:srcRect t="3650" b="1825"/>
          <a:stretch>
            <a:fillRect/>
          </a:stretch>
        </p:blipFill>
        <p:spPr>
          <a:xfrm>
            <a:off x="1981200" y="3810000"/>
            <a:ext cx="5333658"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4844" y="1143000"/>
            <a:ext cx="3109356" cy="2357568"/>
          </a:xfrm>
          <a:prstGeom prst="rect">
            <a:avLst/>
          </a:prstGeom>
          <a:ln>
            <a:solidFill>
              <a:schemeClr val="tx1"/>
            </a:solidFill>
          </a:ln>
        </p:spPr>
        <p:txBody>
          <a:bodyPr wrap="square">
            <a:spAutoFit/>
          </a:bodyPr>
          <a:lstStyle/>
          <a:p>
            <a:pPr marR="0" lvl="0" algn="ctr">
              <a:lnSpc>
                <a:spcPct val="115000"/>
              </a:lnSpc>
              <a:spcBef>
                <a:spcPts val="0"/>
              </a:spcBef>
              <a:spcAft>
                <a:spcPts val="0"/>
              </a:spcAft>
            </a:pPr>
            <a:r>
              <a:rPr lang="en-US" sz="1600" b="1" i="1" u="sng" dirty="0" smtClean="0">
                <a:solidFill>
                  <a:srgbClr val="FF0000"/>
                </a:solidFill>
                <a:latin typeface="Cambria"/>
                <a:ea typeface="Calibri"/>
                <a:cs typeface="Times New Roman"/>
              </a:rPr>
              <a:t>Immigration</a:t>
            </a:r>
          </a:p>
          <a:p>
            <a:pPr marL="342900" marR="0" lvl="0" indent="-342900">
              <a:lnSpc>
                <a:spcPct val="115000"/>
              </a:lnSpc>
              <a:spcBef>
                <a:spcPts val="0"/>
              </a:spcBef>
              <a:spcAft>
                <a:spcPts val="0"/>
              </a:spcAft>
              <a:buFont typeface="+mj-lt"/>
              <a:buAutoNum type="arabicPeriod"/>
            </a:pPr>
            <a:r>
              <a:rPr lang="en-US" sz="1600" b="1" i="1" dirty="0" smtClean="0">
                <a:solidFill>
                  <a:srgbClr val="FF0000"/>
                </a:solidFill>
                <a:latin typeface="Cambria"/>
                <a:ea typeface="Calibri"/>
                <a:cs typeface="Times New Roman"/>
              </a:rPr>
              <a:t>Why do Immigrants come to The United Stares and what impact did they have upon society?</a:t>
            </a:r>
          </a:p>
          <a:p>
            <a:pPr marL="342900" marR="0" lvl="0" indent="-342900">
              <a:lnSpc>
                <a:spcPct val="115000"/>
              </a:lnSpc>
              <a:spcBef>
                <a:spcPts val="0"/>
              </a:spcBef>
              <a:spcAft>
                <a:spcPts val="0"/>
              </a:spcAft>
              <a:buFont typeface="+mj-lt"/>
              <a:buAutoNum type="arabicPeriod"/>
            </a:pPr>
            <a:r>
              <a:rPr lang="en-US" sz="1600" b="1" i="1" dirty="0" smtClean="0">
                <a:solidFill>
                  <a:srgbClr val="FF0000"/>
                </a:solidFill>
                <a:latin typeface="Cambria"/>
                <a:ea typeface="Calibri"/>
                <a:cs typeface="Times New Roman"/>
              </a:rPr>
              <a:t>What was life like for Immigrants in the US during the 19th century?</a:t>
            </a:r>
          </a:p>
        </p:txBody>
      </p:sp>
      <p:sp>
        <p:nvSpPr>
          <p:cNvPr id="3" name="Rectangle 2"/>
          <p:cNvSpPr/>
          <p:nvPr/>
        </p:nvSpPr>
        <p:spPr>
          <a:xfrm>
            <a:off x="3124200" y="1143000"/>
            <a:ext cx="2819400" cy="2923877"/>
          </a:xfrm>
          <a:prstGeom prst="rect">
            <a:avLst/>
          </a:prstGeom>
          <a:ln>
            <a:solidFill>
              <a:schemeClr val="tx1"/>
            </a:solidFill>
          </a:ln>
        </p:spPr>
        <p:txBody>
          <a:bodyPr wrap="square">
            <a:spAutoFit/>
          </a:bodyPr>
          <a:lstStyle/>
          <a:p>
            <a:pPr marR="0" lvl="0" algn="ctr">
              <a:lnSpc>
                <a:spcPct val="115000"/>
              </a:lnSpc>
              <a:spcBef>
                <a:spcPts val="0"/>
              </a:spcBef>
              <a:spcAft>
                <a:spcPts val="0"/>
              </a:spcAft>
            </a:pPr>
            <a:r>
              <a:rPr lang="en-US" sz="1600" b="1" i="1" u="sng" dirty="0" smtClean="0">
                <a:solidFill>
                  <a:srgbClr val="FF0000"/>
                </a:solidFill>
                <a:latin typeface="Cambria"/>
                <a:ea typeface="Calibri"/>
                <a:cs typeface="Times New Roman"/>
              </a:rPr>
              <a:t>Industrialization</a:t>
            </a:r>
          </a:p>
          <a:p>
            <a:pPr marL="342900" marR="0" lvl="0" indent="-342900">
              <a:lnSpc>
                <a:spcPct val="115000"/>
              </a:lnSpc>
              <a:spcBef>
                <a:spcPts val="0"/>
              </a:spcBef>
              <a:spcAft>
                <a:spcPts val="0"/>
              </a:spcAft>
              <a:buFont typeface="+mj-lt"/>
              <a:buAutoNum type="arabicPeriod"/>
            </a:pPr>
            <a:r>
              <a:rPr lang="en-US" sz="1600" b="1" i="1" dirty="0" smtClean="0">
                <a:solidFill>
                  <a:srgbClr val="FF0000"/>
                </a:solidFill>
                <a:latin typeface="Cambria"/>
                <a:ea typeface="Calibri"/>
                <a:cs typeface="Times New Roman"/>
              </a:rPr>
              <a:t>How did Industrialization and new technology affect the economy and society?</a:t>
            </a:r>
            <a:endParaRPr lang="en-US" sz="1600" b="1" dirty="0">
              <a:solidFill>
                <a:srgbClr val="FF0000"/>
              </a:solidFill>
              <a:ea typeface="Calibri"/>
              <a:cs typeface="Times New Roman"/>
            </a:endParaRPr>
          </a:p>
          <a:p>
            <a:pPr marL="342900" marR="0" lvl="0" indent="-342900">
              <a:lnSpc>
                <a:spcPct val="115000"/>
              </a:lnSpc>
              <a:spcBef>
                <a:spcPts val="0"/>
              </a:spcBef>
              <a:spcAft>
                <a:spcPts val="1000"/>
              </a:spcAft>
              <a:buFont typeface="+mj-lt"/>
              <a:buAutoNum type="arabicPeriod"/>
            </a:pPr>
            <a:r>
              <a:rPr lang="en-US" sz="1600" b="1" i="1" dirty="0" smtClean="0">
                <a:solidFill>
                  <a:srgbClr val="FF0000"/>
                </a:solidFill>
                <a:latin typeface="Cambria"/>
                <a:ea typeface="Calibri"/>
                <a:cs typeface="Times New Roman"/>
              </a:rPr>
              <a:t>How did big business shape the American economy in the late 1800s and early 1900s?</a:t>
            </a:r>
          </a:p>
        </p:txBody>
      </p:sp>
      <p:sp>
        <p:nvSpPr>
          <p:cNvPr id="4" name="Rectangle 3"/>
          <p:cNvSpPr/>
          <p:nvPr/>
        </p:nvSpPr>
        <p:spPr>
          <a:xfrm>
            <a:off x="5943600" y="1143000"/>
            <a:ext cx="2895600" cy="1813317"/>
          </a:xfrm>
          <a:prstGeom prst="rect">
            <a:avLst/>
          </a:prstGeom>
          <a:ln>
            <a:solidFill>
              <a:schemeClr val="tx1"/>
            </a:solidFill>
          </a:ln>
        </p:spPr>
        <p:txBody>
          <a:bodyPr wrap="square">
            <a:spAutoFit/>
          </a:bodyPr>
          <a:lstStyle/>
          <a:p>
            <a:pPr marR="0" lvl="0" algn="ctr">
              <a:lnSpc>
                <a:spcPct val="115000"/>
              </a:lnSpc>
              <a:spcBef>
                <a:spcPts val="0"/>
              </a:spcBef>
              <a:spcAft>
                <a:spcPts val="1000"/>
              </a:spcAft>
            </a:pPr>
            <a:r>
              <a:rPr lang="en-US" b="1" i="1" u="sng" dirty="0" smtClean="0">
                <a:solidFill>
                  <a:srgbClr val="FF0000"/>
                </a:solidFill>
                <a:effectLst/>
                <a:latin typeface="Cambria"/>
                <a:ea typeface="Calibri"/>
                <a:cs typeface="Times New Roman"/>
              </a:rPr>
              <a:t>Progressivism</a:t>
            </a:r>
          </a:p>
          <a:p>
            <a:pPr marL="342900" marR="0" lvl="0" indent="-342900">
              <a:lnSpc>
                <a:spcPct val="115000"/>
              </a:lnSpc>
              <a:spcBef>
                <a:spcPts val="0"/>
              </a:spcBef>
              <a:spcAft>
                <a:spcPts val="1000"/>
              </a:spcAft>
              <a:buFont typeface="+mj-lt"/>
              <a:buAutoNum type="arabicPeriod"/>
            </a:pPr>
            <a:r>
              <a:rPr lang="en-US" b="1" i="1" dirty="0" smtClean="0">
                <a:solidFill>
                  <a:srgbClr val="FF0000"/>
                </a:solidFill>
                <a:effectLst/>
                <a:latin typeface="Cambria"/>
                <a:ea typeface="Calibri"/>
                <a:cs typeface="Times New Roman"/>
              </a:rPr>
              <a:t>How did Progressivism change politics and society </a:t>
            </a:r>
            <a:r>
              <a:rPr lang="en-US" b="1" i="1" dirty="0" smtClean="0">
                <a:solidFill>
                  <a:srgbClr val="FF0000"/>
                </a:solidFill>
                <a:latin typeface="Cambria"/>
                <a:ea typeface="Calibri"/>
                <a:cs typeface="Times New Roman"/>
              </a:rPr>
              <a:t>in the 19</a:t>
            </a:r>
            <a:r>
              <a:rPr lang="en-US" b="1" i="1" baseline="30000" dirty="0" smtClean="0">
                <a:solidFill>
                  <a:srgbClr val="FF0000"/>
                </a:solidFill>
                <a:latin typeface="Cambria"/>
                <a:ea typeface="Calibri"/>
                <a:cs typeface="Times New Roman"/>
              </a:rPr>
              <a:t>th</a:t>
            </a:r>
            <a:r>
              <a:rPr lang="en-US" b="1" i="1" dirty="0" smtClean="0">
                <a:solidFill>
                  <a:srgbClr val="FF0000"/>
                </a:solidFill>
                <a:latin typeface="Cambria"/>
                <a:ea typeface="Calibri"/>
                <a:cs typeface="Times New Roman"/>
              </a:rPr>
              <a:t> century?</a:t>
            </a:r>
            <a:endParaRPr lang="en-US" b="1" dirty="0">
              <a:solidFill>
                <a:srgbClr val="FF0000"/>
              </a:solidFill>
              <a:ea typeface="Calibri"/>
              <a:cs typeface="Times New Roman"/>
            </a:endParaRPr>
          </a:p>
        </p:txBody>
      </p:sp>
      <p:sp>
        <p:nvSpPr>
          <p:cNvPr id="5" name="Rectangle 4"/>
          <p:cNvSpPr/>
          <p:nvPr/>
        </p:nvSpPr>
        <p:spPr>
          <a:xfrm>
            <a:off x="3276600" y="76200"/>
            <a:ext cx="2367956" cy="410882"/>
          </a:xfrm>
          <a:prstGeom prst="rect">
            <a:avLst/>
          </a:prstGeom>
        </p:spPr>
        <p:txBody>
          <a:bodyPr wrap="none">
            <a:spAutoFit/>
          </a:bodyPr>
          <a:lstStyle/>
          <a:p>
            <a:pPr>
              <a:lnSpc>
                <a:spcPct val="115000"/>
              </a:lnSpc>
              <a:spcAft>
                <a:spcPts val="1000"/>
              </a:spcAft>
            </a:pPr>
            <a:r>
              <a:rPr lang="en-US" b="1" dirty="0" smtClean="0">
                <a:solidFill>
                  <a:srgbClr val="FF0000"/>
                </a:solidFill>
                <a:latin typeface="Cambria"/>
                <a:ea typeface="Calibri"/>
                <a:cs typeface="Times New Roman"/>
              </a:rPr>
              <a:t>Essential Questions: </a:t>
            </a:r>
            <a:endParaRPr lang="en-US" b="1" dirty="0">
              <a:solidFill>
                <a:srgbClr val="FF0000"/>
              </a:solidFill>
              <a:ea typeface="Calibri"/>
              <a:cs typeface="Times New Roman"/>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7" y="4273189"/>
            <a:ext cx="2060575"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3725" y="4066876"/>
            <a:ext cx="2200275" cy="27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574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cc.newberry.org/system/artifacts/475/original/Harpers-Chinese-Question-Carto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4122475"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restleaf.com/blog/wp-content/uploads/2015/02/literacy-test-immigrants-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675" y="348852"/>
            <a:ext cx="4564325" cy="631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573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fontScale="90000"/>
          </a:bodyPr>
          <a:lstStyle/>
          <a:p>
            <a:r>
              <a:rPr lang="en-US" dirty="0" smtClean="0"/>
              <a:t>Warm Up Activity: </a:t>
            </a:r>
            <a:br>
              <a:rPr lang="en-US" dirty="0" smtClean="0"/>
            </a:br>
            <a:r>
              <a:rPr lang="en-US" dirty="0" smtClean="0"/>
              <a:t>Creating Arguments</a:t>
            </a:r>
            <a:br>
              <a:rPr lang="en-US" dirty="0" smtClean="0"/>
            </a:br>
            <a:r>
              <a:rPr lang="en-US" sz="2000" dirty="0" smtClean="0"/>
              <a:t>Arguments = </a:t>
            </a:r>
            <a:r>
              <a:rPr lang="en-US" sz="2000" dirty="0">
                <a:effectLst/>
              </a:rPr>
              <a:t>expressing a point of view on a subject and supporting it with evidence</a:t>
            </a:r>
            <a:endParaRPr lang="en-US" sz="2000" dirty="0"/>
          </a:p>
        </p:txBody>
      </p:sp>
      <p:sp>
        <p:nvSpPr>
          <p:cNvPr id="3" name="Content Placeholder 2"/>
          <p:cNvSpPr>
            <a:spLocks noGrp="1"/>
          </p:cNvSpPr>
          <p:nvPr>
            <p:ph idx="1"/>
          </p:nvPr>
        </p:nvSpPr>
        <p:spPr>
          <a:xfrm>
            <a:off x="152400" y="2057400"/>
            <a:ext cx="8991600" cy="3733800"/>
          </a:xfrm>
        </p:spPr>
        <p:txBody>
          <a:bodyPr>
            <a:normAutofit lnSpcReduction="10000"/>
          </a:bodyPr>
          <a:lstStyle/>
          <a:p>
            <a:r>
              <a:rPr lang="en-US" dirty="0" smtClean="0"/>
              <a:t>Strong Arguments should include a both a statement and supporting evidence</a:t>
            </a:r>
          </a:p>
          <a:p>
            <a:pPr lvl="1"/>
            <a:r>
              <a:rPr lang="en-US" dirty="0" smtClean="0"/>
              <a:t>Read UNC’s definition of a strong argument</a:t>
            </a:r>
          </a:p>
          <a:p>
            <a:pPr lvl="1"/>
            <a:r>
              <a:rPr lang="en-US" dirty="0" smtClean="0"/>
              <a:t>Use the information from </a:t>
            </a:r>
            <a:r>
              <a:rPr lang="en-US" i="1" dirty="0" smtClean="0"/>
              <a:t>chapter 13</a:t>
            </a:r>
            <a:r>
              <a:rPr lang="en-US" dirty="0" smtClean="0"/>
              <a:t>, and the </a:t>
            </a:r>
            <a:r>
              <a:rPr lang="en-US" i="1" dirty="0" smtClean="0"/>
              <a:t>Story of US video </a:t>
            </a:r>
            <a:r>
              <a:rPr lang="en-US" dirty="0" smtClean="0"/>
              <a:t>&amp; think of </a:t>
            </a:r>
            <a:r>
              <a:rPr lang="en-US" dirty="0"/>
              <a:t>2</a:t>
            </a:r>
            <a:r>
              <a:rPr lang="en-US" dirty="0" smtClean="0"/>
              <a:t> pieces of </a:t>
            </a:r>
            <a:r>
              <a:rPr lang="en-US" u="sng" dirty="0" smtClean="0"/>
              <a:t>supporting evidence</a:t>
            </a:r>
            <a:r>
              <a:rPr lang="en-US" dirty="0" smtClean="0"/>
              <a:t> for each of the arguments that you created. </a:t>
            </a:r>
          </a:p>
          <a:p>
            <a:pPr lvl="2"/>
            <a:r>
              <a:rPr lang="en-US" u="sng" dirty="0" smtClean="0"/>
              <a:t>Did </a:t>
            </a:r>
            <a:r>
              <a:rPr lang="en-US" u="sng" dirty="0"/>
              <a:t>Business leaders help or hinder the US economy during the American Industrial Revolution?</a:t>
            </a:r>
          </a:p>
          <a:p>
            <a:pPr lvl="2"/>
            <a:endParaRPr lang="en-US" dirty="0"/>
          </a:p>
        </p:txBody>
      </p:sp>
      <p:sp>
        <p:nvSpPr>
          <p:cNvPr id="4" name="Rectangle 3"/>
          <p:cNvSpPr/>
          <p:nvPr/>
        </p:nvSpPr>
        <p:spPr>
          <a:xfrm>
            <a:off x="3886200" y="6488668"/>
            <a:ext cx="5334000" cy="369332"/>
          </a:xfrm>
          <a:prstGeom prst="rect">
            <a:avLst/>
          </a:prstGeom>
        </p:spPr>
        <p:txBody>
          <a:bodyPr wrap="square">
            <a:spAutoFit/>
          </a:bodyPr>
          <a:lstStyle/>
          <a:p>
            <a:r>
              <a:rPr lang="en-US" dirty="0"/>
              <a:t>http://writingcenter.unc.edu/handouts/argument/</a:t>
            </a:r>
          </a:p>
        </p:txBody>
      </p:sp>
    </p:spTree>
    <p:extLst>
      <p:ext uri="{BB962C8B-B14F-4D97-AF65-F5344CB8AC3E}">
        <p14:creationId xmlns:p14="http://schemas.microsoft.com/office/powerpoint/2010/main" val="19581289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America the Story of US</a:t>
            </a:r>
            <a:br>
              <a:rPr lang="en-US" dirty="0" smtClean="0"/>
            </a:br>
            <a:r>
              <a:rPr lang="en-US" dirty="0" smtClean="0"/>
              <a:t>The Creation of Cities</a:t>
            </a:r>
            <a:endParaRPr lang="en-US" dirty="0"/>
          </a:p>
        </p:txBody>
      </p:sp>
      <p:sp>
        <p:nvSpPr>
          <p:cNvPr id="3" name="Content Placeholder 2"/>
          <p:cNvSpPr>
            <a:spLocks noGrp="1"/>
          </p:cNvSpPr>
          <p:nvPr>
            <p:ph sz="quarter" idx="1"/>
          </p:nvPr>
        </p:nvSpPr>
        <p:spPr>
          <a:xfrm>
            <a:off x="0" y="1143000"/>
            <a:ext cx="2971800" cy="3048000"/>
          </a:xfrm>
        </p:spPr>
        <p:txBody>
          <a:bodyPr/>
          <a:lstStyle/>
          <a:p>
            <a:r>
              <a:rPr lang="en-US" dirty="0" smtClean="0"/>
              <a:t>Fast Fact</a:t>
            </a:r>
          </a:p>
          <a:p>
            <a:pPr lvl="1"/>
            <a:r>
              <a:rPr lang="en-US" sz="2000" dirty="0" smtClean="0"/>
              <a:t>The largest internal migration in US history was the rural to urban migration that occurred in the late 1870s – 1920s </a:t>
            </a:r>
            <a:endParaRPr lang="en-US" sz="2000" dirty="0"/>
          </a:p>
        </p:txBody>
      </p:sp>
      <p:sp>
        <p:nvSpPr>
          <p:cNvPr id="4" name="Content Placeholder 3"/>
          <p:cNvSpPr>
            <a:spLocks noGrp="1"/>
          </p:cNvSpPr>
          <p:nvPr>
            <p:ph sz="quarter" idx="2"/>
          </p:nvPr>
        </p:nvSpPr>
        <p:spPr>
          <a:xfrm>
            <a:off x="0" y="4343400"/>
            <a:ext cx="3124200" cy="1905000"/>
          </a:xfrm>
        </p:spPr>
        <p:txBody>
          <a:bodyPr/>
          <a:lstStyle/>
          <a:p>
            <a:r>
              <a:rPr lang="en-US" sz="2400" dirty="0" smtClean="0"/>
              <a:t>Immigration + Industrialization created a unique urban landscape</a:t>
            </a:r>
          </a:p>
        </p:txBody>
      </p:sp>
      <p:sp>
        <p:nvSpPr>
          <p:cNvPr id="5" name="Text Placeholder 4"/>
          <p:cNvSpPr>
            <a:spLocks noGrp="1"/>
          </p:cNvSpPr>
          <p:nvPr>
            <p:ph type="body" sz="half" idx="3"/>
          </p:nvPr>
        </p:nvSpPr>
        <p:spPr>
          <a:xfrm>
            <a:off x="3200400" y="1524000"/>
            <a:ext cx="3048000" cy="4953000"/>
          </a:xfrm>
          <a:ln w="92075">
            <a:solidFill>
              <a:schemeClr val="tx1"/>
            </a:solidFill>
          </a:ln>
        </p:spPr>
        <p:txBody>
          <a:bodyPr/>
          <a:lstStyle/>
          <a:p>
            <a:pPr marL="0" indent="0" algn="ctr">
              <a:buNone/>
            </a:pPr>
            <a:r>
              <a:rPr lang="en-US" sz="2400" dirty="0" smtClean="0"/>
              <a:t>What elements were necessary for the creation of the Modern US city?</a:t>
            </a:r>
          </a:p>
          <a:p>
            <a:pPr marL="0" indent="0">
              <a:buNone/>
            </a:pPr>
            <a:r>
              <a:rPr lang="en-US" sz="2400" dirty="0" smtClean="0"/>
              <a:t>1. </a:t>
            </a:r>
          </a:p>
          <a:p>
            <a:pPr marL="0" indent="0">
              <a:buNone/>
            </a:pPr>
            <a:endParaRPr lang="en-US" sz="2400" dirty="0"/>
          </a:p>
          <a:p>
            <a:pPr marL="0" indent="0">
              <a:buNone/>
            </a:pPr>
            <a:r>
              <a:rPr lang="en-US" sz="2400" dirty="0" smtClean="0"/>
              <a:t>2. </a:t>
            </a:r>
          </a:p>
          <a:p>
            <a:pPr marL="0" indent="0">
              <a:buNone/>
            </a:pPr>
            <a:endParaRPr lang="en-US" sz="2400" dirty="0"/>
          </a:p>
          <a:p>
            <a:pPr marL="0" indent="0">
              <a:buNone/>
            </a:pPr>
            <a:r>
              <a:rPr lang="en-US" sz="2400" dirty="0" smtClean="0"/>
              <a:t>3. </a:t>
            </a:r>
          </a:p>
          <a:p>
            <a:pPr marL="0" indent="0">
              <a:buNone/>
            </a:pPr>
            <a:endParaRPr lang="en-US" sz="2400" dirty="0"/>
          </a:p>
          <a:p>
            <a:pPr marL="0" indent="0">
              <a:buNone/>
            </a:pPr>
            <a:r>
              <a:rPr lang="en-US" sz="2400" dirty="0" smtClean="0"/>
              <a:t>4. </a:t>
            </a:r>
            <a:endParaRPr lang="en-US" sz="2400" dirty="0"/>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911843" y="2625843"/>
            <a:ext cx="5791200" cy="29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930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1143000"/>
          </a:xfrm>
        </p:spPr>
        <p:txBody>
          <a:bodyPr>
            <a:normAutofit fontScale="90000"/>
          </a:bodyPr>
          <a:lstStyle/>
          <a:p>
            <a:pPr eaLnBrk="1" hangingPunct="1"/>
            <a:r>
              <a:rPr lang="en-US" sz="3200" b="1" dirty="0" smtClean="0"/>
              <a:t>I. New Immigrants come to America</a:t>
            </a:r>
            <a:r>
              <a:rPr lang="en-US" dirty="0" smtClean="0"/>
              <a:t/>
            </a:r>
            <a:br>
              <a:rPr lang="en-US" dirty="0" smtClean="0"/>
            </a:br>
            <a:endParaRPr lang="en-US" dirty="0" smtClean="0"/>
          </a:p>
        </p:txBody>
      </p:sp>
      <p:pic>
        <p:nvPicPr>
          <p:cNvPr id="2253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57" y="970190"/>
            <a:ext cx="6400800" cy="58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6"/>
          <p:cNvSpPr>
            <a:spLocks noChangeArrowheads="1"/>
          </p:cNvSpPr>
          <p:nvPr/>
        </p:nvSpPr>
        <p:spPr bwMode="auto">
          <a:xfrm>
            <a:off x="838199" y="2133600"/>
            <a:ext cx="4419601" cy="83820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2" name="Rectangle 1"/>
          <p:cNvSpPr/>
          <p:nvPr/>
        </p:nvSpPr>
        <p:spPr bwMode="auto">
          <a:xfrm>
            <a:off x="5181600" y="1534886"/>
            <a:ext cx="3810000" cy="5246914"/>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22533" name="Text Box 7"/>
          <p:cNvSpPr txBox="1">
            <a:spLocks noChangeArrowheads="1"/>
          </p:cNvSpPr>
          <p:nvPr/>
        </p:nvSpPr>
        <p:spPr bwMode="auto">
          <a:xfrm>
            <a:off x="5255078" y="1548080"/>
            <a:ext cx="37365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0" fontAlgn="base" hangingPunct="0">
              <a:spcBef>
                <a:spcPct val="50000"/>
              </a:spcBef>
              <a:spcAft>
                <a:spcPct val="0"/>
              </a:spcAft>
            </a:pPr>
            <a:r>
              <a:rPr lang="en-US" sz="4000" dirty="0" smtClean="0">
                <a:solidFill>
                  <a:srgbClr val="000000"/>
                </a:solidFill>
              </a:rPr>
              <a:t>When?  Who?</a:t>
            </a:r>
          </a:p>
        </p:txBody>
      </p:sp>
      <p:sp>
        <p:nvSpPr>
          <p:cNvPr id="3" name="TextBox 2"/>
          <p:cNvSpPr txBox="1"/>
          <p:nvPr/>
        </p:nvSpPr>
        <p:spPr>
          <a:xfrm>
            <a:off x="5257800" y="2362200"/>
            <a:ext cx="3733800" cy="3970318"/>
          </a:xfrm>
          <a:prstGeom prst="rect">
            <a:avLst/>
          </a:prstGeom>
          <a:noFill/>
        </p:spPr>
        <p:txBody>
          <a:bodyPr wrap="square" rtlCol="0">
            <a:spAutoFit/>
          </a:bodyPr>
          <a:lstStyle/>
          <a:p>
            <a:pPr marL="342900" indent="-342900">
              <a:buAutoNum type="alphaUcPeriod"/>
            </a:pPr>
            <a:r>
              <a:rPr lang="en-US" b="1" dirty="0" smtClean="0"/>
              <a:t>Two ‘Phases’ of Immigration</a:t>
            </a:r>
          </a:p>
          <a:p>
            <a:pPr lvl="1"/>
            <a:r>
              <a:rPr lang="en-US" b="1" dirty="0" smtClean="0"/>
              <a:t>1. Irish/ German</a:t>
            </a:r>
          </a:p>
          <a:p>
            <a:pPr lvl="1"/>
            <a:r>
              <a:rPr lang="en-US" b="1" dirty="0" smtClean="0"/>
              <a:t>2. Southern/Western Europeans (often  Polish &amp; Italian)</a:t>
            </a:r>
          </a:p>
          <a:p>
            <a:pPr marL="800100" lvl="1" indent="-342900">
              <a:buFont typeface="Arial" pitchFamily="34" charset="0"/>
              <a:buChar char="•"/>
            </a:pPr>
            <a:endParaRPr lang="en-US" b="1" dirty="0" smtClean="0"/>
          </a:p>
          <a:p>
            <a:pPr marL="342900" indent="-342900">
              <a:buAutoNum type="alphaUcPeriod"/>
            </a:pPr>
            <a:r>
              <a:rPr lang="en-US" b="1" dirty="0" smtClean="0"/>
              <a:t>Often unskilled, poor, Catholic or Jewish (big  generalization… but remember the push factors)</a:t>
            </a:r>
          </a:p>
          <a:p>
            <a:pPr marL="342900" indent="-342900">
              <a:buAutoNum type="alphaUcPeriod"/>
            </a:pPr>
            <a:endParaRPr lang="en-US" b="1" dirty="0" smtClean="0"/>
          </a:p>
          <a:p>
            <a:pPr marL="342900" indent="-342900">
              <a:buAutoNum type="alphaUcPeriod"/>
            </a:pPr>
            <a:r>
              <a:rPr lang="en-US" b="1" dirty="0" smtClean="0"/>
              <a:t>Majority Settled in Cities &amp; contributed further to Urbanization  </a:t>
            </a:r>
            <a:endParaRPr lang="en-US" b="1" dirty="0"/>
          </a:p>
        </p:txBody>
      </p:sp>
    </p:spTree>
    <p:extLst>
      <p:ext uri="{BB962C8B-B14F-4D97-AF65-F5344CB8AC3E}">
        <p14:creationId xmlns:p14="http://schemas.microsoft.com/office/powerpoint/2010/main" val="637381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28600"/>
            <a:ext cx="9144000" cy="457200"/>
          </a:xfrm>
        </p:spPr>
        <p:txBody>
          <a:bodyPr>
            <a:noAutofit/>
          </a:bodyPr>
          <a:lstStyle/>
          <a:p>
            <a:pPr eaLnBrk="1" hangingPunct="1"/>
            <a:r>
              <a:rPr lang="en-US" sz="3200" b="1" dirty="0" smtClean="0"/>
              <a:t>II. Why do Immigrants decide to leave home?</a:t>
            </a:r>
            <a:br>
              <a:rPr lang="en-US" sz="3200" b="1" dirty="0" smtClean="0"/>
            </a:br>
            <a:r>
              <a:rPr lang="en-US" sz="3200" b="1" dirty="0" smtClean="0"/>
              <a:t>Push and Pull Factors</a:t>
            </a:r>
          </a:p>
        </p:txBody>
      </p:sp>
      <p:sp>
        <p:nvSpPr>
          <p:cNvPr id="8195" name="Rectangle 3"/>
          <p:cNvSpPr>
            <a:spLocks noGrp="1" noChangeArrowheads="1"/>
          </p:cNvSpPr>
          <p:nvPr>
            <p:ph type="body" sz="half" idx="1"/>
          </p:nvPr>
        </p:nvSpPr>
        <p:spPr>
          <a:xfrm>
            <a:off x="-76200" y="1066800"/>
            <a:ext cx="4114800" cy="4114800"/>
          </a:xfrm>
        </p:spPr>
        <p:txBody>
          <a:bodyPr>
            <a:normAutofit/>
          </a:bodyPr>
          <a:lstStyle/>
          <a:p>
            <a:pPr eaLnBrk="1" hangingPunct="1">
              <a:buFontTx/>
              <a:buNone/>
            </a:pPr>
            <a:r>
              <a:rPr lang="en-US" sz="3600" b="1" dirty="0" smtClean="0"/>
              <a:t>Pull Factors</a:t>
            </a:r>
            <a:endParaRPr lang="en-US" sz="4000" b="1" dirty="0" smtClean="0"/>
          </a:p>
        </p:txBody>
      </p:sp>
      <p:sp>
        <p:nvSpPr>
          <p:cNvPr id="8196" name="Rectangle 4"/>
          <p:cNvSpPr>
            <a:spLocks noGrp="1" noChangeArrowheads="1"/>
          </p:cNvSpPr>
          <p:nvPr>
            <p:ph type="body" sz="half" idx="2"/>
          </p:nvPr>
        </p:nvSpPr>
        <p:spPr>
          <a:xfrm>
            <a:off x="4572000" y="1143000"/>
            <a:ext cx="4267200" cy="3115049"/>
          </a:xfrm>
        </p:spPr>
        <p:txBody>
          <a:bodyPr>
            <a:normAutofit/>
          </a:bodyPr>
          <a:lstStyle/>
          <a:p>
            <a:pPr eaLnBrk="1" hangingPunct="1">
              <a:lnSpc>
                <a:spcPct val="90000"/>
              </a:lnSpc>
              <a:buFontTx/>
              <a:buNone/>
            </a:pPr>
            <a:r>
              <a:rPr lang="en-US" sz="3600" b="1" dirty="0" smtClean="0"/>
              <a:t>Push Factors</a:t>
            </a:r>
            <a:endParaRPr lang="en-US" sz="3200" b="1" dirty="0" smtClean="0"/>
          </a:p>
        </p:txBody>
      </p:sp>
      <p:pic>
        <p:nvPicPr>
          <p:cNvPr id="5" name="Picture 4" descr="Italian Immigrants-Ellis-19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258048"/>
            <a:ext cx="2057400" cy="256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mage Detail"/>
          <p:cNvPicPr>
            <a:picLocks noChangeAspect="1" noChangeArrowheads="1"/>
          </p:cNvPicPr>
          <p:nvPr/>
        </p:nvPicPr>
        <p:blipFill>
          <a:blip r:embed="rId4" cstate="print"/>
          <a:srcRect/>
          <a:stretch>
            <a:fillRect/>
          </a:stretch>
        </p:blipFill>
        <p:spPr bwMode="auto">
          <a:xfrm>
            <a:off x="2122714" y="4258048"/>
            <a:ext cx="1676400" cy="2495855"/>
          </a:xfrm>
          <a:prstGeom prst="rect">
            <a:avLst/>
          </a:prstGeom>
          <a:noFill/>
        </p:spPr>
      </p:pic>
      <p:sp>
        <p:nvSpPr>
          <p:cNvPr id="2" name="AutoShape 2" descr="data:image/jpeg;base64,/9j/4AAQSkZJRgABAQAAAQABAAD/2wCEAAkGBxAQEA8NEA8PDw0QDw8MDw0PDw8NDw8PFBEWFhQRFBQYHCggGBolHBQUITEhJSkrLjAuFx8zODMtNygtLysBCgoKDg0OFA8QFCwcHB0rMiwsLCwuLS0sLSsuLSw0LCwsLCwsLCw0LCwxLCsuLCwvLCwtKywuLCwsLC8sLCwsLP/AABEIAOYA3AMBEQACEQEDEQH/xAAbAAEAAgMBAQAAAAAAAAAAAAAAAQIDBAUGB//EADwQAAICAgAEAwUFBQYHAAAAAAABAgMEEQUSITEGE0EiUWFxkQcyUoGhFEKCscEVIzNicuFDkqKy0fDx/8QAGgEBAQADAQEAAAAAAAAAAAAAAAEDBAUCBv/EADMRAQACAQIFAQYFBAIDAAAAAAABAgMEEQUSITFBURNhcZGh8BQigbHBM9Hh8TJSBiNC/9oADAMBAAIRAxEAPwD7gAAgAAIBQAAAGwGwAAABIACNgCIlFVIAAAAAAAAABUBsBsCNgNgNgNgNgAAACQAACQAFXJe8gjnQFuYBsCJATDsUWAAAAAABUCAAEEAoAAAEgAAHAyvGeDXN1u5yaenKuErIJ/6l0NS+uwVnabOrj4NrMleaKbfGYifk7OFmVXQVtVkbK32lF7Xy+DNit63jmrO8Oflw5MNppkrtPvZXaket2Jjlke4CnO2FSokRdAWKGwJTAtAosAAAAAACoEAAIIBQQABsBzE3DmG6uL4zunHAyZVtqXIltdGouSUtfk2a2rtaMN5q6HCq1tq8UXjpv9duj4637ux8u+45nt/s5ue7oRb5eVTkvRS3pP59/odjhcz+aPD57j9fy0tPfd7ZnYfMIiwNmtAZAAQ2UNgIsDLAosAAAAAACrAAAMbsRBXzQIdgEcxFNgSBOwPCfarxJxx68eEv8S3+8SbW4xTaT18dfQ0ddeYpER5dnhEctr5YjrWOn6vljzZL2V1fbXqcn2Ud5d+nE6TXe8dXtfs0yJrLVSb5barPMj6bjpqWvh2/M2tBaYyzWOzW4vNcuk55jaazG36+H1KVJ2nyCIUgZ0gJABDYFWUEwNiBRYAAAAAAEAamfmxpSct9XpaArGzaTXZpMiocgITILIIsgqwDYGnxDNVcJS32TYWI3fJuM5DyHY5PvJuL9zT6M1c2OLxtLp6TUTgvvEbx5j1hxMfhF1lnLFRc5P7zlpN/FnPnS5J6OjObSxPPFpj3bPrPgnwosJO6ySsyZx5dx+5XDu4x9+/V/A39NpYxdZ7y5uu1/t4jHXpWOvxl6o23MNAQAAgINgUbKJigNisouAAAAAACANHi+N5lUo+qXMvmgNPhVnNTD3pOL/JkG0FEBkRESFTsDVyr+VMDx3iHie04L5HmWSsPHzhJ+jPOzLEvSeEOCzlYrJLSQiqXv02fSYrS0ZGDdZBAABARDArIBFFGWMQLxAuUAAAAAAgCGgONi18ll1XpzKyPykSRtEVKAugJAiTA5XEk2mFh5a7h7nLWjy97u1w3gcFrcUXZ5mz0WPRGC0loryzgSAAACoaIIUCi6SAkCP8A6BkiyiQAAAAAgCANHMr1OFi9U65fzX8gKo8qsUWQFiCGgNa6rYGGvDW96A3qq9Ac6XiPFWT+xOzV+1HTjJR5mtqPN231MM6jHF/Z79W7HDtROD8RFfy/fh1zM0mnxvJsqxr7qoqVtdcrIxlvT5Vt/PpvoY8tprS1q94hsaTHTJnpTJO0TOzneD+Mzy8VX3eXGfmTr9n2U9dujfR9THps05MfNZtcU0dNNqJx495jaJ6u8bDmBQAkKbCGwJTAVS7ooygAAAABAEAY74bTX5r5oDVIqQCAsAIGgJUQLID594qisfjGHktLks8pt+nMpOEvonBnL1Ecmppf1fU8Omc3DM2LzXf9t4/l3/GPiCzF8imiEZ5ORPkhz7aXVLt6tuSRtanPbHy1rG8y5nC9BTU+0yZZ2pSN52+/SGrwbj+Q8qfDM+FcbpQfJOvfJNOO+XXqmt9fg0eMWe85JxZY6s2q0GGNPXV6W0zWJ6xPeHjeCcBnk25GC7ZwWMrrK1015qkoxbXx0viaGLBOS1se/wDx3+bvavXVwY8episTz7RPw23e0+zvjM76bMe5t3YzjDmk9ylB7S2/Vpxa+hv6LNN6zW3ergcc0dMOWuXHH5b/AL/533et2bziAEbAbCIAlMA3p7CM6KqQAAABAEAQBqSX82iKgCQAEgSgJAxZmXXTCVts411x1zTk9Jbel+rPNrRWN7TtDJixXy3imOu8z4eB+0DMpy8SnMx588a750OXLKDi3DetSSa7JnM1tq5Mdcleu0vpuC4cul1F8GWu0zWJ9fPu6LeN8h74VxJdYrklLXbm3GzX6SGrt/SypwjHG2r0nnr/ADH9mXxnJLiXC7q3uU5VLa/ej50dfVTf1Peq/r4rR5eOFRvodVS/aIn58s/2avEM3+z+NWXabquUZzjFbl5c4rmkl6tSjJmPJf2Oqm3iWfBh/G8LrTfa1ekfGJ6fSdm59nq8zK4hlVxaxrJNVya0pbslJJfJfzMmijfJkvEdJa/G55NPp8N5/PEdflEPenSfNAACNAAgBFvYsDPVLaQFwAAAAAgCoGpv2px9zT+q/wBmQNBUgAJAASBjyKIWQlXZGM65LUoSW018jzasWjaY3h6x5LY7Rek7THl844/4QyqeevEUrsO2cbHUmnOE470mn3S33+pyc+jyV3jH1rPh9bouL6fLy3z7VyVjbfxMffj5PX4vAVZw+rByVtxqjGTi1uE12cX70b9cEWwxjv6OFk1001t9Rh8z58x7/i1ODeDYUXQvsyLch0rlojP7ta9Pf266S0jxi0cUtFptM7dmfVcYtmxWx0xxTm/5beXes4bRK2ORKmuV8UlG1xTkku2n+ZszjpNuaY6uZXU5q45xReYrPjw20e2EAkAAAgAEJdgGNL0KNkAAAAAIAgDnSnrIlH8Vaf5p/wC5JGw0FRoAAAASAAkAAA0eMcWpxK/OuclDmUFyxc25NNpaXyZjy5a445rNnS6TLqb+zxx17+jbouU4Rsj92cYzjvo9NbR7rO8RMMF6zS01nvHRcryrbZGMXOTUYxTlKTekkvVskzERvK1rNpiIjeZcKfjLC8ymqNjsd0/LUq0nCEtpLn200m2uyZrTrMXNFYnfd044PquS97V5eWN+vefgw+KfEVuPbViY1Ubcq2MppT3yqKT9E1t+zL19CajUWpaKUje0vfDuH482O+fNaa0r06fc+rZ8I+IP26h2OKhbCXJZGL3HqtqS36NHrTZ/bV3npMMPE9B+Dy8sTvWesO6bLnJQRgi9SKjdiwqwAAAAgCAONxKzlyKpfDT+T6f1A6RFQ0BGgGgAAAAASkkm20kltt9El72CI36QwSzalXK/za/JinKVqnFwSXfqjxz125t+jJGHJN4x8s80+Nurz/iDNxMvAtvSlkU1Pn5YSdUlOL11etpdd9uxrZr48uGbR+aIdTRYdRpdZTHP5LW6devRoy47cuEwysaCpdUoU6k/P1VFqG9y9e3cxTnv+Gi9I22/VsxocU8SnDmnm5t59Os9fDl+JPFGRZj4ldU3G23H/acmVKafTfTp1ilyyb/Iw6nU3tSkVnrMbzs3dBwzDTNmteN4rblrv99e8RDazOLTyeB2WOTlbCdePc+7erYdX84yjv5syWyzk0kzPftLDi0lNPxetdtqzEzHyn9piXL8TcFppwcHMpXLOSrhNpv25Sg5qfzTizX1GGtMWPJVucP1uTLq8+DJO8RvMe7adtvq7/iHhk8yOHxLGthXk+XW4qclBT37SUW+m9t9PXZtZ8U5YplpO0uXodTXS2zaTNSbU3nt12+Pu9/hTwXxR15FvD7sWvHvlu2Tr2lKek+sW3r2XtaevgNJl5bzitXll74tpoyYK6rHlm9Y6dfEfTz336vcHRfOJQGG7uVGxjz6AZgJAAAIAgDz3iJ+3B/BgdXGs5oRl74p/mRWYBoDxX2lcQtqhjVVWSrdlkpSlBuLaikktr03L9Dn6/JasVis7bvoOAafHkvkvkrFuWPP37nJ45wa7hnk5+PdbP2oxv53vcmv3vfF9V17dDBmw20+2Wlpn1buj1mLiHPps1Ij/rt/Hvju9Tm+LKKsXHzJQslC9LljWotxlrrGTbSWuq7+jN22qpWlbz5cbFwrLlz5METETT1aNXjup3QhLHtrxrJOFeXN6hNp65uXX3d+u+mzHGurzRE1mIntLYtwPJGK1oyRN6xvNY7x/n9GTxrxG+MsXCxp+Xdkzadi7xgml39O/f4F1eS8TXHSdps8cJ0+G1cuozV3rjjt72l4anfK7P4VkWvIhCtpXPb1zJRa69f3t636Mx4JvNsmG87+9scQriri0+tw05Jme338HjsPIm8dcLXs23Z1cZ9+2lDT/j0/4TQraZp7HtM2d/LjrGb8ZPWtaTt+/wC37u54QocLuI8Lse1ZTbX7k5R3HmS9Nxl+iNnS1mtsmGfMOdxTJF8Wm1lPExPz6/vDP4LXn8Pz8GX34qTS93PF6+k4M9aT8+HJj9GLi0+x1un1Mdp/if7S0fs5xPOvv5+qjjSq1LrpWPWv0f1MWgpzXtv6bNnj2b2WGnL5tv8AJteA6lZHP4ZYpakpbem1GUfYe36PfL9PgZNHG8ZMNmHjNppbT6ynj/fy7sdfCM+6NPCrq3Ciic7FkafLJcslBRfaXd9uun1PPsc14jDaNojy9W1mjwzfW4rb2vERy/Lff0bXAODQ4hw6uucnXfjW2wrt+84bfNyteq6/oZMOGM+CImdpr5YdbrLaHXWtWN63iJmPXw7fh/wxZTkSzMnI/aMhx8uLSaUVpLbb7vSS/wDJsYNNNbzkvbeXO13E6ZcMafBj5Kb7y9ObjjpQGO9FSTHlp6CN1BUgAAEAQB57xJ3iBn4HdzQcPWL/AEf/AKyDpJhU7A8L9qdD8vFvS2oWyrf8S2v+xnN4jX8tbekvo/8Axy8c+XHPmN/l/t3+MKGVw61x042Yrtg/TmUOaL+qRtZYjJhn3w5mlm2n11InvFtp+e0vD8OTv4LlQ7vGvVsfhH2ZP9JS+hzscTfSWj0l9HnmMPFcVv8AvXafj1j+zNxDku4FRJacseyMH71JzcWvpNM9X2vpKzHhjwc+Li96z2vG/wBN/wCGXxNfcsfhfFI/4lUFGUmt+1KK0383F/U9Z7X9nizR3hj4fTHOfV6O3a0/T7ls8HzYYDohzRzMzPtjO+dc+sISfstdOvWTfXXqe8V64eWN+a1+7FqsN9bGS23sseGNqxMd5jv99fDmvDVXHYwl0i8hXR+PPByj/wBX8jByRXWbT6tuM05OETaO8V2+U7T9HorvDuQuKrPqlXGmThKzbbk/ZUZxUfil333Ztzp7/iPa1no5VeI4Z4fOmvEzaN9vnvE7+5n4J4bsxc3IyI2x/ZruZqnT5tylzJP06Pf1PeHTTjy2vE9J8MWs4lTUaXHims89fP0+rNwLwxDDvvvhbKUbtpVOKSgnLm1vfte5dEesOmjFe1onux63idtVhx47UiJr59ejuRgltpJN9W0ktv3s2NnNm0z3lxOOeF6sqxXu2+q6KUVOqetJb7J9F39DXzaauSeaZmJ9zo6PimTTUnHFK2rPiYbvBOEVYlXk1czXM5ylN7lKT9WZMOGuKvLVr6zV5NVk9pf4dOzoGVqpAkCtnYJLBF9So6FUtoKyAAAEMCAPO+JO8SjR4Xl+XNN/dfsy+XvJI9SveuqfVMimgOfx3hkcrHtx3054+zJrfLNdYy+ujFmx+0pNfVs6PUzp81MseO/w8vnWPx+zDxMrheRCUbVCyul+kfM2n1fp1bTRy657YsdsN46+P1fV30FNVqcWsw2ia7xM/p/PiXovAnC3/Z1kJxa/anZLT6bg4KCfyeja0WL/ANExP/05PGdVH42s1n+nt8993lvDPh+3LhfRHJdUYXQV9LTaklvU0t901JfQ0tPp7ZItXm22nrDtcQ4hj0t8eScXNMxPLP8AHw7Pp74dU6FiygpUKEauSS2uWKSX59O52fZ15OSY6PjY1GSMs5ottbffdo8J8MYmLLzKqv7zrqc5OyUd/hb7GPHpseOd6x1bOq4nqdTXlyX6ekdPm6c8atzjY64OyO1Gxwi5xT7pS1tGWa1md9urTjJeKzSLTtPeN+nyZT08AACAAACAJ2A2BLA1WenltY0/QittASAAhgVA894j9AOHFgdnhHFOTVc/uekvw/D5EHoFp9V1T7MKhoDFZTGWnKMZNdnKKlr5bJtE94eovavadltFeXB4P4Yrxci/LjZZOVzm+R6UYqc+Zrp36+prYtNXHe14nu6Wq4nfUYKYZrERXbr5naNndNlzQAAAgAA2BGwGwAAABKYGvZ0ZYeVqZdQro1vaAsAAgCGB57xCgPPpgXhIDpcP4jKvp3h+H3fIg9BRmQmk9639ArPoCrQENAVYEbAbAbAARsCAIAkAAAbAlMDDkLqWElamiTA36o6QFwAEAVYHB471A83LuATAyRmBtY2U4Pa7eq9GB2sXL5luL+a9xFdWD2k/egDAo0BVoIgAFVbCGwpsAAAAUtujHrKUYr/NJR/mBz8jj+PD/icz90E5fqEa+J4khbYq4VtJvXNJrf0Rdjd6WFK7sDKkBIAABAFWBxOMxA8zatNgY9gSpAXUwM9GQ4tNPTA9LwjPjYuR9Jd9e/5EV0WBVoCrQRUCNARygOUK1r82qH37IL4cyb+iA52R4koj91Sm/guVfVjZHNyPFc39yuMfi25v+hdjdzcnjeRPo7JJe6OoL9BsNJqyb7Sb972yoz08Iun2i/oB2uEeGbYzjY+mnsD28FpIirAAAACAKsDl8Vh0A8rlQ6gazKKtkE8wF4zAyV3tNST011TXdAd3E8RdErI7/wA0e7+aINxceofrJfwsG4+OY/4pf8rAxWcfoXbnf5aBu07vE34a185S/okXZN3PyPEdz7OMf9Mf6sbJu5t3EbrO85y/N6+g2N2KGNbPtFlG9j+Hrp900FdPG8JfiYHUx/DNMe62RXRp4XVHtBfQDajVFdkgLgAAAAAAgCGBpZ0NoDy2dX1YHNkiijAqyCFIC3OA8wCfMAq7Airk2UZKcKyb6Jg2dfD8NuWnIGzu4nAaofupv4kV0asOEe0V9AMyigLAAAAAAAAAAACGBDAwXx2gPO59XcDiXR1sDBICjAoBGwAF4VNgbuNw2UvQDuYPAl0bQR3MfBhDskFbSiBYAAAAAAAAAAAAAAABDAx2IDkZ9QHn8uoDRnEDG0BXy2wL14rYHQxuGt+gHawuD+rQHZoxIx9ANlICQAAAAAAAAAAAAAAAAABAFZIDTyq9gcPLoA5s8cCI4gG1Rw9v0A6eLwz4AdajDUfQDZUQLAAAAAAAAAAAAAAAAAAAAAAQ0BjshsDnZGOBqfsQGenB+AG/TiJAbMYpAWAAAAAAAAAAAAAAAAAAAAAAAAAADHOvYFY0oDIopAWAAAAAAAAAAAAAAAAAAAAAAAAAAAAAAAAAAAAAAAAAAAAAAAAAAAAAAAB//9k=">
            <a:hlinkClick r:id="rId5"/>
          </p:cNvPr>
          <p:cNvSpPr>
            <a:spLocks noChangeAspect="1" noChangeArrowheads="1"/>
          </p:cNvSpPr>
          <p:nvPr/>
        </p:nvSpPr>
        <p:spPr bwMode="auto">
          <a:xfrm>
            <a:off x="28575" y="-966788"/>
            <a:ext cx="1933575" cy="2019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Left Arrow 2"/>
          <p:cNvSpPr/>
          <p:nvPr/>
        </p:nvSpPr>
        <p:spPr>
          <a:xfrm>
            <a:off x="3810000" y="5029200"/>
            <a:ext cx="1828800" cy="8382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2590800" y="914400"/>
            <a:ext cx="1828800" cy="8382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807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28600"/>
            <a:ext cx="9144000" cy="457200"/>
          </a:xfrm>
        </p:spPr>
        <p:txBody>
          <a:bodyPr>
            <a:noAutofit/>
          </a:bodyPr>
          <a:lstStyle/>
          <a:p>
            <a:pPr eaLnBrk="1" hangingPunct="1"/>
            <a:r>
              <a:rPr lang="en-US" sz="3200" b="1" dirty="0" smtClean="0"/>
              <a:t>II. Why do Immigrants decide to leave home?</a:t>
            </a:r>
            <a:br>
              <a:rPr lang="en-US" sz="3200" b="1" dirty="0" smtClean="0"/>
            </a:br>
            <a:r>
              <a:rPr lang="en-US" sz="3200" b="1" dirty="0" smtClean="0"/>
              <a:t>Push and Pull Factors</a:t>
            </a:r>
          </a:p>
        </p:txBody>
      </p:sp>
      <p:sp>
        <p:nvSpPr>
          <p:cNvPr id="8195" name="Rectangle 3"/>
          <p:cNvSpPr>
            <a:spLocks noGrp="1" noChangeArrowheads="1"/>
          </p:cNvSpPr>
          <p:nvPr>
            <p:ph type="body" sz="half" idx="1"/>
          </p:nvPr>
        </p:nvSpPr>
        <p:spPr>
          <a:xfrm>
            <a:off x="-76200" y="1066800"/>
            <a:ext cx="4114800" cy="4114800"/>
          </a:xfrm>
        </p:spPr>
        <p:txBody>
          <a:bodyPr>
            <a:normAutofit/>
          </a:bodyPr>
          <a:lstStyle/>
          <a:p>
            <a:pPr eaLnBrk="1" hangingPunct="1">
              <a:buFontTx/>
              <a:buNone/>
            </a:pPr>
            <a:r>
              <a:rPr lang="en-US" sz="3600" b="1" dirty="0" smtClean="0"/>
              <a:t>Pull Factors</a:t>
            </a:r>
            <a:endParaRPr lang="en-US" sz="4000" b="1" dirty="0" smtClean="0"/>
          </a:p>
          <a:p>
            <a:pPr lvl="1" eaLnBrk="1" hangingPunct="1"/>
            <a:r>
              <a:rPr lang="en-US" b="1" dirty="0" smtClean="0"/>
              <a:t>Job opportunities</a:t>
            </a:r>
          </a:p>
          <a:p>
            <a:pPr lvl="1" eaLnBrk="1" hangingPunct="1"/>
            <a:r>
              <a:rPr lang="en-US" b="1" dirty="0" smtClean="0"/>
              <a:t>Inexpensive land </a:t>
            </a:r>
          </a:p>
          <a:p>
            <a:pPr lvl="1" eaLnBrk="1" hangingPunct="1"/>
            <a:r>
              <a:rPr lang="en-US" dirty="0" smtClean="0"/>
              <a:t>Family reunification</a:t>
            </a:r>
          </a:p>
          <a:p>
            <a:pPr lvl="1" eaLnBrk="1" hangingPunct="1"/>
            <a:r>
              <a:rPr lang="en-US" dirty="0" smtClean="0"/>
              <a:t>better living conditions</a:t>
            </a:r>
          </a:p>
          <a:p>
            <a:pPr lvl="1" eaLnBrk="1" hangingPunct="1"/>
            <a:r>
              <a:rPr lang="en-US" dirty="0" smtClean="0"/>
              <a:t>Political and/or religious freedom</a:t>
            </a:r>
          </a:p>
          <a:p>
            <a:pPr lvl="1" eaLnBrk="1" hangingPunct="1"/>
            <a:r>
              <a:rPr lang="en-US" dirty="0" smtClean="0"/>
              <a:t>Education</a:t>
            </a:r>
          </a:p>
        </p:txBody>
      </p:sp>
      <p:sp>
        <p:nvSpPr>
          <p:cNvPr id="8196" name="Rectangle 4"/>
          <p:cNvSpPr>
            <a:spLocks noGrp="1" noChangeArrowheads="1"/>
          </p:cNvSpPr>
          <p:nvPr>
            <p:ph type="body" sz="half" idx="2"/>
          </p:nvPr>
        </p:nvSpPr>
        <p:spPr>
          <a:xfrm>
            <a:off x="4572000" y="1143000"/>
            <a:ext cx="4267200" cy="3115049"/>
          </a:xfrm>
        </p:spPr>
        <p:txBody>
          <a:bodyPr>
            <a:normAutofit fontScale="92500" lnSpcReduction="10000"/>
          </a:bodyPr>
          <a:lstStyle/>
          <a:p>
            <a:pPr eaLnBrk="1" hangingPunct="1">
              <a:lnSpc>
                <a:spcPct val="90000"/>
              </a:lnSpc>
              <a:buFontTx/>
              <a:buNone/>
            </a:pPr>
            <a:r>
              <a:rPr lang="en-US" sz="3600" b="1" dirty="0" smtClean="0"/>
              <a:t>Push Factors</a:t>
            </a:r>
            <a:endParaRPr lang="en-US" sz="3200" b="1" dirty="0" smtClean="0"/>
          </a:p>
          <a:p>
            <a:pPr lvl="1" eaLnBrk="1" hangingPunct="1">
              <a:lnSpc>
                <a:spcPct val="90000"/>
              </a:lnSpc>
            </a:pPr>
            <a:r>
              <a:rPr lang="en-US" b="1" dirty="0" smtClean="0"/>
              <a:t>Lack of job opportunities</a:t>
            </a:r>
          </a:p>
          <a:p>
            <a:pPr lvl="1" eaLnBrk="1" hangingPunct="1">
              <a:lnSpc>
                <a:spcPct val="90000"/>
              </a:lnSpc>
            </a:pPr>
            <a:r>
              <a:rPr lang="en-US" b="1" dirty="0" smtClean="0"/>
              <a:t>Low standard of living</a:t>
            </a:r>
          </a:p>
          <a:p>
            <a:pPr lvl="2">
              <a:lnSpc>
                <a:spcPct val="90000"/>
              </a:lnSpc>
            </a:pPr>
            <a:r>
              <a:rPr lang="en-US" b="1" dirty="0" smtClean="0"/>
              <a:t>Famine, poverty, and war</a:t>
            </a:r>
          </a:p>
          <a:p>
            <a:pPr lvl="1" eaLnBrk="1" hangingPunct="1">
              <a:lnSpc>
                <a:spcPct val="90000"/>
              </a:lnSpc>
            </a:pPr>
            <a:r>
              <a:rPr lang="en-US" dirty="0" smtClean="0"/>
              <a:t>Lack of religious freedom</a:t>
            </a:r>
          </a:p>
          <a:p>
            <a:pPr lvl="1" eaLnBrk="1" hangingPunct="1">
              <a:lnSpc>
                <a:spcPct val="90000"/>
              </a:lnSpc>
            </a:pPr>
            <a:r>
              <a:rPr lang="en-US" dirty="0" smtClean="0"/>
              <a:t>Lack of educational opportunities</a:t>
            </a:r>
          </a:p>
          <a:p>
            <a:pPr lvl="1" eaLnBrk="1" hangingPunct="1">
              <a:lnSpc>
                <a:spcPct val="90000"/>
              </a:lnSpc>
            </a:pPr>
            <a:r>
              <a:rPr lang="en-US" dirty="0" smtClean="0"/>
              <a:t>Poor medical care</a:t>
            </a:r>
          </a:p>
          <a:p>
            <a:pPr lvl="1" eaLnBrk="1" hangingPunct="1">
              <a:lnSpc>
                <a:spcPct val="90000"/>
              </a:lnSpc>
            </a:pPr>
            <a:r>
              <a:rPr lang="en-US" dirty="0" smtClean="0"/>
              <a:t>Natural disasters</a:t>
            </a:r>
          </a:p>
        </p:txBody>
      </p:sp>
      <p:pic>
        <p:nvPicPr>
          <p:cNvPr id="5" name="Picture 4" descr="Italian Immigrants-Ellis-19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258048"/>
            <a:ext cx="2057400" cy="256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mage Detail"/>
          <p:cNvPicPr>
            <a:picLocks noChangeAspect="1" noChangeArrowheads="1"/>
          </p:cNvPicPr>
          <p:nvPr/>
        </p:nvPicPr>
        <p:blipFill>
          <a:blip r:embed="rId4" cstate="print"/>
          <a:srcRect/>
          <a:stretch>
            <a:fillRect/>
          </a:stretch>
        </p:blipFill>
        <p:spPr bwMode="auto">
          <a:xfrm>
            <a:off x="2122714" y="4258048"/>
            <a:ext cx="1676400" cy="2495855"/>
          </a:xfrm>
          <a:prstGeom prst="rect">
            <a:avLst/>
          </a:prstGeom>
          <a:noFill/>
        </p:spPr>
      </p:pic>
      <p:sp>
        <p:nvSpPr>
          <p:cNvPr id="2" name="AutoShape 2" descr="data:image/jpeg;base64,/9j/4AAQSkZJRgABAQAAAQABAAD/2wCEAAkGBxAQEA8NEA8PDw0QDw8MDw0PDw8NDw8PFBEWFhQRFBQYHCggGBolHBQUITEhJSkrLjAuFx8zODMtNygtLysBCgoKDg0OFA8QFCwcHB0rMiwsLCwuLS0sLSsuLSw0LCwsLCwsLCw0LCwxLCsuLCwvLCwtKywuLCwsLC8sLCwsLP/AABEIAOYA3AMBEQACEQEDEQH/xAAbAAEAAgMBAQAAAAAAAAAAAAAAAQIDBAUGB//EADwQAAICAgAEAwUFBQYHAAAAAAABAgMEEQUSITEGE0EiUWFxkQcyUoGhFEKCscEVIzNicuFDkqKy0fDx/8QAGgEBAQADAQEAAAAAAAAAAAAAAAEDBAUCBv/EADMRAQACAQIFAQYFBAIDAAAAAAABAgMEEQUSITFBURNhcZGh8BQigbHBM9Hh8TJSBiNC/9oADAMBAAIRAxEAPwD7gAAgAAIBQAAAGwGwAAABIACNgCIlFVIAAAAAAAAABUBsBsCNgNgNgNgNgAAACQAACQAFXJe8gjnQFuYBsCJATDsUWAAAAAABUCAAEEAoAAAEgAAHAyvGeDXN1u5yaenKuErIJ/6l0NS+uwVnabOrj4NrMleaKbfGYifk7OFmVXQVtVkbK32lF7Xy+DNit63jmrO8Oflw5MNppkrtPvZXaket2Jjlke4CnO2FSokRdAWKGwJTAtAosAAAAAACoEAAIIBQQABsBzE3DmG6uL4zunHAyZVtqXIltdGouSUtfk2a2rtaMN5q6HCq1tq8UXjpv9duj4637ux8u+45nt/s5ue7oRb5eVTkvRS3pP59/odjhcz+aPD57j9fy0tPfd7ZnYfMIiwNmtAZAAQ2UNgIsDLAosAAAAAACrAAAMbsRBXzQIdgEcxFNgSBOwPCfarxJxx68eEv8S3+8SbW4xTaT18dfQ0ddeYpER5dnhEctr5YjrWOn6vljzZL2V1fbXqcn2Ud5d+nE6TXe8dXtfs0yJrLVSb5barPMj6bjpqWvh2/M2tBaYyzWOzW4vNcuk55jaazG36+H1KVJ2nyCIUgZ0gJABDYFWUEwNiBRYAAAAAAEAamfmxpSct9XpaArGzaTXZpMiocgITILIIsgqwDYGnxDNVcJS32TYWI3fJuM5DyHY5PvJuL9zT6M1c2OLxtLp6TUTgvvEbx5j1hxMfhF1lnLFRc5P7zlpN/FnPnS5J6OjObSxPPFpj3bPrPgnwosJO6ySsyZx5dx+5XDu4x9+/V/A39NpYxdZ7y5uu1/t4jHXpWOvxl6o23MNAQAAgINgUbKJigNisouAAAAAACANHi+N5lUo+qXMvmgNPhVnNTD3pOL/JkG0FEBkRESFTsDVyr+VMDx3iHie04L5HmWSsPHzhJ+jPOzLEvSeEOCzlYrJLSQiqXv02fSYrS0ZGDdZBAABARDArIBFFGWMQLxAuUAAAAAAgCGgONi18ll1XpzKyPykSRtEVKAugJAiTA5XEk2mFh5a7h7nLWjy97u1w3gcFrcUXZ5mz0WPRGC0loryzgSAAACoaIIUCi6SAkCP8A6BkiyiQAAAAAgCANHMr1OFi9U65fzX8gKo8qsUWQFiCGgNa6rYGGvDW96A3qq9Ac6XiPFWT+xOzV+1HTjJR5mtqPN231MM6jHF/Z79W7HDtROD8RFfy/fh1zM0mnxvJsqxr7qoqVtdcrIxlvT5Vt/PpvoY8tprS1q94hsaTHTJnpTJO0TOzneD+Mzy8VX3eXGfmTr9n2U9dujfR9THps05MfNZtcU0dNNqJx495jaJ6u8bDmBQAkKbCGwJTAVS7ooygAAAABAEAY74bTX5r5oDVIqQCAsAIGgJUQLID594qisfjGHktLks8pt+nMpOEvonBnL1Ecmppf1fU8Omc3DM2LzXf9t4/l3/GPiCzF8imiEZ5ORPkhz7aXVLt6tuSRtanPbHy1rG8y5nC9BTU+0yZZ2pSN52+/SGrwbj+Q8qfDM+FcbpQfJOvfJNOO+XXqmt9fg0eMWe85JxZY6s2q0GGNPXV6W0zWJ6xPeHjeCcBnk25GC7ZwWMrrK1015qkoxbXx0viaGLBOS1se/wDx3+bvavXVwY8episTz7RPw23e0+zvjM76bMe5t3YzjDmk9ylB7S2/Vpxa+hv6LNN6zW3ergcc0dMOWuXHH5b/AL/533et2bziAEbAbCIAlMA3p7CM6KqQAAABAEAQBqSX82iKgCQAEgSgJAxZmXXTCVts411x1zTk9Jbel+rPNrRWN7TtDJixXy3imOu8z4eB+0DMpy8SnMx588a750OXLKDi3DetSSa7JnM1tq5Mdcleu0vpuC4cul1F8GWu0zWJ9fPu6LeN8h74VxJdYrklLXbm3GzX6SGrt/SypwjHG2r0nnr/ADH9mXxnJLiXC7q3uU5VLa/ej50dfVTf1Peq/r4rR5eOFRvodVS/aIn58s/2avEM3+z+NWXabquUZzjFbl5c4rmkl6tSjJmPJf2Oqm3iWfBh/G8LrTfa1ekfGJ6fSdm59nq8zK4hlVxaxrJNVya0pbslJJfJfzMmijfJkvEdJa/G55NPp8N5/PEdflEPenSfNAACNAAgBFvYsDPVLaQFwAAAAAgCoGpv2px9zT+q/wBmQNBUgAJAASBjyKIWQlXZGM65LUoSW018jzasWjaY3h6x5LY7Rek7THl844/4QyqeevEUrsO2cbHUmnOE470mn3S33+pyc+jyV3jH1rPh9bouL6fLy3z7VyVjbfxMffj5PX4vAVZw+rByVtxqjGTi1uE12cX70b9cEWwxjv6OFk1001t9Rh8z58x7/i1ODeDYUXQvsyLch0rlojP7ta9Pf266S0jxi0cUtFptM7dmfVcYtmxWx0xxTm/5beXes4bRK2ORKmuV8UlG1xTkku2n+ZszjpNuaY6uZXU5q45xReYrPjw20e2EAkAAAgAEJdgGNL0KNkAAAAAIAgDnSnrIlH8Vaf5p/wC5JGw0FRoAAAASAAkAAA0eMcWpxK/OuclDmUFyxc25NNpaXyZjy5a445rNnS6TLqb+zxx17+jbouU4Rsj92cYzjvo9NbR7rO8RMMF6zS01nvHRcryrbZGMXOTUYxTlKTekkvVskzERvK1rNpiIjeZcKfjLC8ymqNjsd0/LUq0nCEtpLn200m2uyZrTrMXNFYnfd044PquS97V5eWN+vefgw+KfEVuPbViY1Ubcq2MppT3yqKT9E1t+zL19CajUWpaKUje0vfDuH482O+fNaa0r06fc+rZ8I+IP26h2OKhbCXJZGL3HqtqS36NHrTZ/bV3npMMPE9B+Dy8sTvWesO6bLnJQRgi9SKjdiwqwAAAAgCAONxKzlyKpfDT+T6f1A6RFQ0BGgGgAAAAASkkm20kltt9El72CI36QwSzalXK/za/JinKVqnFwSXfqjxz125t+jJGHJN4x8s80+Nurz/iDNxMvAtvSlkU1Pn5YSdUlOL11etpdd9uxrZr48uGbR+aIdTRYdRpdZTHP5LW6devRoy47cuEwysaCpdUoU6k/P1VFqG9y9e3cxTnv+Gi9I22/VsxocU8SnDmnm5t59Os9fDl+JPFGRZj4ldU3G23H/acmVKafTfTp1ilyyb/Iw6nU3tSkVnrMbzs3dBwzDTNmteN4rblrv99e8RDazOLTyeB2WOTlbCdePc+7erYdX84yjv5syWyzk0kzPftLDi0lNPxetdtqzEzHyn9piXL8TcFppwcHMpXLOSrhNpv25Sg5qfzTizX1GGtMWPJVucP1uTLq8+DJO8RvMe7adtvq7/iHhk8yOHxLGthXk+XW4qclBT37SUW+m9t9PXZtZ8U5YplpO0uXodTXS2zaTNSbU3nt12+Pu9/hTwXxR15FvD7sWvHvlu2Tr2lKek+sW3r2XtaevgNJl5bzitXll74tpoyYK6rHlm9Y6dfEfTz336vcHRfOJQGG7uVGxjz6AZgJAAAIAgDz3iJ+3B/BgdXGs5oRl74p/mRWYBoDxX2lcQtqhjVVWSrdlkpSlBuLaikktr03L9Dn6/JasVis7bvoOAafHkvkvkrFuWPP37nJ45wa7hnk5+PdbP2oxv53vcmv3vfF9V17dDBmw20+2Wlpn1buj1mLiHPps1Ij/rt/Hvju9Tm+LKKsXHzJQslC9LljWotxlrrGTbSWuq7+jN22qpWlbz5cbFwrLlz5METETT1aNXjup3QhLHtrxrJOFeXN6hNp65uXX3d+u+mzHGurzRE1mIntLYtwPJGK1oyRN6xvNY7x/n9GTxrxG+MsXCxp+Xdkzadi7xgml39O/f4F1eS8TXHSdps8cJ0+G1cuozV3rjjt72l4anfK7P4VkWvIhCtpXPb1zJRa69f3t636Mx4JvNsmG87+9scQriri0+tw05Jme338HjsPIm8dcLXs23Z1cZ9+2lDT/j0/4TQraZp7HtM2d/LjrGb8ZPWtaTt+/wC37u54QocLuI8Lse1ZTbX7k5R3HmS9Nxl+iNnS1mtsmGfMOdxTJF8Wm1lPExPz6/vDP4LXn8Pz8GX34qTS93PF6+k4M9aT8+HJj9GLi0+x1un1Mdp/if7S0fs5xPOvv5+qjjSq1LrpWPWv0f1MWgpzXtv6bNnj2b2WGnL5tv8AJteA6lZHP4ZYpakpbem1GUfYe36PfL9PgZNHG8ZMNmHjNppbT6ynj/fy7sdfCM+6NPCrq3Ciic7FkafLJcslBRfaXd9uun1PPsc14jDaNojy9W1mjwzfW4rb2vERy/Lff0bXAODQ4hw6uucnXfjW2wrt+84bfNyteq6/oZMOGM+CImdpr5YdbrLaHXWtWN63iJmPXw7fh/wxZTkSzMnI/aMhx8uLSaUVpLbb7vSS/wDJsYNNNbzkvbeXO13E6ZcMafBj5Kb7y9ObjjpQGO9FSTHlp6CN1BUgAAEAQB57xJ3iBn4HdzQcPWL/AEf/AKyDpJhU7A8L9qdD8vFvS2oWyrf8S2v+xnN4jX8tbekvo/8Axy8c+XHPmN/l/t3+MKGVw61x042Yrtg/TmUOaL+qRtZYjJhn3w5mlm2n11InvFtp+e0vD8OTv4LlQ7vGvVsfhH2ZP9JS+hzscTfSWj0l9HnmMPFcVv8AvXafj1j+zNxDku4FRJacseyMH71JzcWvpNM9X2vpKzHhjwc+Li96z2vG/wBN/wCGXxNfcsfhfFI/4lUFGUmt+1KK0383F/U9Z7X9nizR3hj4fTHOfV6O3a0/T7ls8HzYYDohzRzMzPtjO+dc+sISfstdOvWTfXXqe8V64eWN+a1+7FqsN9bGS23sseGNqxMd5jv99fDmvDVXHYwl0i8hXR+PPByj/wBX8jByRXWbT6tuM05OETaO8V2+U7T9HorvDuQuKrPqlXGmThKzbbk/ZUZxUfil333Ztzp7/iPa1no5VeI4Z4fOmvEzaN9vnvE7+5n4J4bsxc3IyI2x/ZruZqnT5tylzJP06Pf1PeHTTjy2vE9J8MWs4lTUaXHims89fP0+rNwLwxDDvvvhbKUbtpVOKSgnLm1vfte5dEesOmjFe1onux63idtVhx47UiJr59ejuRgltpJN9W0ktv3s2NnNm0z3lxOOeF6sqxXu2+q6KUVOqetJb7J9F39DXzaauSeaZmJ9zo6PimTTUnHFK2rPiYbvBOEVYlXk1czXM5ylN7lKT9WZMOGuKvLVr6zV5NVk9pf4dOzoGVqpAkCtnYJLBF9So6FUtoKyAAAEMCAPO+JO8SjR4Xl+XNN/dfsy+XvJI9SveuqfVMimgOfx3hkcrHtx3054+zJrfLNdYy+ujFmx+0pNfVs6PUzp81MseO/w8vnWPx+zDxMrheRCUbVCyul+kfM2n1fp1bTRy657YsdsN46+P1fV30FNVqcWsw2ia7xM/p/PiXovAnC3/Z1kJxa/anZLT6bg4KCfyeja0WL/ANExP/05PGdVH42s1n+nt8993lvDPh+3LhfRHJdUYXQV9LTaklvU0t901JfQ0tPp7ZItXm22nrDtcQ4hj0t8eScXNMxPLP8AHw7Pp74dU6FiygpUKEauSS2uWKSX59O52fZ15OSY6PjY1GSMs5ottbffdo8J8MYmLLzKqv7zrqc5OyUd/hb7GPHpseOd6x1bOq4nqdTXlyX6ekdPm6c8atzjY64OyO1Gxwi5xT7pS1tGWa1md9urTjJeKzSLTtPeN+nyZT08AACAAACAJ2A2BLA1WenltY0/QittASAAhgVA894j9AOHFgdnhHFOTVc/uekvw/D5EHoFp9V1T7MKhoDFZTGWnKMZNdnKKlr5bJtE94eovavadltFeXB4P4Yrxci/LjZZOVzm+R6UYqc+Zrp36+prYtNXHe14nu6Wq4nfUYKYZrERXbr5naNndNlzQAAAgAA2BGwGwAAABKYGvZ0ZYeVqZdQro1vaAsAAgCGB57xCgPPpgXhIDpcP4jKvp3h+H3fIg9BRmQmk9639ArPoCrQENAVYEbAbAbAARsCAIAkAAAbAlMDDkLqWElamiTA36o6QFwAEAVYHB471A83LuATAyRmBtY2U4Pa7eq9GB2sXL5luL+a9xFdWD2k/egDAo0BVoIgAFVbCGwpsAAAAUtujHrKUYr/NJR/mBz8jj+PD/icz90E5fqEa+J4khbYq4VtJvXNJrf0Rdjd6WFK7sDKkBIAABAFWBxOMxA8zatNgY9gSpAXUwM9GQ4tNPTA9LwjPjYuR9Jd9e/5EV0WBVoCrQRUCNARygOUK1r82qH37IL4cyb+iA52R4koj91Sm/guVfVjZHNyPFc39yuMfi25v+hdjdzcnjeRPo7JJe6OoL9BsNJqyb7Sb972yoz08Iun2i/oB2uEeGbYzjY+mnsD28FpIirAAAACAKsDl8Vh0A8rlQ6gazKKtkE8wF4zAyV3tNST011TXdAd3E8RdErI7/wA0e7+aINxceofrJfwsG4+OY/4pf8rAxWcfoXbnf5aBu07vE34a185S/okXZN3PyPEdz7OMf9Mf6sbJu5t3EbrO85y/N6+g2N2KGNbPtFlG9j+Hrp900FdPG8JfiYHUx/DNMe62RXRp4XVHtBfQDajVFdkgLgAAAAAAgCGBpZ0NoDy2dX1YHNkiijAqyCFIC3OA8wCfMAq7Airk2UZKcKyb6Jg2dfD8NuWnIGzu4nAaofupv4kV0asOEe0V9AMyigLAAAAAAAAAAACGBDAwXx2gPO59XcDiXR1sDBICjAoBGwAF4VNgbuNw2UvQDuYPAl0bQR3MfBhDskFbSiBYAAAAAAAAAAAAAAABDAx2IDkZ9QHn8uoDRnEDG0BXy2wL14rYHQxuGt+gHawuD+rQHZoxIx9ANlICQAAAAAAAAAAAAAAAAABAFZIDTyq9gcPLoA5s8cCI4gG1Rw9v0A6eLwz4AdajDUfQDZUQLAAAAAAAAAAAAAAAAAAAAAAQ0BjshsDnZGOBqfsQGenB+AG/TiJAbMYpAWAAAAAAAAAAAAAAAAAAAAAAAAAADHOvYFY0oDIopAWAAAAAAAAAAAAAAAAAAAAAAAAAAAAAAAAAAAAAAAAAAAAAAAAAAAAAAAB//9k=">
            <a:hlinkClick r:id="rId5"/>
          </p:cNvPr>
          <p:cNvSpPr>
            <a:spLocks noChangeAspect="1" noChangeArrowheads="1"/>
          </p:cNvSpPr>
          <p:nvPr/>
        </p:nvSpPr>
        <p:spPr bwMode="auto">
          <a:xfrm>
            <a:off x="28575" y="-966788"/>
            <a:ext cx="1933575" cy="2019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Left Arrow 2"/>
          <p:cNvSpPr/>
          <p:nvPr/>
        </p:nvSpPr>
        <p:spPr>
          <a:xfrm>
            <a:off x="3810000" y="5029200"/>
            <a:ext cx="1828800" cy="8382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2590800" y="914400"/>
            <a:ext cx="1828800" cy="8382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930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Detail"/>
          <p:cNvPicPr>
            <a:picLocks noChangeAspect="1" noChangeArrowheads="1"/>
          </p:cNvPicPr>
          <p:nvPr/>
        </p:nvPicPr>
        <p:blipFill>
          <a:blip r:embed="rId2" cstate="print"/>
          <a:srcRect/>
          <a:stretch>
            <a:fillRect/>
          </a:stretch>
        </p:blipFill>
        <p:spPr bwMode="auto">
          <a:xfrm>
            <a:off x="0" y="-47625"/>
            <a:ext cx="9525000" cy="6905625"/>
          </a:xfrm>
          <a:prstGeom prst="rect">
            <a:avLst/>
          </a:prstGeom>
          <a:noFill/>
        </p:spPr>
      </p:pic>
    </p:spTree>
    <p:extLst>
      <p:ext uri="{BB962C8B-B14F-4D97-AF65-F5344CB8AC3E}">
        <p14:creationId xmlns:p14="http://schemas.microsoft.com/office/powerpoint/2010/main" val="143428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Census-2000-Data-Top-US-Ancestries-by-County.sv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457200" y="228600"/>
            <a:ext cx="8229600" cy="182562"/>
          </a:xfrm>
        </p:spPr>
        <p:txBody>
          <a:bodyPr>
            <a:normAutofit fontScale="90000"/>
          </a:bodyPr>
          <a:lstStyle/>
          <a:p>
            <a:r>
              <a:rPr lang="en-US" dirty="0" smtClean="0">
                <a:solidFill>
                  <a:srgbClr val="C00000"/>
                </a:solidFill>
              </a:rPr>
              <a:t>Historical Migration</a:t>
            </a:r>
            <a:endParaRPr lang="en-US" dirty="0">
              <a:solidFill>
                <a:srgbClr val="C00000"/>
              </a:solidFill>
            </a:endParaRPr>
          </a:p>
        </p:txBody>
      </p:sp>
      <p:sp>
        <p:nvSpPr>
          <p:cNvPr id="3" name="TextBox 2"/>
          <p:cNvSpPr txBox="1"/>
          <p:nvPr/>
        </p:nvSpPr>
        <p:spPr>
          <a:xfrm>
            <a:off x="2133600" y="1"/>
            <a:ext cx="7010400" cy="2062103"/>
          </a:xfrm>
          <a:prstGeom prst="rect">
            <a:avLst/>
          </a:prstGeom>
          <a:solidFill>
            <a:schemeClr val="accent1">
              <a:lumMod val="40000"/>
              <a:lumOff val="60000"/>
            </a:schemeClr>
          </a:solidFill>
        </p:spPr>
        <p:txBody>
          <a:bodyPr wrap="square" rtlCol="0">
            <a:spAutoFit/>
          </a:bodyPr>
          <a:lstStyle/>
          <a:p>
            <a:pPr algn="ctr"/>
            <a:r>
              <a:rPr lang="en-US" sz="2800" b="1" dirty="0" smtClean="0"/>
              <a:t>Immigrant Explorer Activity</a:t>
            </a:r>
          </a:p>
          <a:p>
            <a:pPr algn="ctr"/>
            <a:endParaRPr lang="en-US" sz="2800" b="1" dirty="0" smtClean="0"/>
          </a:p>
          <a:p>
            <a:r>
              <a:rPr lang="en-US" b="1" dirty="0" smtClean="0"/>
              <a:t>Task</a:t>
            </a:r>
            <a:r>
              <a:rPr lang="en-US" dirty="0" smtClean="0"/>
              <a:t>: Analyze the Interactive Immigration Map to determine </a:t>
            </a:r>
            <a:r>
              <a:rPr lang="en-US" b="1" dirty="0"/>
              <a:t>W</a:t>
            </a:r>
            <a:r>
              <a:rPr lang="en-US" b="1" dirty="0" smtClean="0"/>
              <a:t>ho </a:t>
            </a:r>
            <a:r>
              <a:rPr lang="en-US" dirty="0" smtClean="0"/>
              <a:t>is coming to the US and </a:t>
            </a:r>
            <a:r>
              <a:rPr lang="en-US" b="1" dirty="0" smtClean="0"/>
              <a:t>Where</a:t>
            </a:r>
            <a:r>
              <a:rPr lang="en-US" dirty="0" smtClean="0"/>
              <a:t> they are settling.</a:t>
            </a:r>
          </a:p>
          <a:p>
            <a:endParaRPr lang="en-US" dirty="0" smtClean="0"/>
          </a:p>
          <a:p>
            <a:endParaRPr lang="en-US" dirty="0" smtClean="0"/>
          </a:p>
        </p:txBody>
      </p:sp>
    </p:spTree>
    <p:extLst>
      <p:ext uri="{BB962C8B-B14F-4D97-AF65-F5344CB8AC3E}">
        <p14:creationId xmlns:p14="http://schemas.microsoft.com/office/powerpoint/2010/main" val="3224441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dirty="0" smtClean="0"/>
              <a:t>Immigration to the United States</a:t>
            </a:r>
            <a:endParaRPr lang="en-US" dirty="0"/>
          </a:p>
        </p:txBody>
      </p:sp>
      <p:sp>
        <p:nvSpPr>
          <p:cNvPr id="3" name="Content Placeholder 2"/>
          <p:cNvSpPr>
            <a:spLocks noGrp="1"/>
          </p:cNvSpPr>
          <p:nvPr>
            <p:ph idx="1"/>
          </p:nvPr>
        </p:nvSpPr>
        <p:spPr>
          <a:xfrm>
            <a:off x="228600" y="1295400"/>
            <a:ext cx="8915400" cy="4830763"/>
          </a:xfrm>
        </p:spPr>
        <p:txBody>
          <a:bodyPr>
            <a:normAutofit fontScale="85000" lnSpcReduction="20000"/>
          </a:bodyPr>
          <a:lstStyle/>
          <a:p>
            <a:r>
              <a:rPr lang="en-US" dirty="0" smtClean="0"/>
              <a:t>Three Phases of Immigration to the United States</a:t>
            </a:r>
          </a:p>
          <a:p>
            <a:pPr lvl="1"/>
            <a:r>
              <a:rPr lang="en-US" dirty="0" smtClean="0"/>
              <a:t>First Wave – Colonial Period 1600s – 1700s</a:t>
            </a:r>
          </a:p>
          <a:p>
            <a:pPr lvl="2"/>
            <a:r>
              <a:rPr lang="en-US" dirty="0" smtClean="0"/>
              <a:t>English/ Scots Irish Immigrants</a:t>
            </a:r>
          </a:p>
          <a:p>
            <a:pPr lvl="3"/>
            <a:r>
              <a:rPr lang="en-US" dirty="0" smtClean="0"/>
              <a:t>Family immigration first in New England (largest population growth during colonial period)  </a:t>
            </a:r>
          </a:p>
          <a:p>
            <a:pPr lvl="1"/>
            <a:r>
              <a:rPr lang="en-US" dirty="0" smtClean="0"/>
              <a:t>Second Wave – 1840s – 1920s</a:t>
            </a:r>
          </a:p>
          <a:p>
            <a:pPr lvl="2"/>
            <a:r>
              <a:rPr lang="en-US" dirty="0" smtClean="0"/>
              <a:t>1840s – 1870s = Irish &amp; German Immigrants (Northern European)</a:t>
            </a:r>
          </a:p>
          <a:p>
            <a:pPr lvl="3"/>
            <a:r>
              <a:rPr lang="en-US" dirty="0" smtClean="0"/>
              <a:t>Irish = Potato Famine and ‘the Troubles’ continue to create push factors</a:t>
            </a:r>
          </a:p>
          <a:p>
            <a:pPr lvl="2"/>
            <a:r>
              <a:rPr lang="en-US" dirty="0" smtClean="0"/>
              <a:t>1870s – 1920s = Italian &amp; Polish immigrants (Southern and Eastern European) </a:t>
            </a:r>
          </a:p>
          <a:p>
            <a:pPr lvl="3"/>
            <a:r>
              <a:rPr lang="en-US" dirty="0" smtClean="0"/>
              <a:t>Often </a:t>
            </a:r>
            <a:r>
              <a:rPr lang="en-US" b="1" dirty="0" smtClean="0"/>
              <a:t>chain migration </a:t>
            </a:r>
            <a:r>
              <a:rPr lang="en-US" dirty="0" smtClean="0"/>
              <a:t>(one family member makes enough $ to send of other family members) or </a:t>
            </a:r>
            <a:r>
              <a:rPr lang="en-US" b="1" dirty="0" smtClean="0"/>
              <a:t>Temporary Migration </a:t>
            </a:r>
            <a:r>
              <a:rPr lang="en-US" dirty="0" smtClean="0"/>
              <a:t>(return to home country after a few years) – depends on push factors</a:t>
            </a:r>
          </a:p>
          <a:p>
            <a:pPr lvl="1"/>
            <a:r>
              <a:rPr lang="en-US" dirty="0" smtClean="0"/>
              <a:t>Third Wave – 1965 (Immigration Leg.) – Present </a:t>
            </a:r>
          </a:p>
          <a:p>
            <a:pPr lvl="2"/>
            <a:r>
              <a:rPr lang="en-US" dirty="0" smtClean="0"/>
              <a:t>Current Immigration primarily from Asian, Latin America (Mexico)</a:t>
            </a:r>
          </a:p>
          <a:p>
            <a:pPr lvl="2"/>
            <a:r>
              <a:rPr lang="en-US" dirty="0" smtClean="0"/>
              <a:t>Often Circle Migration </a:t>
            </a:r>
            <a:endParaRPr lang="en-US" dirty="0"/>
          </a:p>
        </p:txBody>
      </p:sp>
    </p:spTree>
    <p:extLst>
      <p:ext uri="{BB962C8B-B14F-4D97-AF65-F5344CB8AC3E}">
        <p14:creationId xmlns:p14="http://schemas.microsoft.com/office/powerpoint/2010/main" val="669095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Arriving in America</a:t>
            </a:r>
            <a:endParaRPr lang="en-US" dirty="0"/>
          </a:p>
        </p:txBody>
      </p:sp>
      <p:sp>
        <p:nvSpPr>
          <p:cNvPr id="3" name="Content Placeholder 2"/>
          <p:cNvSpPr>
            <a:spLocks noGrp="1"/>
          </p:cNvSpPr>
          <p:nvPr>
            <p:ph idx="1"/>
          </p:nvPr>
        </p:nvSpPr>
        <p:spPr>
          <a:xfrm>
            <a:off x="457200" y="1600200"/>
            <a:ext cx="4495800" cy="4525963"/>
          </a:xfrm>
        </p:spPr>
        <p:txBody>
          <a:bodyPr/>
          <a:lstStyle/>
          <a:p>
            <a:r>
              <a:rPr lang="en-US" dirty="0" smtClean="0"/>
              <a:t>Interpreting Information</a:t>
            </a:r>
          </a:p>
          <a:p>
            <a:endParaRPr lang="en-US" dirty="0"/>
          </a:p>
          <a:p>
            <a:r>
              <a:rPr lang="en-US" dirty="0" smtClean="0"/>
              <a:t>Describe the process immigrants went through on Ellis Island. </a:t>
            </a:r>
          </a:p>
          <a:p>
            <a:endParaRPr lang="en-US" dirty="0"/>
          </a:p>
          <a:p>
            <a:pPr marL="0"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447800"/>
            <a:ext cx="3883025"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10200" y="4114800"/>
            <a:ext cx="3541712" cy="923330"/>
          </a:xfrm>
          <a:prstGeom prst="rect">
            <a:avLst/>
          </a:prstGeom>
        </p:spPr>
        <p:txBody>
          <a:bodyPr wrap="square">
            <a:spAutoFit/>
          </a:bodyPr>
          <a:lstStyle/>
          <a:p>
            <a:r>
              <a:rPr lang="en-US" dirty="0">
                <a:hlinkClick r:id="rId3"/>
              </a:rPr>
              <a:t>http://</a:t>
            </a:r>
            <a:r>
              <a:rPr lang="en-US" dirty="0" smtClean="0">
                <a:hlinkClick r:id="rId3"/>
              </a:rPr>
              <a:t>www.history.com/topics/ellis-island/videos/arrival-at-ellis-island</a:t>
            </a:r>
            <a:endParaRPr lang="en-US" dirty="0" smtClean="0"/>
          </a:p>
          <a:p>
            <a:endParaRPr lang="en-US" dirty="0"/>
          </a:p>
        </p:txBody>
      </p:sp>
      <p:sp>
        <p:nvSpPr>
          <p:cNvPr id="6" name="TextBox 5"/>
          <p:cNvSpPr txBox="1"/>
          <p:nvPr/>
        </p:nvSpPr>
        <p:spPr>
          <a:xfrm>
            <a:off x="4800600" y="4267200"/>
            <a:ext cx="609600" cy="1754326"/>
          </a:xfrm>
          <a:prstGeom prst="rect">
            <a:avLst/>
          </a:prstGeom>
          <a:noFill/>
          <a:ln>
            <a:solidFill>
              <a:schemeClr val="accent1"/>
            </a:solidFill>
          </a:ln>
        </p:spPr>
        <p:txBody>
          <a:bodyPr wrap="square" rtlCol="0">
            <a:spAutoFit/>
          </a:bodyPr>
          <a:lstStyle/>
          <a:p>
            <a:r>
              <a:rPr lang="en-US" dirty="0" smtClean="0"/>
              <a:t>1. </a:t>
            </a:r>
          </a:p>
          <a:p>
            <a:endParaRPr lang="en-US" dirty="0"/>
          </a:p>
          <a:p>
            <a:endParaRPr lang="en-US" dirty="0" smtClean="0"/>
          </a:p>
          <a:p>
            <a:r>
              <a:rPr lang="en-US" dirty="0" smtClean="0"/>
              <a:t>2.</a:t>
            </a:r>
          </a:p>
          <a:p>
            <a:endParaRPr lang="en-US" dirty="0"/>
          </a:p>
          <a:p>
            <a:r>
              <a:rPr lang="en-US" dirty="0" smtClean="0"/>
              <a:t>3.  </a:t>
            </a:r>
            <a:endParaRPr lang="en-US" dirty="0"/>
          </a:p>
        </p:txBody>
      </p:sp>
      <p:sp>
        <p:nvSpPr>
          <p:cNvPr id="7" name="Rectangle 6"/>
          <p:cNvSpPr/>
          <p:nvPr/>
        </p:nvSpPr>
        <p:spPr>
          <a:xfrm>
            <a:off x="5389179" y="5791200"/>
            <a:ext cx="3562733" cy="830997"/>
          </a:xfrm>
          <a:prstGeom prst="rect">
            <a:avLst/>
          </a:prstGeom>
        </p:spPr>
        <p:txBody>
          <a:bodyPr wrap="square">
            <a:spAutoFit/>
          </a:bodyPr>
          <a:lstStyle/>
          <a:p>
            <a:r>
              <a:rPr lang="en-US" sz="1000" dirty="0">
                <a:hlinkClick r:id="rId4"/>
              </a:rPr>
              <a:t>http://</a:t>
            </a:r>
            <a:r>
              <a:rPr lang="en-US" sz="1000" dirty="0" smtClean="0">
                <a:hlinkClick r:id="rId4"/>
              </a:rPr>
              <a:t>www.history.com/topics/ellis-island/videos/hurdles-to-citizenship-on-ellis-island?m=528e394da93ae&amp;s=undefined&amp;f=1&amp;free=false</a:t>
            </a:r>
            <a:endParaRPr lang="en-US" sz="1000" dirty="0" smtClean="0"/>
          </a:p>
          <a:p>
            <a:endParaRPr lang="en-US" dirty="0"/>
          </a:p>
        </p:txBody>
      </p:sp>
      <p:sp>
        <p:nvSpPr>
          <p:cNvPr id="8" name="Rectangle 7"/>
          <p:cNvSpPr/>
          <p:nvPr/>
        </p:nvSpPr>
        <p:spPr>
          <a:xfrm>
            <a:off x="5486400" y="4973360"/>
            <a:ext cx="3352800" cy="1046440"/>
          </a:xfrm>
          <a:prstGeom prst="rect">
            <a:avLst/>
          </a:prstGeom>
        </p:spPr>
        <p:txBody>
          <a:bodyPr wrap="square">
            <a:spAutoFit/>
          </a:bodyPr>
          <a:lstStyle/>
          <a:p>
            <a:r>
              <a:rPr lang="en-US" sz="1100" dirty="0">
                <a:hlinkClick r:id="rId5"/>
              </a:rPr>
              <a:t>http://</a:t>
            </a:r>
            <a:r>
              <a:rPr lang="en-US" sz="1100" dirty="0" smtClean="0">
                <a:hlinkClick r:id="rId5"/>
              </a:rPr>
              <a:t>www.history.com/topics/ellis-island/videos/the-ellis-island-medical-inspection?m=528e394da93ae&amp;s=undefined&amp;f=1&amp;free=false</a:t>
            </a:r>
            <a:endParaRPr lang="en-US" sz="1100" dirty="0" smtClean="0"/>
          </a:p>
          <a:p>
            <a:endParaRPr lang="en-US" dirty="0"/>
          </a:p>
        </p:txBody>
      </p:sp>
      <p:sp>
        <p:nvSpPr>
          <p:cNvPr id="9" name="TextBox 8"/>
          <p:cNvSpPr txBox="1"/>
          <p:nvPr/>
        </p:nvSpPr>
        <p:spPr>
          <a:xfrm>
            <a:off x="838200" y="1734207"/>
            <a:ext cx="3581400" cy="4401205"/>
          </a:xfrm>
          <a:prstGeom prst="rect">
            <a:avLst/>
          </a:prstGeom>
          <a:solidFill>
            <a:schemeClr val="accent1"/>
          </a:solidFill>
        </p:spPr>
        <p:txBody>
          <a:bodyPr wrap="square" rtlCol="0">
            <a:spAutoFit/>
          </a:bodyPr>
          <a:lstStyle/>
          <a:p>
            <a:pPr algn="ctr"/>
            <a:r>
              <a:rPr lang="en-US" sz="2800" dirty="0" smtClean="0"/>
              <a:t>Ellis Island Arrival Process</a:t>
            </a:r>
          </a:p>
          <a:p>
            <a:pPr algn="ctr"/>
            <a:endParaRPr lang="en-US" sz="2800" dirty="0" smtClean="0"/>
          </a:p>
          <a:p>
            <a:pPr marL="342900" indent="-342900">
              <a:buAutoNum type="arabicPeriod"/>
            </a:pPr>
            <a:r>
              <a:rPr lang="en-US" sz="2800" dirty="0" smtClean="0"/>
              <a:t>Steamship to Ferry</a:t>
            </a:r>
          </a:p>
          <a:p>
            <a:pPr marL="342900" indent="-342900">
              <a:buAutoNum type="arabicPeriod"/>
            </a:pPr>
            <a:endParaRPr lang="en-US" sz="2800" dirty="0" smtClean="0"/>
          </a:p>
          <a:p>
            <a:pPr marL="342900" indent="-342900">
              <a:buAutoNum type="arabicPeriod"/>
            </a:pPr>
            <a:r>
              <a:rPr lang="en-US" sz="2800" dirty="0" smtClean="0"/>
              <a:t>Medical Inspection </a:t>
            </a:r>
          </a:p>
          <a:p>
            <a:pPr marL="342900" indent="-342900">
              <a:buAutoNum type="arabicPeriod"/>
            </a:pPr>
            <a:endParaRPr lang="en-US" sz="2800" dirty="0" smtClean="0"/>
          </a:p>
          <a:p>
            <a:pPr marL="342900" indent="-342900">
              <a:buAutoNum type="arabicPeriod"/>
            </a:pPr>
            <a:r>
              <a:rPr lang="en-US" sz="2800" dirty="0" smtClean="0"/>
              <a:t>Legal Inspection</a:t>
            </a:r>
          </a:p>
          <a:p>
            <a:pPr marL="342900" indent="-342900">
              <a:buAutoNum type="arabicPeriod"/>
            </a:pPr>
            <a:endParaRPr lang="en-US" sz="2800" dirty="0" smtClean="0"/>
          </a:p>
          <a:p>
            <a:pPr algn="ctr"/>
            <a:r>
              <a:rPr lang="en-US" sz="2800" dirty="0" smtClean="0"/>
              <a:t>Proceed to New York</a:t>
            </a:r>
            <a:endParaRPr lang="en-US" sz="2800" dirty="0"/>
          </a:p>
        </p:txBody>
      </p:sp>
    </p:spTree>
    <p:extLst>
      <p:ext uri="{BB962C8B-B14F-4D97-AF65-F5344CB8AC3E}">
        <p14:creationId xmlns:p14="http://schemas.microsoft.com/office/powerpoint/2010/main" val="14667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QTEhUUExQVFhUWGCAYFxgYGBsaHBocHBsaHRoYGhgcHCghHBslGxoaITEiJiksLi4uGR80ODMsNygtLisBCgoKBQUFDgUFDisZExkrKysrKysrKysrKysrKysrKysrKysrKysrKysrKysrKysrKysrKysrKysrKysrKysrK//AABEIAQMAwgMBIgACEQEDEQH/xAAcAAABBQEBAQAAAAAAAAAAAAAAAgMEBQYBBwj/xABBEAABAwIEBAMGBAUDAgYDAAABAgMRACEEEjFBBSJRYRNxgQYykaGx8CNCwdEHUmLh8RRykjOCFRZTotLTF5TC/8QAFAEBAAAAAAAAAAAAAAAAAAAAAP/EABQRAQAAAAAAAAAAAAAAAAAAAAD/2gAMAwEAAhEDEQA/APcaKKKAooooCiiigKKKKAooooCiiigKKKKAooooCiiigKKKKAooooCiiigKKKKAooooCiqPj/tQzhrXcc/9NESLEjMSYTIG9+1eccf/AIpvq5WAhq1z756wCRGnbWg9jrPe0Htpg8JZ10FcT4aOZfwFh6kV4XjeOYx8K8XEuqSrUZ1Zf+IOX5Vl8ZhyDI0+VB6zxP8AjK4o5cMwhvop1WY/8RAHxNZ/F/xK4mo2fSgf0Nt//wBJP1rz0ugi8TMxH39mpLGJIIjQ+nz8qDUPfxD4keVWLWB2ShJ/5JSCPQ05wz24x7CgpOJcUD+VwlxJ7ELNvMEGsq/zKOUKV5bd67hwqfu9B7l7KfxZYeARiwGHP5hJbPrqj1kd69FZeStIUhQUkiQpJBBHUEa18nvW0nzP+Zqy4H7QYrBqP+neUgHVIIUknugyknvE0H1DRXjvA/4wuCE4pgL/AK2uU/8ABUgn1FekcA9qsLjB+C6CrdtXKsdeQ3PmJFBdUUUUBRRRQFFFFAUUUUBRRRQFFFFBD4rxRrDoLjywhPfUnokC5PYV517Y/wARyhOVuWswtdJXHpIT6TrqK80417QOPOFxxReXoCqyfRIAEbxpVRh8I68SsDORqBE/8RqPIWoJh4kFlQlQCiVKuSSeqjqo/vTaIIlSoA3+emtO4LiqmGlJDQzKV+dKrcpsADE3mDI0tSsZxJtTARlGYIAzFKfeBkwQJuIFz9BQQ8Q8kCEnN669vnvUN3F7RHYfCrPiuFYKkKZKAklObKpQImJgL0vN9LClJ4G2p9CA6SlYVlMpWqUjQhJAnTS3egzbyQqn+G4nIQFDMn4R3nzq0w3AQ4XUhSklBASCj3pJG6xAkd5phrga/CLmZMDNm6pUggFJka3BHWgtcEttQ0tqTIj16Wpl3CIBACr6zqI/e9VGK4e41/1ExPdJ+YJimfGMamD128jqPjQWz4EzJ9R6VHZUNdTEEG1IZ4kYCDencRgVpTngZTuFJUPiCdtjQcdcE/TT9KlIxJBSpJgp0UJBB2g7HvVc7hloP4iHEE+7mSUz3BIpKXSN6D2j2F/iWTlaxhkaB60jp4kaj+rbedR6slUiRcHSvk1jFmRfQ/Zr0z2D/iApjK0/K2dARdTfkN09ttulB7PRTGDxaHUBbagtCtCkyP8APan6AooooCiiigKKKKAooooPkV1e06620605wjiHhOZgATBse4ioWIV6nUx8qShUn0oLzg/FktpCSmQHQuQdAEkW6G+s1IexrasMUgpC8yyQpNyCSRlVkN9tU1nwSfQffzoQYFBd+zgZKXvGiAgFOYE3m8AKBNuhqyPs6wf9QUBZDSk5cpJlJTOyVWkGCe0nWs5wtaPESHJyEwqNRO/ob1psV7NFlbXhvkKdc8OQdDkBJkEGJIjzE0DLHsk44yhxt6M6CopVbQjKkGbyc2umWqk4TE+El0qPh4peVXdQNiu1pN5HQzVq5hMa14KErMrz5E5vdynmnNygXmx3qsx3FcShr/TOEZAkZRCSMs5kqSpOt9FAneglcR4ViXUmWgpTSvCKgonYECCqIIgzA171X8GSWVhxxpXhqlJlNrg6ZhlkGK0WB9o8SzLhYUEuKSoqhQSqEZctwQZ5VTsQKhvcVT4C21NuBXNF7CTmTMiRB/LodbGgjYL/AEykuB5sBRVmSUpAIBERIiIMGw9KQMMyWEkEggDxOcSVBUEBHTLBBHcbU57N8QbSHG3QmFxzZAogBUkXvBEiQe9PcUcYU0nw0pCwSk2g5Qo5SYsSQRNjQc49hShlP4ueVQLDMALJlW/ke3SqfDcOccVDac5AkgawNfPWrjh3CA/h1lKleIg3T+UiJBsLX3JG1JwHDHEBt1socLgylBkWWooubDWLg2tQUeUg3BEdal4Z0zVy4pf4jS2ljIc0o50p7KkkFJO87mn14dh9ZypCStEgD8PKsH3Ysnf/ADQSPZz2lfwi8zStfeSbpVa0jr31r1j2a/iAxiIQ6Qy6dlHkUeyjoex9JrxdvhS+SLlWsiAlQJSUyN5jzzJ61zIsTKTKSJ9dNKD6aorxD2Y9u3sKAlR8VnTIomU/7FQYHa48q9b4Bx5nFt52lXHvINlJPcfroaC0ooooCiiigKKKKD5RxeEAJsB20gxrpVQbGL/ferV7iqFKlQULRaDb16VBxWMbgEAk6W+u29AgCuHX7+NdGIJsEepP3FdUCDegbTNWCMWsZSlSgUkKEGIOxHQwPlUKRPrTyJNBZo4u6nIuQcqlKGYAglfvgjcHpVfxbGF5STCUhKAhISCAEpmBBJ604hSchEGbEKmwHSN/lUVSM1hckwB1mgv8Jx6cOpstnN4PgZ8/LAJUklGX3gZ/NtV1hfaBtQfCytvxUIGZJmFpGVRgLTIKctr6GxrDtpvBncEdIrT+yLrCC6cQAQUBATEmFKGYjoQIPWgkYbFtHCJbK2wWwsCUSonMC2UnIdpBBMRVXwbDtuKWlwKJKPwwlQTmV0lQPwqXwzhjYxYQtSVslzJIWATIJQqAZA0uNDaucf4X4eRQacbKkFSmlXKCk3MxOSCkgnrQdTwMITiFB4pU0qNBcEWvmBvpAmk8GZxDrTyWiiEgSCQFAE/kOWwkCbgaUjg3DVvp5VwFOJaUDMCRyExMgqGUW1jrUvhmBxWGxORLeYxKkkKSCnYqJylN+sdKBv8A8VdSoKcbISffyjLm5jrMiCrMCNOZWlVjSkZlhYJvmRr1EpnumR5gVbnFuhtaS0QjMsZgnlSokGAYMZVDrvXXuJtLbcHhyoqke7aQCozBPvgnUe8aAZwDav8ApOqEk2Nua+S2u2vUipjeHeSooBQsKAGaQNAVJIVtEKEztVTwlptTbxUSFoAUm8TJiNDvHTWrYYJcpQ05IUgOJBiYkG3MdPSwNqCI62pUKWlSbhOYCNLGFaE71P4a6cOpLrLv4idwZGvuqBiRAuN7Vw4h4JlScyHLgpvdNpESYGUH0rjjmHKi4lJ5pVlmL7jNERb4k0Hpvs5/ERh6EPww51J/DV3C/wAvkqPM1tEqBEgyDcEV864vAiFLbK4tYwdRMhW49NRWp9gPbJWHUnDvHMypUJO7ZPT+mTcdyfMPYqKKKAooooPjpwet70JG5qbiMq4IsY36jr99PWKEGYNx5UCgOlJA+Jp5tGttfu9WXD+Clxh57NHhDMRAggCdZt8KCot5/etWPBXG0uAvJK0QZEkagwZBB1g1NX7Lu+GhYcaKlo8QNSc+WJkSINu+9Q+BcNdfXDCc6hzESBuBPMesUGsw/BMK5hl4kJeSlAJUlC0q/ME2KhrcHyqle4KypwtofIKsoblOYKJMQSkjKfSr/wD8UxgztHDJUCkBxAZIlJ0J8PrAvVOnFNJcKzh7JFkpcWkoUk+9JBm/WgZw/sa8Xy14jRUBn5lKSSCTJuL6CfMU4x7NvFakNqZcIiyXkXkkWJI3+tW7HtWgvpcPigQoFGcFJJ0hNo8xrA6VDcawysR4jb60ArzczR5TMiyVG0/CBQVuP4I+0R4rS0gmAbGekEGDUfFMuoHMlaTEXChbceUVsON4hP8AqG32XWYTAKVFQNlHmiNIPyrR4XiBdzIUSURdaFIWBAMESZmf6RMnrNB5RgMe40FBtWWSJ01SSUn0M6VaO+1D+ZCwUpKRBhIhVweZJkajpVTiGcilJtKSR2tT3DWW1OIS4SlCjCiNgd72Ed7UF05x0RieUhT4GUD3EgmVjKDEk7xvUbguJY8VoKaSkTC1E5kmRGYoVvMHWLG1WvEvZAJQtTfjkI90lKFJUCf50KtbqAagr9lFkq8N5hYSAVAqKCJm8KAEW60DPH+Fhl5ZbALYSlZuDlCosYJB5rW7VEw/EXEhEOKhBlFyQk7x97027w14ZwW1kIPMQmQOxUmRvOtMIRFqDQ4DjWVKElM5VZkLSrKRPvJ0vYqjpNMcVfSpxSm/cXzRHuk6id77iqtsm1Ope6n5a0EnDOnQEgEZTc9Zg9RvUeeYg8utyR8j86SVAff3FNuuAqtqenw0oPoH+HnEvHwLRJlSPw1f9vuz3yFNaSvFv4S+0QYfLDhhD8ZT/K4LAf8AcDHmE17TQFFFFB8fEAyPuNaS2ojabfflS0smSMvr0j604pUEJgx186BIX9KvODYxKcNiWyoguCwuZsbT61VLZGygfI0rDgj+5oNhw7EsqwwbccSEpQfw1pUVBf8AM24Acom5TMW0qq9jHUt4hQWpICklMKsDcG6uluo1qE0U8xPSwOpUe4MW8+ljTbSQFSJ8o+t9f3oNXwxgpddCoyrZUQGXM0ARASq5Bv53qZwvFlWJS4krKXWSAoRnJSb5ts4GhNjArIJ1G3qPSnW8QpBBClAjdJII10IvNBo+FYlWfFKcTK1ICkqdbTmUlPVMQJAiQN6Vw7KHltOYVmyCpIUAoyeYArQRIufIDtVG1xp8Oh4OK8QDJmJzEidDIrh4msP+KDzbk7yI27T0oLfDsMvMuOeAmQoyEveHlGWRlzTm3trUfAYBpbSClS0vLzJSCApClIvlkQUqKdNRY6UxgeKBBWkstrSsCUnMJyyR7qrK77xUjhnE20ZpaVAc8VsJXGU5coupJKhfSd6CnwHDA6XVKdQ1kAMrCiCCY1SCReBpvtFOP8BebC1EJhucxBHKUwdT1BBHUG1TuDcRS1iFqKlIzpUnMlOYpzXBAkSQYt9Kl4rHIUrEgLKkusiVKGUqcT+YJ2zDafpQN8N4w6pKlHDpWFWUtKVpuY1KTknTUV32f4lh0IdS6VpU4lTajAUjKZggDmBEnzqF7L45TWIQApQC1ZTFgZtcetXfDcrjKvEMrAcQiQmFKTLqZO2h2vJE0DeH4iPxWUYkqUcq2lqHhJWRlBCp0kJAvrF6ssOptbr7KgFslsKV4YCsjkjMpMT3MDWKzvtG2hL6ClCEpUkKIazJsbxzEwq+1u1WD3s2U5XEOkTGXrzKSEkx1Cp30oH38AwcSGFtBIUE5VNnLseYAyLmdegrP8d4ahkwkrMmCFABaY0zZSRfWauBhcQy+pQyuFtOphXLJFpvIUki2l41pninFkutEFpKFFWcrEwT1SFDlHYHbSgzC1FQ6R319KZUnMQU9AB08ietOLO/TpTaJEd7R5dZoJuFMgEA3vbY7Gvo72b4qnE4dt0G5ACx0UAMw/XyIr5kwLagcoUATMTe0yBtXrH8HuJw87hyoQUBQE6qTEkeaVC39NB6tRRRQfIDOMkH+Xcn8wPzjepQUBpb716Go4Yta1T/AGbBTimIgnxUmDce8DoREWoG2W83KAVKvpqe0DWpGG4c+ucjLi8tjlQowehIBvXq/hMJxCcQlSQ4vkWUwAMqjMbCYHfSs3w0+GnFjMtBQ/JUgwqMwEg9Sd+hNBjEMLkoyKChqnKZHWRtXCSDJPoZtO331rW+zuOUnxVFbgBjM8jKXEagcqpKxGoqyL5ZxYchLocZs82gFQAuXS2RZYtNpjTWgwZJJmfudZ9a6smNe9bTj2VKmXlFt1JQpPiJQElZjMnOiCArbNBtJ2qp4iWCysJKAoLlIyLCoJBy5oywBbXbTQ0GeRPX7707N/W1azgPDGXMFmVh1OrDobUUKUCArRXLsJGormG9n2Sp0KLpyKEJTdWVQBTIykk3uY2oM57pCrGR6jzHWK4gGSDuP8Vf4bheHcd8NDriDmCUhaLmwkHSDmkUv/y2pbq223Gz4aSVLJygEEggi5kR5UGadbg/e3pVjwDAJedyrUUgIUoEBMyI0mw1+VR+KYUtultyyk6jWd9rEEHWuYNxTD2cC9soUkwZGkdMpoLIezwU8Q25CfD8ZC1pIkAiRyzzD1qIh9aFmHAoBcyDmBVBBUNdQde9T8D7RLL2coSgJbLackiAbEgkkgyJ7mqNh4qlY1JnrE63oLHF8UW40lC8v4Z5VBIBgTbMNRffpSzxA/6fJmN0ZddCFSk+lx61WZSZB0Pfyn61yBEXJB0vptP3pQaXD8UbSptY58wKlAkpyrCkrACgdAtKoP8AVTq1FaFpTlUQsLSiBDjd3AkA2kAq5f6Y7VlmoINxI5rfv5U62swCCQZ2sbGevWg0uP4LhVKQtKZQpKpCFZCFkFaJmyRlSoAeVZlXCVJaDoVIVEAxbUKmD1T8xT5x7gjnmI17QRM+VPPcUzIKQlKAu5SjlAPZJ8tNL0FEGp1/Le3a0n41dey+O8DEtuCQUrBMakb+YIJ9Kp1gbdPj6elOYIqlJsL2P35UH1GkzcUV5lw/+IeRptGQnKhKZ6wAJrtB4oE8srsZ9IvM9TpXeHOKQ4FpIBSeU/5p187GMv1nSK40kSE2AP079KC0w3GHUrC5TIWV30zEQTAqVwz2jdZcWtITznMZTMXJIAO0n5VUMtTpoN/0n70p1hMZVTode8/Wgt8P7UOhxTgIC1WJgcwE2UnSNtK5iePvKeQ4SJSCAkJAEEREdwBWpxWJUrGMoJWpGaYUgBI5CBlVvaaf4hhGAytaInOhSxlvdSQpInblUI3zGd6DNcQ42XEspDTaW2VZglIJBMj3sxvOkd96jYl9KkO/hJBUQoKAgJt7otEGD9itJxltrOApLE+KkJS0kJVlJAPiACCeafSqlrAtJexOZsrDYOVE5QeaPymdx8aCPwfivhsONgqBUrMkgx0m4I2EW60/7P44NuL8RTgC0jMUnmuNRO8GQfKpeH4G3/qVMCQFAKbVqdipOsHfvrRhMEwpL6/DX+GrLCHNBGsK1Mg2oIeN8Fp9tbbi1pzhSysc05gSbaiKm4bEoGNfSVAIfDic2ifxAYkxpJNMcV4aylgLbU54nhocUlUFJSqBKTraq/CYMu82YSkpBmZ5jAPkKCb7T4FxSkWCloYSpzKoKjLYmZgi8W6VYtPqVhIDpP4APhFIiWzzrQsfmAIGU3MWNU3HMGtkpJEagkEgkfsQfnSOHJxfgEN+L4K5nKJTaQbRIFBfe1+HSrLmLZX4qG0pSmFAKQDC1bnNef713h3BmmnXW/DLhCczaSspkKAJBI3GnT9M0jiykmXACAUHmF+Qcp72IverBXHkrP4qVJGTIFNAZk5SShSSo2UBym9xHSgtsNwPDLW7m8QpCwEhIAKQR7xSRJAM21gb1TJ4InIhYcIKiR7spEGCcwPXrU5vjuHU+pa0rTmKSlSCApMWveCDGnencbiW3GnUBXhr8VS20ZbRF9JAk312igpsfwVeGylwCSVWH9JiZ7i9N47h7rUZxAWJSQoEHfUWkSLd6l+0nEsyMPJEpbvBmDb4SDoehq59qsMk4Roo0by6EEkKSn8RfQmAPhQYt9pTcZ0EE3CSI1m99qaQepF/Sa9HxKEqaw7gMFSBzKuBmbKeW9oUEyneRWXK21sqWpplS0u5ZSkglKsypkHr8rbUGcWsDbvP6dqfwyCY06x+/pV5iOFMuFQShScrecBJnUEkkKvAsDGkzVRhUwqTAsI+kdqCcWRtPxooJHUfL96KDL+9rdOvlT2HSM1tfn8N/wDFcYWoJIABT3+n96WVaC0idDe/W9qB5DUa7jt+5j4U4Wz69o07mmgoATJJJ1i/elsuTAMRp1NBdo4s7yJW4qEnMAVaWiR0saQcc4UqBUTOs+ZOnmSfM1BchJF5GtusbyNjrTsWt7vQnT7NA+5iFFwOKIKpBnuNJA9Ku1+0Tri0rcKJTryJGYEQQYFxGxrNur6X+7/pQy7JAM+m/wBigtOI40l4OgDNBsARGoFptY99KbwXEEoLgW2laXDKgSqLeXrr1qIpRMGNo+X9ppsnTSaC3xPFE+Dk8MZigoCpMhGYqy9DttVbw7FBIcTJBWggf7tUk3pDklMRNulR0TrcdKC+9oOJpfQYMlKhlkapjfpCp+Iqt4M9lDiSqMzZi8cw93Sn+FtZ3UJUOVRgxGhMdPnVhjuBtcnhlQBcLSpgwoaReTP7UELCOjwgpIh0DMST/IYygHQ5T8JqPxpKy6VErIVYKUBzZRc220vUZ1lKFqhZUBqcpTB6Qal4LhqnwQgjMn8pN1T0t5UFlj2kTncwycmQ5cv4aVykLAGUwVAZr30g6UlHs+ktqUFkEKAPNsVJhV4sULTraxqsQ08ClIJ/DXywqwMTy3gDUVJGKxKSFmYdEBREJMgRGgtlH/GgkN+zjJW4HXXUuIT4qQWwTl5f6veBMWtAmlYngSg2h1LgWlaM0FKk3ACso1zW8tKjn2gUXELLaAUoWiEEp9/NmOp3Uo2tUzAcdAZbSsKIbSMsHSCoKMnQqSo6TtQDmFxQShLagQlZhJUmykyLBW0gwN4qleL5DylNlRUEkkJsIJSFECABYi/Srt/jTS4c5swcSUzplkEk3mfe+NJ4dxFtXIXAEgEQQeYBTvLmA/MlwETbl2oK7BY4tlCloKsreQgkiY301t9ajJWhREpgxPkcxsO0VbcbxiFIZUkjME5VC2sC8b7+tUviAcx1AF/jPytNBZKaTPun79aKrW+IrAAvYRvRQVuAhwZQIsTM9NT30j1pGJSBYqGbZIG3XXrJioXiFHuqKFRBIIymbwDt9zXEpUB4mZMp0SVKJJM3uIgHvQWOUgkR08tNth996mYbCFXS/UEfE+U1HbcCk5gbxMGOnyrrSpG3lF/LTvQP8WAbAQLmLEHeNJpXDW3XASlCjlErKQVDe5gW3v8AtUN8ZiATeZE9NBtrV97Lu+G+lJMpd5CJ3MFPneLd6Bl7DrLefLDZMZ4ME9J9KZfwy24zoWAo8spyhXeSL67dav8A2lYS0y0hJsCbW3Uo6z/VHkKd4ynOywpPNIBJEbtg5fOQRQVR4a+EZg05ljNZKtJ1Ha9RE4dRshClRcwCYnrArW8X4o4l5BB1m1yVyZAv2y1QPcWdZdcWmW1KglJAvA0jpc/GgYGDWLlKgBrIMbakiwvURSFbJsOmnrW39puILSEJBGVYVt5b+SpplnHrbYYKTCSoJIAF5kR6mT069wyDcpIIOXyMX7z5Vc8d40FBBCAkhwOKKeXOoCM0flsB8KuuDNlGLxKUJSZQFNpiU+6SLWgZjE96i+3GEUEIecQhDhOUhAsZBgmJToOpPNQZTEvBcmSSTJnypvCulC0kxYjX5/KaveO4BPjteGkBKwLCw1vYdiKi+1vDQy/yR4axKY2I1H0+xQc4Hjkt+IkhJukpzTYSQYjeDUriCwrDJyqR+GpSYz8xSFKIIQNspBmdoqs4Phwt5tKhYzN4sZ384q24hwJsQpBcEPeEsKAkC/MnqNdPlQZlyxMakbbi33604QC2nqTG/wDjerni3AUpIKHAqV+CrMkpUlU9CbiCKbwfsy5mWM6ZSQJ0BzCUgTpJtHWgqXRonXff4fpXWrQpMabbQNfvoacwXBcU54hQgZm1Ecx+WYSCN/WpmH4M8rM2lF0E59OW+t/3oKpWIChB85HXpprTmHdBVJ0iDI89D+/Sl/6UBREwoAj137U0ltSFJI5kkgTsCTr2/e1BY5O0/wDbXaaDvf6ftRQZZ1vnObMDJ1v11jenmUCMoAymwI/LPS3nTfFMOtC0KkwTAPceQ3B+lIaxYCM4GbqPvQz9aCzwqCBFoFhcVJQAkkkgydKbwOLZVfNkkTeTe+hF7nW1u9MtOiSTIMkiNZ770CXzzTOoFtDr06ftU5GIGYe6n+oDvrIuYioTCQOZIIvfeREG/e/xpxTqCZBkbAQPnH3FBe+0eLK4QVAqSo5ctwqdVDrJH0pvE48KYSgWKADm3MWPpqKh+PyyY9JHpP3rXHkSJ7QTHwoNRw/jrZbSVsocywQoi9hGprPcRV4jhP5UpyBM6WtrPWo7DkI7qkCNvPpTC5BnruZGl/vz70Gi4jjvEZaEGWwObaMqQr1kWG9TuA49ooyPNqcCFApEgXCiRInWe5rNYjEgtpSCDGtrxM0jCPZVFIPKb82kx5/c0GjY42P9YVkFKMnh2EmJGomOp+FR3MUF4R9g5iUnM0QNCm+k6EAj1qsQ0XXoQnmIASkfPUwDSm8SUrUFC5Md7afMRQWmJ4226cKqCEsBtK4FyRGYkTe46inPaDibLzCkiEKCgpMJVckc3XLffS9Uj3Cnm0+KUKDYMmTsd56CmMQuEnaTr/NpEdImf3oJXDlhK0KUYCSJM6DMPv0rR8ZxTZbXLpcPvIEHkUDYA3kG87VlsHgFkhsJJUpOYRAlOknoJj40+yw4rlCCVpABTFwLSY8/rQW/tFiw8hQCwIyup0BKhZaTpOmYAdasVIS6XUJWAlQZWTN7GVXg81vjWNxWDcjxFIXlSopUQCACJBT5gn9KjNvanNBsCJvPUA7UG6ShLy8Q0ClZDrbiQCBmSiJInUgzfyphlJLmMQM5VyFJJ18j8e1qy+AUSs32gfe9cU+Q4VZzpaCYMf3oE8RxAulQJcSTKe41k+dN4hKjNxZIJSDY6Ei3nrfTtSH0KHOeYqubnpp6SBTiGClajywnSet7DoLH40CVvJk236H9qKvRjwLAkAaW/tRQYzHrKhBuEmY8hr3gjfoKc4bhWwRnBykXtINpieu3r2qbimkZVKmTlJKes7TtY0xjMRlbygz0ExPQTJk3+dBDYbS2VgXSf+nJum+kiJ/WnVpjmMna1jOx8pM+lcRhEgBSrKJkfpp2p1u3ugCD8PQUDuFxANrgHYW+IqSEoSfcAnv9D6H4+lRUIKptcDXTTyvTmFxUwlcQNDGkT8PKgfdTIjVIE2jt9/CmHV5YA9dfs1JdcWFWyAwLzMjWQNN9utRml/0yDcQfMQY33jy60DqsRO8J0+UXNNOrB0m2x9Jn1pb6juPI2IA9PKmHQDpbv9iglYaI5pIg2JtHY3ik+HP5tO0jy+4pppuxm+999a6ASYGupGkfOg0HsaIeWtRSMjSlIKiYK7ZQYE9fgame0WADuLlnKUvAuA7ZgRnSIE9wIBhQ86zIWQgiYJ0+5pYxBi6ilQ0jQ66Hag22Ew4UWFpWkt+EptYmJGlhYdddh2rCltTaEqkZFLUAAo/lOmU6TFPwsIzgKII1Pu21IPY1ExGXkIMkTI8+t9f70GzZw4CMKo5YWytpQmM0e6kqPugkCN+4pZWTicwSjMptILal2BTAKQ4knYSDfSscwkLAXEzIUNp2vI+xT6H0pTpJJuTO4Mi1BoeHpQVPIJlKFKykuEEJUbSJ54vPnNY7x15FEnMCcsgd/wA3Q22pxKilWeSZvEWPr0pABKiTCegSCQYiZJ3vegkNYgG4zAD4b7a70oIzI/qmetrW+VKxiDlSsg3HSB5AeX1ptsZpEwIzSN+3rQSniCIsATbymR660niyCtxJSoJChdPchVj93tUXEv5SLAJAiRvuSBtf61XYs6ZVqClEExombwPICKD1rhnBcGWWitxrMUJKpUZkpEz61ysE24AACm4EaqooKzEEFs8hJUQAdgm+a/WcvoTUVTVgI0Mi9OIzETKpHlHlH60h1+BdMb79Pu/SgS/iTaTJHyHb50omIjeNRfrXMXeCTHKDpuDuBb/HeuvESCfK1+1A4lJI3tsP80vxEkhJ2O233O9cwTsGAZkR/fvFC1AKnYbzJP60CijQBUA/zQN4F9qEY1SCodT1tPnXMOzmUpZJyzAPToBvtXXcQkJKSgTEX/fr3oHisqgkTfbT4felJU8kGCCBBnz8ulRsHjPDNzynY7UvEOJUrMI0360CfGG3rNvmaf8AE5pSok7kXnpfe1QkOQRIM+Y0+nyoHwOoOnpQTmUgypZOkdx+u/yp73t5A19em/8Aiq11c+6ZgXI2pzMJOt/W/wClBa4XGieaQlKdiYvYGOuk1FxCkKJJTlJ2GkRa49JmnEhKAZVJWkixuDtIM29abC0AmUzBiAY2uf1oI+GMKISrli4nX77dasEvIyqyysqECSJBsSYBkfmHwqBmAjLI6b+UzAPw2qQ8tIQADzCB339ItuaBhaiFhMREW8x03qwxOKAbQhQEoJIIAnKRzAkXjN1v86rs+YqJOYka+QFvlautuZiSdxrc3P6EzQX6sSh1ALggRKADoRy8wIjQDQ/mqgexBBHQk2AvF4HbapDjxSkp95JQJJAuZAhA7m/WB2qCp0QpzTMDktI3+et6Bh91UKJ2JAMi3X60rBAKKZ8x279xFQFJKySCAncddPhpV17KcP8A9Ri2GJy+IvKozEISCpZn/aCB3ig1mD9k3nG0ODPC0hQ5SbKAOvrRXujONYSkBLjQSAAkBSQABoAAdIrlB8tZ4SDIjcRvvHSmUqlJzX2F49dOtNYp8kdSbXmBqf2pl582sfL49KBa3CtNrbnzB+VONr5f92u56zrUZDZPVM62+lPOqy3BknrH0oFNAKESQQNBM/EelKZdKdea151EGmTJMXzTrHytThOl7g+dBKZWYBFgNZtM9Y+70YkHKmLA6kWnuZ/SkhRFiQEkbCuYh/QE5oECTptA8qCKt2AYHyp1tFrdNSd+nQjekpO4JHb1mB97UpKkmQRAIgHSOhPw2oJKGCOh2NifLamHF/lsLbUyvFJSkAZpNlAH4RG370wEZyQJA6n0060F5gW2ozLVOpjt6Dc9dN65y5okZet/iSQNu1QkIMgDKTNoO/n84rpcOYgFIF5sCPL5m9BYSDJbzHuSLC1zc/mNQnnwBO/U6qP1qQ0HXCnKkWk8o1HcAba/Cm8cyokZimwEgRbMmbG82j59JoGEPBIkhJ2EHv8ASO3SuunMrMqNJO3l9KbKbFIEAXEiD8R3qMylSlZ4kbA9/LW9BY4d73jKUgffrtehx8ALSjQiCqNiT/x0qCt1UxYDp99f0pp1wkAeZ8tJ/TWglLCuYgg9JNojz1pDj8NhKtCNhYfczQpEoA3Ko7wL/OorztyRcJO51vQOPGAAkwf0i9erfwb9hVOIXjMR4gS5ysBK1NlSAbuEpIVCjp2E6EVh/wCHvsseI4tLOjafxMQoA2RmHID/ADLNvib5a+osOylCUoQAlKQEpA0AAgAdgKCn/wDK7HR3/wDZxH/2UVeUUHxviD0JN/7/AApLbpHWwix6W+lO4pehIFonvftXFugSEgHa+nrQcXidjc/3EWpXiQbyTOmsT2qO0/8AlyzA1j5+VLSY2P8Ac+sRQTEukmQDO0j9Nv7V1bovObMb+etze1Qs0jyi94k6DtP6U8ypIMqBUY2Pw+F7UDjjokSTpEx8q6hUydYBm0xQ66J6b6adL+lMtuATOmo/xFAtHNr20ga/3pDqQkHXuB37dKaad1vAJkikuDUm82P+KBgyTIEAjf1v8qfbUes3t99a6+8BKYTBAsB8PKkrVqBeN4+IoJTLqhpbWD03t061ZPcOWyUB5KklYC0gpglKrpWJ1B/Q1WLxEa+7YH00tWn457WLxeFYYdGfwFHK9YLKSAEtwBFoud8qehJCDhEiZAJyiD+YT1jQ+X1qvOKhJVeJm/UbAen7VxGNLZXCdtj8PO9RyoLSEwbRPrv5n6CgU26ciiVGSCcsyLb9h3oKk5CLXMAC8Tf6VH4g6kcqCYPKdIJHQ13w7CB3Ea9J87UCyvN2AGWT219b/OuhWYmIABCfhc/t6CmX3AFECbWFuu0660KkJIAvrMi3WJNA9icRK7GcoEef7Vx5QCOsGwjeagOYgkK/mV+up+ECpSR4q+SQlMRveAJ7kxQelewHtMeHYcttobK3FZ3VkEknZMg6JGg6lR3rWtfxRd3Q18Ff/KvKMJh4941ZNlI/xQel/wD5PX/6Tf8A7v3orzYveVdoMniLpP8Auj06VHUmCsCwCQRXKKCRwxAUq97Aa9p186guKkgneSfPMdtBXaKBQtYR8OwptZhX33oooFpGlPrF47UUUDcSR6fpXXDIM3oooIZPP61IYVzGiigmtIEARbptodqcaMKEdvrRRQOocIQIO/7VW4w8gHVYnvIoooGeICEwLXqZgVaev0oooIZOp3zH9a5xEwRFuQf+4GfjRRQN8PbCnEhVwSZ+B6eVXPCmgAYG5oooLdsWpSBrRRQOJNqKKKD/2Q==">
            <a:hlinkClick r:id="rId2"/>
          </p:cNvPr>
          <p:cNvSpPr>
            <a:spLocks noChangeAspect="1" noChangeArrowheads="1"/>
          </p:cNvSpPr>
          <p:nvPr/>
        </p:nvSpPr>
        <p:spPr bwMode="auto">
          <a:xfrm>
            <a:off x="88768" y="76200"/>
            <a:ext cx="2809875" cy="647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b="1" dirty="0" smtClean="0"/>
              <a:t>Immigration Centers Prior to 1890</a:t>
            </a:r>
            <a:endParaRPr lang="en-US" b="1"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 y="1066800"/>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88" y="710922"/>
            <a:ext cx="2514600" cy="369332"/>
          </a:xfrm>
          <a:prstGeom prst="rect">
            <a:avLst/>
          </a:prstGeom>
          <a:noFill/>
        </p:spPr>
        <p:txBody>
          <a:bodyPr wrap="square" rtlCol="0">
            <a:spAutoFit/>
          </a:bodyPr>
          <a:lstStyle/>
          <a:p>
            <a:r>
              <a:rPr lang="en-US" dirty="0" smtClean="0"/>
              <a:t>Canada – Goose Island</a:t>
            </a:r>
            <a:endParaRPr lang="en-US" dirty="0"/>
          </a:p>
        </p:txBody>
      </p:sp>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98" y="4114800"/>
            <a:ext cx="2457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726" y="6096000"/>
            <a:ext cx="2869119" cy="369332"/>
          </a:xfrm>
          <a:prstGeom prst="rect">
            <a:avLst/>
          </a:prstGeom>
          <a:noFill/>
        </p:spPr>
        <p:txBody>
          <a:bodyPr wrap="none" rtlCol="0">
            <a:spAutoFit/>
          </a:bodyPr>
          <a:lstStyle/>
          <a:p>
            <a:r>
              <a:rPr lang="en-US" dirty="0" smtClean="0"/>
              <a:t>Castle Garden  - New York</a:t>
            </a:r>
            <a:endParaRPr lang="en-US" dirty="0"/>
          </a:p>
        </p:txBody>
      </p:sp>
      <p:sp>
        <p:nvSpPr>
          <p:cNvPr id="10" name="AutoShape 11" descr="data:image/jpeg;base64,/9j/4AAQSkZJRgABAQAAAQABAAD/2wCEAAkGBhMSERUTExMWFRUWGB0aGBYXGSAaHBoaHxodGxwdGhsgICYfHCAjHxsdHy8hIygpLCwsGh4xNTAqNSYrLCkBCQoKBQUFDQUFDSkYEhgpKSkpKSkpKSkpKSkpKSkpKSkpKSkpKSkpKSkpKSkpKSkpKSkpKSkpKSkpKSkpKSkpKf/AABEIALYBFQMBIgACEQEDEQH/xAAcAAABBQEBAQAAAAAAAAAAAAAFAAMEBgcCAQj/xABGEAACAQIEBAMGAwUGBAQHAAABAhEDIQAEEjEFIkFRBhNhBzJxgZGhFEKxI1LB0fAVM2Jy4fEWFyRDksLS4ggYJTWCk7L/xAAUAQEAAAAAAAAAAAAAAAAAAAAA/8QAFBEBAAAAAAAAAAAAAAAAAAAAAP/aAAwDAQACEQMRAD8A2rLVJm0QfrhUkiTtPy+uOadEgk22Igbb2JHfHWXckGe+A5ViaZjfCqPFL5YVvLYdIOIPEeIrRoAwSWMKo3Jn9B1OAnVjNMR1jETjXF1oUwzAknZREmPja3fAyt4khJYC3Qa5B9SVj/cYGeLM4KwplZsCGHrY9iD8cASoeN0Eiquk/l0tqDE7CYFycCc3xmtUqSXcDbTTlVHe4IYmIuTHYDAs0VqEEyCN+UAG/wDk9enbHNeiNW0La0f+0j74Azw7xHWSoNZaosARHQdQ2mSfi0Yti8ZowrGooVwdBJA1RcgA3kRtjP3qaPduI2j5dYGGsrmmWoxgSd4INvk9tuuA0XKcZpVTFNtRiYIKmO8EAnHFLj1EsVNRAwJtqmI/e7fPFDXNc0jTqEkMLRywQDJvBI+BIxHy+c8skAAE9RAJv0Gr1nAXXjnitaBKKA1TsTYWkFoE/IYqeY8S5yowipVoggmEFMi4/wAdJiYm3N0vOGGzKimWVZM7zG9rcw/XEWnVkEBQACALTuJ6NHbacAbr8ezhI1ViFFop0wNdr6yQ9xI9wrcfLEdvNULUFarMW/a1I3E7n9cRkzZUbAgGP9QC84eWsHQ2AbqJEAX3GqR/tgCNDxDnEFmWosf9yZUQPdKgF9jY3uea0YWZ41WYQ7nfUGUEBSPQEErHQkn47YHrS1KCIk/D7G/647rULgMFmdzF7bbYCdmuIONnKioZOksZHoZMDpaMC3z5J00y7CBP7SqD/wD364kZqmAV0xYdj/6CNuuB1CtFRVlDaxM9/l64CTl85WRrNWVrmNbtA+Dhh8jghR8bZhCA1A1IUe6QHPc3IUkmLcoE74H5xAzbCRvsDBG43/oY8ytEBu0WB7+htgDdXxpW1fsqIkn3WJM2EhSDY7naDI+fP/GNVuXyvLJmWLkhekxouAY74DVKJbSzbAxvcG/pjjLAqVaYuQDefSfpgJ58SVSwWoXIvDqzLbeTp0g/MYJ/8RVFgrULb8rAQQLdAW7XkfPYgM40lSQrHvHxvc49ytIaeYKR8IMT2n0wFk/4vdxAXyz/AIgWBMflMj7jDeX8XVAbjUsfmQqx9ZEjvaPngS1Ei6xboNO3zg4aWmW30gnZuUGL23No74DQcrxJHprUnSG6MQCD2N4nHf41DOlg0bwQYxmbZTRPukswYnlOqAFvbeAB8ABibl1qKoqKgEE/tFQiIsSdIIIid/XAaCcwIB7mPnf+WPVqyYg/0YwP4FxEZilqKgEEqwAIE9xN7g/rgkSBfAcNmAN8KnmAehFyLiJjqPT1x45W1tzH88OaBY9tsB6DhYQGFgPFcMLfDDdN5X+WPMqvvf5jhh660abPUcBRMk/774DutXC0WZjIAMnFS41xGlXp6ai6dJ5W1IT06GcSeIeJlqUioUMpNjqINoIkEdx0PzwA1SkET/lJ+YIA733wHNbhS6AFAPx0/wABvvhmrkqgAAgs8coi/b79I64nrVZaYI1D0ltt++9sRPEGbby0IJEmLyCPhJ+cX2OAcTJzCkKTMSSv8pxAauhMU0UzbUwBv1sALdMR8tnKhZSGMgmxeevqPl8sPVANQsZETEnr0/3m22Aap5Ylp6nsGXsN7fpjteJVFFibbEEGfj9vph3yhIB1GehJ7/16YmZPKM7qoUyxhZuN974BnKZhy3Py7nVuAPuZ/ljytxJjIRYgkbG49NrmRi4ZPwOq3evUZojlCKItaCpPTvthqh4W0B/McIq/9zaRE6vegesjcdsBRXqsGksdomD3vvYfTpgRl+MK1Z18xQweIqTDroG09mEdcLxF4mormHp0qnmoo5WIGl2vPW69J2mTBxT+K5hX0CLiQSeom36C57n0wGlvn3ZIIgERAn177/DHH4xUUbzAm9h9uw6+uBPgHjWXrMmVzVSpTZzFOo2zE2FMtJhr2JF9ul9FrezwwQtVZ6Sp+UnVfAVqlxIoDOoruIBMQPgLGNpie2GafEaheSxad1ki0G4gYnHgddUbUrAllVSVvYMWIB6WXvvvgZX1AiWEQY6HUN7n9IGAZz1U1G/aMZFhvb7GPTERqx1lipKnY7DcxuOnfEzN0yxA7ixAU/aPviJWCgxBkray2PywDw47VSAusLGxJMjsJ7TibluPRU1VEK2gWaB2klu/XpfbAr8UAw1CY9LdtomIw6ahgkKCN4jt1Ftz8cAR4nx0hgEkw1yQ0emkh73OOKnGHBaz7mwmP0xD81hYC+0RO+/SMSvxQMEwQs7JYWIEW/jgOl4yxKTqJJklif3f9vlginEQiAa1D35QdhPWCbevfAd6ilpSbneDvHb4nEillzsQY6jYQY+Q2wBDLcasSdRM2E7iN5nE1c7rUaWaTMT3HQGYO3focDAiqN7dywnt3Ax7lMtqKiA0g6R7x2+Yi0YAgKzhf2ikA2uSCJj/ABf1OPKGgxLaDGzE8pkwQVaOnW9zj2pW5JJA2PNE/ePljmo7aLGLmZj6AfPrgLp4fNII2h9bEy5k7wO94tibT4lSYlVqIzATCsCYmJgX64of41wkCo0SNQUi/oIj+hjn+12C2qRBmYAM3AGrVMRY/LtgNFZr7f1OPS/T+v6vjPeE8eejVXVU/Za9NQG+8ANJa0NFwDYHGhkYBA49wsLAMUFIBkgiT1nATj1EmmsSQGvG4sY/o98E83nvKpO4S4Nh3JIHST9sVan4orOrBrm9gnL8gRP1OACVaICEajMm87m/zJxyaMJqmSO8Hcx+7iUcwdLaiwJ/eJIid1xzVzOmkCkT16Te9pF5OAdFZlQXJE7RHS0HT/XywCzdQMFJeAR0vJ9Cwjr9sFquZV6JCaC4vpU9YMbNbAvMqdIXm+ExAMxPytgHHUSCDIgCVg+nXDqUOdQpJ1bAQZPTte2JOUpPUiVkkfmAAUE2JnrB698Fmzi0akAjWQI0kQCRFwvTrE9dzYAI2Q8KmqbzIjcTFjM336X/AJ4t3C/D6UYa5cdZ9I22xV8z4qzFhq9NWjSZ29R6/T595bxNWKNTJJbVZwQCVtYHl6ncXj1vgL3jxlmxuMUPIcbq0nI3EmxJMzufeImbz8cTOG+Jqik69VQGLnSDbeIAA7x6dMBnHDsjlE4hVyZyiNrOYZahZgaekOVVVECOUmT39MAOO5CnSpBlTV73SIWwHwI773NuuLJXVTxyiVJg/iTt3p5iPt+mAPjOtNKmCebnDfGdUHoP9u+AK+xumv8AadOAQDQqmDe80rj6mOtz3xvmMG9jv/3KntbL1BbrJptM/bG8A4BjOZVHUhwCIO/brc7DFFzOWhVewLToWJmIvMjra1vtN7z2RStTalUUMjiGU7EHcH0OB3EeAU2UlQFNieshdl9BGwHpgKbm6TggAKCIAaNzMn5T9gPXECpTIqXEkiZP8BqGCmZQNGlW3jY79AvLfpvecD84sVeckKN2MD+F/v1wCrUCSvISQBGrqfrtiQuX9Oses9eu+BwoorWYNY29JIFiN/54mcL4UMw4UOu0tye6biLAXO9uxnAdeUzNGkX2AudWCXh7hDVS2hgEBGo9ib8oj3ovM2nrtiZk/CIy9ZKhqatMmCCJkRa+/rg/wzI0aFIrTEKWJMkk6mM3Jv6DsAB0wESp4Py8GQZJBE2AYCAQBAHcgQDivVeGKGlldFMSRJVSd+YG8H9MXPzUlb3n1OJTCQQRI7YDMq6FJVoVgTN2Gx9Zsd/rhs1xG4UEXjeN+ot027YsXG+HqhZUbSrDzAP3CLMOpgibdCuAT0mVLNIJ94X/APEOkfTfAREqKBpiJ6jTPz+O+x2G2HadQFS2pfej5fWMctXbSJJUE9/Xt6/TCbzARBJ1QN/eJsIGAdbTC6mt8ViZ9Z2x1UqK3ut9CNu5A3w0c06goTU5TeZkCLTt9++Jr1WIgWG9yf54CXksygZDoL6LkCBfYTBuDuJxauF8dp12ZBZ1AJEgyD1EHabXjFMq1XKgSV9J9L7P2xIocfr04SZAuu3U7Ek3HpbfcYC+4WIXB+JCvRSqFK6plTFiCVItI3BwsAI8Q1WFMKpIlmJKsFsBEXI6kfTFay1FijNYjqdI39Tq2xYPFObjSNIjmYmNiBHzET9MUvOcdFKmuka3JvANh1kQOnw6DATKtQgEGLTMkT9S0fe2Bme4hUpOAukrAhe4m5Bkjc7CdsT/AO16IpswN9MhWPrtOr4D5YDNmC6lTa8pcGJIkE7EEfoPmHteh5dwGJZtcmDqBBHXqCdPyw9naqpAKkqx94mymNjaSOx2wznqRNFQBJDWi1iBPyt9hjjiCHSIUQO5PboJ3GAkcR4oyVNIBGkC0zJP8CIP1wxmM2QNQbm2I3IERNhe5FvXDdbLSQwEwIgelzHpJ/XDKu0lSgBH+GTEfA/HATspxbQQSLRcRPWARte/zjE3N58LT1lgJE8y/Ay3N0B3BsSMDPK5jJYW2kfQW3/rvhji2QdqLBZfTzm4EBRqLS3YDYXvtgCeS48GUmkdQYypJkzMFTAgkAETa+JVHjCK3ulgSIh9yTcAQJPaBJ7WOK74f8P1a2WoFaj0U0iSzQWPoBv8SR8Di+8J4BRyyFnqN5zCJB1VFQxyraAWgSYH3nAVTyZL1Tkq9R9T6KnneXoB1XEEQIYzt2xT+PVYPllHpupgh2DQdBtYsJkTbt8MbTTZRSZhNOnTGogwdTfkUxuZgkT+Ud8Y/wAfokVQdRbVYse57mPqbbn1wE/2bcZp5biCPWqCnT0OrM3RjESQIAMXJtMY3+nWVgCpBB2IuD8Dj5nr0rb7WEAW68vaNviMFeD8bzGTB/DVSgJ/uzemTEmVFgSZkgg23wGt1/aTlkzi5RlqAtU8pap0eWXjYHXq35I0zq6dcWksLDv0xgFXjLDiGXzjIoDa2ALchcF1OrqYYjeObTe04sGUzxrL5+usHDkAlmW4AOpCbkEGJHY9sBo2d8R0UcKSWnlOkiJ3i8A23g4rWbzU1nKpTE2B0BiQDtJYabAbTEYF8GDimpIbReCCYMdZ2Ox+h+GJ9aBAiCd5a9+o6He18BzmCSxOmmD1iOb0i4+3TFz4RUyxEUVSmbSqgKZHw3G+2KVVQFhc2uIZh9d7X/TFuyGZyjGny0/OFgIlwYgkHf59sAaZAdwDhBB2GIPHuMplMu9d7hBZRuzGyqs9WMDAH2ceMDn6DeYQMxSYpVVdtyVZR2KmPipwFsCDthjO1VRTUdtKoCSegEXJHXEnDOcUGmwIBGk2PwwFDz1UVmd6rsNdoX3VAblBsZ5TJ9QR1EjVgQFdjq35W2tY9+mDOZ8PVBq8svpiyqIAvt9uxwBr0X1tQRwalKPNQPBTVdQw2E74D2pVWBqLld4APQRcR/HCzAXRcsQexjpHb/bEelQYCCxBmOYncz16bf1fHj5N4k1dIIn3jtPoen8MBITNFuRpN7iRI7TaY6EwcSqWYWVhSDEdYjafdi+Bi5ZyZFYiIO5b6ye+JK0yovUgxE2IPxBEz/pgCdWosiRB/qNqZxNpZQuVhSY2IM9evJtfAyimtb1lJOxgT+mH8vmMwpAXMtBvJ5o325Z7YC88Jya0qK002Xr3JMk9rkk2wsdcMzGumGJvsbRDCzbgdQemPMAF8SZDWobUABKx6m9hF/5YzVuGMBJNjIgRa+5k97Yu/iWi2u8BNNj63mBHoL+uKdSqAqQSIW8kx8xB/h1GAYTJyhiTbYnSB9Te0+uGoAUCB6BR67kXn9cDs9xRqdXW0KgXQVDe6Dc/4SZE29ekDBYJKgyZtFuWOp3j0nASDRGgSBJ5Zgk3GxHb5Y5zAAEiZ79dh6Rb0x7Usvp/l6QTvERiBmeJ0fdWpTEMZ1E2tF7COh+WAmZ2kSuyzckbR/PDNBBrkxtubdOtxt/5hjp89St+0paYgh3QEiJ6kfunp64HZtKVQurMHXRJCaXOkSWKiY21fXa+AJ1squoEsA37pIAEXvfb03mOhw/xCtRp02AfUWR0JEmNaEWAG0xe+CGT8PZLyErnOVCpFk0rr22K3M/bY7Yj5ytR/B5itQrZgvRDKadRFUhgjNJAFzIA36YCJwqvWVEokmilMAfsQzM0C8EwqdCANVhvexjKcQo06cAVTHvMVknuSWmb4KZXwvkadKk9erUUvTBln0zIBbZR1OHMlwThLkrSqa3IblFZi1hcwD6YCHm+M0qVNaVIsYBZzpXS946m17bdBGM58TZtH1bmDqmPTcG4FzHX9cXbI5zhNOkor0mNVdCuXJB8xxqC+/Ym5Cm8CcVTxFVoU3ZaRdQraY1EaLkhTBgQAbehwApXUiWVdUc3w3tIuJ9e2HdAYSRpF7BgYFztMdhhqgpabnfrfsDeL2jDtGycrNEGRAiRvJC9bT2jpgH8/mNVLLBQWKNUDAAX1NqEE22n4HHPB+LZmgNS1HQXhFURP+KbE7jpvHriNWpAsFEmCQNSzMQAG2Hr027DHacMYiQFOhSYZT8OlzYdJm+AM8H8RFVI8xqes80+41jImPsRt3xYstWI0rrUL+VHJCzEAgr0joCJMWvjOKdMBbFYi4v8di3W1sWbKVUREp6xGmLsCJ+ex9Zj6jAXFq7AgMFqf40ckd7hjMHYROHaGaZGR0KkgmLtMwf4T0i2Ko3EFEBWUbXGprjvECYJi9oxPz/HWptQWpI8ymagqMrzAKjcQNnA5VOw+OAl+MuOnMsgIASl+Un/ALpBViT/AIQSoPct6YpHhvxEeH51a4B8sytULfUhInb3ip5h6yPzYI8O8IZzOIWoFWVZAL1ShIkgMwCHmJBmw2G2A3ibwfWytanTqgNVqAtpWpqUAe7cqpEw0zMz0wH0fRrK6hlIKsAQRsQdiMe1CYMbxbGU+H/aZRymWpUEy1dlRfed1iTzGIJgSTAiABFoAwc4F7VaeYrig9PyQ4inULSpaY0kwIJ6bjpIMSFj8Q8d/C5c1CJc8tP1cgkWkWABY+gOMDoeIanD+JLm7uGkVupqo13H+Y2YTF1GwxoPtSzGZo1KLcrIQyU5LSHN3LKBBlYAPSD+9jLOJZKo86kZQL6jTqixEmWNOI9cB9IvkaWZpirTI5wHR12MraY3ERvgBU4XXNM6veuCqamRh6iDzA3kYD+xvjJTIsuYqKtMZjyqGpjcsofSCQLSTA9G6RjS/MHfAZln+E1EBMGYBgre30OI1Fah96AAf3SLb9Z/o40vieWWpTZeWYOkkTBixxQs7XKkCV6flIg9rPO3wucBJFWFhSLWH6xIF9/jh1JJDFlgdyYiZ+0YB8H8T0M0X0Fv2baTNpGmQyy3uk6gOvKcGsnxWnTZTyk/lDaSPrqkHAXXINKKdOmQLf1fHuOcjnhVQOkRsbzBG4MSMLAUXxpnlSrpOoqF/dGkE2vN+ouAYjpimZnPlaZVY5W5gbzsBsLiR9dOLn7QXRWgq2rTdosb2Frk7Ewe2KCtPkBAgynw94Xgmdp/o4AdVp1XQljoBtpCtJgG07DqLjBHhmc8rLBarDeECg6tI9CbAdNt+uIGfzrsMyhiEKkWIkOpiR12IAEdMSaDLzAayLCVUETa294HqPluAO5bLeaCZ0UgdTPUsFUmAXiYvaAZJMCLlevFPhinVQVqTLUUyq1km5HR+5HzsLTfTcuF5JM1wjTlQ9Fa27VVDuwDQWbSwEsqwDMAEWgRiXS4QvDuF+Sw/EpQRiFMKXAloJ2n1t0wGNKHSVYkXBuIAm++xEGRBxNp1iSQxVXIN2IhWZSOYx06fPEnj9ejWClRpV4ZebUQDaNhqBuOm/xkLkyyPqp11FpkAw8HqpO8mPvbAP5WoGIgrC31CdvhEiwBuJw8teXdiAQ7knURsxBF2gyL7d/XEbLuys7KVBqAFgA1zHT5frh5NTadJQXkCWF4mSdPb9TgLZ4e8a+SVy+YJekI0VEKvUoHabEnT0iDHNuLY0N80WWmTDCSy1aY5HXy6nadJ+Nux6DFM+r1HRmCTSJjm3sQehjfaLj54M+H/EFfKalQaqTzqpsQBdbspJswO9iCJkXBAM+KshULZiFbmzuUK3EFVyzhjfoIPra2B/ijgj+dnCKby+b8wQJlFFQEgCTAidunwxO41kXzLValFKj034hlqoYIf7qnQKM235WgRvgbxzhZ83NDQymrm0qJqGksnPJv7ogEX+O2Ab1rNQBiBJBkf4gTcb+v++HM3nUVLSWebTJkmRJtEiRb7ThmhUfUxpkFpB1QIA8yWHu7soILRt23w/LhHCwrc5Q6SCSVIBaRFibAdjJ6YCGuU1g1HI9JZVtvBWZkdfpOLl7NKaUjxCmLHyFJHS/mx9fjithwzEs6iYYbl2hRuxsBPoSbXGDPhvxD+FSsKn7Z3peWSrk7ar8w25xgKplKdEIik3KqACNMxE26RN+1vhgmwCL5jTG2oXBMdxtPacRuHUGAEMxhmMaSxClUACyIAlT6SzHEpskWaQwuoElSwEPrDEagJIDXEfaMBxWz0KXRWYKJMC5FydOqJiw/ng/45rLHDCdmybgXgXNDc/b6Yrmb4fSbTLHUoLEtze8tOzdBEqQBHv8Aribx6uMzToUahSKFI0RpG6k05YyxkzTX6nAXX2f1qicNzFVCA6q5TUswVLkahqE3PQi0XxSc74lrcQo0M1VCq7swGgGFCNAkk3vJ/XbF08Cu78MzSoGqORVUIABqaXA06jF7C5FwemM/PCquVo06FRGWpTLCNQsDzWglfeaI3tgBVTMeY2ojpa4gRYT6xaPjPbDlfKK7QI25rbrA97YEbG232xCWuwpyqhzFp9RMkE7SL947HDdJMxq8zV5m2oTdhvtG2236WwGl+D/HTM+Wp5ipekzQ7XJDLpCMZG5IAcx0nEfjfjrNVK+dytY0/KoMQSqkFgQSv5vyiLX1G4iIxTs4qmgxsSBB69LiOxEW9fScL8UAjsObzQmtrkiNjvcRaPX1wDuc4lqyVGkXjyXaouncNtrIP5gBaO3rjdfB3ipM5lKdYsFcyrqbQ6nS0A3gkSPQjHzfxGgTUnaQCBHQASfuP9cMf2YrENCGQZJXYjv+nywH1dnOJUqVM1KlREprcuzAKB6nGce1Hj+WCUWpuHNcNzINSlF5SQw6ydNjtq7YxT+ykUiVUxMgAyREz8vpi5eDc8uZGXyVXL03XL+ZVp6W06xpLFKo3klgdXwkdwFeH/Ea5XN+YzMtMgq5AaAu+wvYgEQD98bDVqDlBBsbXbbffb5nGZ8V4vl8zToVMrlBltTkxOrUAUAJPQAnafni3ZXOVG5Sy3PQKpA7alG1voTgNO4PkfKpBZkkliZm5M79e2FhcFplaCA9B697b32wsBQPG2QDVXN1NpkyrGBBi8RtikgkU2UrEMpi2+pYt2MY0DxfSIetBB2PU/lFjJ/TGf5gg3As1RZneQQSF7d+mAHcQNP9sEZCxYazIHKNpMAixIv0we4RxX8Pw18wcvlqxGZNIh01MAUpQATstyxHYj1xXq9Eq9R5MVKiaWHpAuN7xa0/bFp8CeEGz3Cq1A1AgXNSwAk2oUQoDW6CZjqNowFo4f4qzLZfPeWlCkMm6oiBDpNtbTDRBBAAgQZJmYxC4r47zY4Tl86fK11nI8o0yIBJAEkm40nffUNovYMn4DenTzS+fJzTq7HRGlgAGi+xAAv6mcN8S9m4q5GlkjWYJSJIZVGoze8t0k/XAVDxBxetmMrxKnUWmBlXVJVBJkzqJFx2jGf5LUCFUXKhtQ9HC7fQ/PGx+LPDIy3D+IVPMNRq6KXBAA1BgJG8b/DGUjLDWGDQAsQIgwZHpMx8sA3k65ddekcwJI080glf4DoMO5YlqjoVUssCSBdSNUX9N53idsOZamaSeUrhlBjUATaTN7fvNEDt2w5kqK06jtMarERBHQE7229RAwEPiOXHm+Wqgh1YTGwAkza9iMLJQ8mALm2xkcp+Vo9QBidmOHk1gwIAQGBP73U29BhzJ5Ty9Wo2N95INzAt1J3vgJXAPFL5YmppV01hWVwCNR20kixvuJHxxE4rxo1ajF7lXGpdIUBjsLfACfXtiFlaFQh4G1ZXJkmAALbTJA3O09secQylQ+bqQTUdWAIJAKyQWAselgYte2APedlqGUStUp1Kslg4Wpo0vbpAgFWBmY3xafFvBMrksn57Zc1CpAqJ5rcoKxyH8x1BV6DrNsZzxDLO9MKoWAZ6xIKkTBEzpONU8X8bTPcDrOAAxVddMn3W1CQT6xY4BjJ8Iy/9mLnhlUk0vOWm1R4g3Emfe0/e3rj3wbQo8Qy71TlaKDWaaA6ydQEtqB2Bkbb3xO4HTqP4fy600aoz5RECKQCZSLFiBaevbDPsx8NZrJ5TMUq1LQ5reah1KQ3IgiAx0+517jtgIHs3FDOtmUqZHKKKDhTCaiW7802sfXDfDeJf/Vzw78LkQgZmlaGk+UoMDcgtcCYAscTPZn4dzeWr5qrWpeWmYhrshZWDHlYIx6NuP3cMtwHNJxk540wEDaSNQM04K6pmx5tWmD2+APeLuPNleI5bKUqWXVcxoALUxIJYqf8ANYekYl+1jj9bh2UTMZUUwfM0MGpgggozDtF1++K17Sc2rcX4dUUnkdAf/wBt/scWr2m8JfP5WlQpaAGqSxdisAKy2gG+phgPPCVeo+RzdUVm8wvVIcKOU6Q0hSCNyTcRjLcrxuvm6VKvVYayzQVXTBtYg7wZJPrbGm+EqD08nmsvNIPrqICNWkORovABiRNsZpnuDDJMuVFRamlmBYA7kCZO5ghpt19MBV6uYYU3KgEjSAGBvNrwet/pg1xGoaFIOpBgAGQDvcztG3T74CnLyjEqSSykE/EC0i1gZ+JwS4qtR6JAMkwx0ze5n1IE9MA1XrOPOVhy0lMnTvaTafXDdDOuddORpUDfraR9MSaxVVzvQeXAn1RVMTvcnbvhhcto1MY51iDf0EzsN/tvbARszXYPBUMNIi0gSFME6uwE/AdsePVMFgoE+nQ3I3mSb7dceMk11LCIQRHWx33AsZ+Qx5SpHymtu3Ttq+xk/pgHalNiSQpAMiLXmxmGiSJ+uJ3hrjf4LMippABR6ZLaoCsoUNAvYKsCJgR1xGqCHoAX5jcjeF6j5TE4YrAaqnpUUH5pJt03vgJebyxyr0ssK9OulMiKlOQhDEMd7n4jF1ytSrq94Eekwf8AXGeJRmlTcyTqY+pAIIkb9BjUuH0lLyyi0FiRMAReO33wGm+HcwXy6SIjl+QthYk8Mo6aSCAthIAi++2FgM38X5U06tSYKsQQRJgEdbGLg4p2bc+W3TmUidtx0tf+PxxdfHlKKlS/aLkWg2IA7yfmMUXMhtErAHmU9+2tZjtPf/TAD+JZjX5iED9k6tKz7zEkbGRA9MG/DnF8zluD1a9Gp5TnOhWESCHoUTeZuO9vhgJn8roFSpqANQqBcnZhEn9cWrwp4UqZ3hb0UZVCZssSx3K0qQWIBEd/UYA1w7imaq0OJF83V1ZeoqUyNIEBQ8nlmWnSYO20G+BvGPEmbp8DyueXNVfOqSWBI0GTtAggKFtzWkzOLTkPAmYp0c2nm0ic0yuYDGGEKb9tIHTeelsNcR9mT1eG0MgawC0tQ1hTqIO3Xe5m18BXOI52q+T4xTq16lQUP2ahmkxIabj3vUR02xS6NVjUFJT+VSbdZjvHe/fGk+KfCbZXJcRqNWDfiVDMAkaXBVZBm4jofrjOCnMtUEXUBt4B3F4k/L13wHnBWqVF1yBuIkbzHf8Ar5YfyVRjmHpmIUg3vI0yB8pG3b1wuD09C6ZkGR1E83NNgYvh7I01XMu0g+YY3IEjlmYifd/3wHucrNTq00hdLXuLztJI+O/occZXOtWRmGki6g31bkGZsB6D+OGeMJpzCPflExM7wR0sLf64e4ZlCiEGLktqFwZJN7Dad+4wDGU48VDA359JtbWdIAIm9jHxwzm8+xeqOqEBhIsWsIvfY45oZS86QYq6zAJkDb/8pjfsMcZ7LPFcmWNR1aCrAcrEiTp+18BIq5t6QWVBLEA9JJZVEm+xPTt8cG81xA0qLsyrUCxNNtRVukMVYEgap364B5vI+YEVT7oDED/C4NpjoAB2nE/jr/8AT1JncfG5HxnY7dsBqPhjjzHg5r5enSR0RmFLnKL+aCCdV19Yn4YmezrxRX4hlDmKq0klmVFQNbTY6pYzfaOmM38PcTqUspTVIUVKIVwPdYFYtJsQLAntffF29j1J6XD2pFQSlRyCGHMW5oj8vzjfAN+z3xrmc9WzIr+Si0CqEorLqeWBMsx5YWI9d8D8l4zzb8aGRZ6bKGILhLFApqRE+9phZnuYi2CXs28NZnLV83UzFE0xmCrrLU20wW5ToJuJmdsQf+D8yeOpnxTAphiYDrdShp6u+0NHoMA37RM6aXEcvS8rLMuZ8tNdSgrssuVIknmtcCLQd8Gfal4lr5HJirlyodKgDB1DBkKsZ37gX+OAHtQWeI8NPvEVU1QNlFYQW/dG97XGLZ7SPC9TP5UUKYW7SWJgrysBA6+93wA3wZXqHL5x5RakFg2gRq52krN7nbGW0uN1c8n4mtpDFzGkH9289N29Mat4U4RUWjmkjU41IJfdhrW+4Ak2tjL38PPkESg+lmDnYbm4mJMe6PlGArGVrHy+VVUqyAalNwQfXpGDGerGnRDwrRpEOs77ix3B7dhgCgAptYT5iEREkLv2sL/+L4YP8apAZaVjVKQBbVEmQZ7YCFXzhK5lNFMaKbAlQQSCkxMmBFvkMNrnCWqh76AAoE3kixIMWHp2ws44nOXDagSIO4CAdPW2OalFVLO1gbQJPb0job32+gR2aaoEgkAAb2sDP2xJo5kAE/lWQ2426gbmIG+Ia0v2o6mAQOnrJm1px2EAVqczrJIMRpB7iSSOn9HATUcB0VgSQeTa8iYtsIHTpHXHHFaitrUDSQ6hoE73EE22M/PDYpjXR394yCQekD6n49MLNIdRqQSr1FIMjpAn57jAN16ilOQAKHub+9AvBJuO+2NOymdiosAGTe8W+AHp3xmEMKIVhI1kzY7g7x6/G+NLylFQF5gOpDETJJPT4YDWeCVy9BGIiRsTOxI367Y9xC8JlfIIUyA579get+s/PCwGY+N+KH8RXnmCvAI6DSN56b/M4ra1NVPlMjWpNriCGiN5ti0e0bg7rWraagBeHFrQYEDtcHc98ZwiFdLc4OrbSADvve9/T+OAnZnPamqozSqlYtECxN+oBt/rgrwvNVE4K1ZHqU2GcCmGgQ9CjI0jp9SL9zgNnczTuQXYlrysCDcna/wHUnBrhvlnhQ8ymWpvmzKCoAdRSkkkMhJUQe3znAWjgYqHK8W11qpNKqEpsXY6Qi6hAB7sST1EAyBgTx3PV6fAMpmlzFVaxdyW1zqu2490iEWALC8b4I8Ovk+IGmrBVqhaw81QWcaCXX9lsVKi5+Q3xA4vVReB5V6iM2W1FkpioNUEEhWHlxAhup976BMqsRluNhqjkUSi09bE6UhX26mbzv0xTawIULJkaAJIBm5MWjZdvhi3Zq+V4uirzAU1rFqkh2OgqygUwbLYyR/HFVqQFC25mF9MQQht6Wvv0A64BjIMKi6tbaGQtpJkyIsdyNzYfbrDyeaqebDMTcTpgAyLaetu/cbnfEnJkinrSFRg40zF4ToCf6nEHJxrVSQNoMCTB2J+WA44lnn81gtQ6VIvtJ0jfrvPpg7wFmIKuYLIZ67XJtfY/XATModZbVpU3lQewBB5tzP63wS4aSAHCjmUwoMXIgxbbb674BujnGQnYE1lQnmPKVDE2PUH9D3xxn+I1P26kiKVZVXfZmdWJuQTYQe5xxSqITHujzV92L1CBG/yE7Y9zhUrWOo2YeYR0YsQsd7t6/HASK1by9BBkllEnY6nA23mDPyxNz2bIpMS55br2JBjbrv6emIGZzGmFYCAwIN99UDYj72xL4ijeUVdBFgTtYHc8wO9rfpgJOQzTHL02ZuYqptAgnmNoNpn7YneEvEVamvnKx3IhbKVAIExuT07SO2BmXdTl1gSoWxiAR0IE7aT9se8JOmlCrrTodoN+51dOvfAaN7JOP180+bFas9TySiJrjYgnUYAknuIEAW3wMPHc4niFMgczUOXLzeJI8k1dII6SCt7wDfris+EOOfhsw1WiCGJHmzEEabK51djNrBh8cFMlxWhX41QrqcwcyXGmkadONPlsrX80C1PUZgH0JgYAx7Rs9WTiGSRKpVK7IjhVUwPOMlSVJE2m59AN8Hfa/xKtlsiK9Cq9N0f8pgMCjWbruAemAftLrUGzuT89cwjqytl1RaRDVNdhJqC5MWaB94K+1TM06mR0V1r0qZaWIVDYKbmXtBI2kzFonAeeCy75PNzWqeZDftPzqSGbUDGmZM9cZdk+K1c5QStXfVUesysQAIUIpkX3liZxpPgHiIqZfMqrVNFQkIfJZipKlZYICOgMT6TihcU4RSyRWhRaqwVieZCt40zcDoPr8cBTcvm3Wm5DRcRAEbyTcR33xYOKoUogglXJQat97GNx/r85CaV0NMwrQYsNRAEDr0wY43mSaCzqAECxFjEAASTve+AgZ+qxObUMdNNQYtYFQfjNmww9YuaiknSgsN91MzO+JNVNRzI0tqKkMSAF1QNJsTaCR8scjLHTrUC4IB9L3JvfAQ11edDED1gSQJ/j69sNCqQjmYZSQPtYWx1UaGBeJIsd+4H6YZFRdJ2vJII+G/acAXzMp5I1EBrMRvtvbrho71DJsafYRJU2+sfPDFfiSzTiTpi8eg7m+33OGqucUl2FpKEdxBBJMHpAj+EYCVWZzQe/MHIvf3dUR8wLmf5XPhHGSc5UBq0xR08pVxY9PibXAHb50VcwCIUHqTAg39Sduv3xa/C/Ba1YlkQw22lIg9pYxuIwG6eFMwr5WmyMHBnmEC4Yg7W3EY9wvCvCmy2UpUnILAEtAAEsxYi0C2qLdsLAMcf4AmZolVMOp1KZMExEE9j+oBxn2c8A12pFWpt1mDPe9hffrjXSLYbooQL74DBs74VeirTTg6ZFobc7TaNxiv/ANlUqf8AeoQ0WZo1H7Tt2OPpDO8JpVhFSmDG03P17emAPEPZ9QqJGmnI2LUqZIPcNpsfUXwGEt4dpMspocKADIEi9he3364aTh1LVqZwnQtp3G1yP9dsbBW9ka6FVXEBi2npJi+29h06YZzfsnaUNMoNJJa8kiIEBliQYj54DM87lKKg/wBzUFtxDLNrgn9J+mGa+RoOAwUCbDQWYT0Oxi3Q41X/AJYVkDaKytMHnLAzEEHSLiw++IP/AClqJU80LQ1Mbwxubk+8hEHt3JM4DLlydHYtA2Ahj16tBHQbY7HCKQvLGL2637Hb59vXF4zHgDOVNYbJimJgMalNmZYvq/aRuSI7YhZrwd5SuKvvCbNICEwPeJgkkD0mInABcp4ZFSearBBEA2I6E2MWjr8sdN4PQGA1TbeCALd4iN74IcEoCjqp1kpliSYR0VlawImQSIEQZO17RiZXXIV9SedVodCxpuYvuHHKRfsYwFXr8MoopIrltJB0hXM9e0dN5xFNOQIYFSeYaxLGAxOmb3/rfBbMVcuhRMrVo5mWiGcajMmIbRAtuT1x5xDMaaT6svTphY/aLURiBEEKBVYgmd+mAHVEgSdckbE/c9AB/PEQvUqFQajaTuuokCZ7/A27YdzHiOi6D9jSZz7pKA6iYiYAnbvOJ9fimXRT5mV0IzAmosg7SPdOoRtgGVyVYLzPUCi1rgjoCLkdO0zthZClmCxSkakKJKoCfQnSIP8Avvh7O8TyoRDSzdWnqEhXDODtud1iOpgWIxNyHhI1k56sMQNQJtpvb1g/XAdf2PXUEU6eZGoy0SBteSRuCDAxB4dRrvWSqlbQwHJULwRYixEsDBYbbYe4p4UFAyCjnSfcTmA23nmMH022NsB6ucoUagDmoIAIhNLH0AO0xGAs/EchVq1UNbPipUQhkL1HOk6gRpby+hvM9MPca4bnnp6PxD5umZLUxVZjcG+hgNQ+F5YW7QRlsjWAejmCjEe61SeosymSux2iZxF4RkaFSppq1aq6TCtcc3+fSRAIs1ptgJPD+K5rLDyqVetROo64hdHq2uQB8vzWx5n6TsVNTNmSC2kqwadQJlgggmdvS3XHOYymZq286pVy2o6W1fnBMAg/mNzIG04HPWpV30qtRVIOqFPNex5otB+47YCJmcmI5Zsb3tPX43/Nf74co5dVYuVD3AuwkmLiSwnfe+2J/wDZOiotPmBqNChIZiOloMTcfTBng/siztQCtD0osFeNbdjBYQp6gwbbYCo5ukikbH1Zh3kTE/Gce0QGAg1OYQVBJE9fQdyTaxGNT4b7IKrS2YYMZHI7ALa4jSG+ffti1U/BtPLU+Sj5zsQqpJCL1luwEG/wEScB8+5vhgC69SxNzOoxEg7WHzx1TyJYaqVIEIbmbk9uwxutatl1KUmyTBXHO/4esUljAUAIxHLuWgD6xDyNegBpThbpTDCnS1pUBaV1DlCnSNMTqgAmDBDaQx9cqHp66Zcv+4o1qOv5VDDY3PqcEOFeFsw9IxQJYnlJpMBtYE6T9T9DjaaNdk1FOH6VhRq0yWJaLAXKg6iZi2k/mMPJxLPnWqZYKFKop0gBpnVU5nEKCLLBNwfTAZlwr2a5oq37Fk5veBWR3EPCxJO0zjQ/CHgNaB82pdhHlqYPlxInqAbkCNgT3wR4nkM89krKPdU30rAWXYQpeS3KBqECTO0OZTw3USs1b8VULGFCksyBATy6WYhiRp52lgdUGGjAHgMLCGFgPccqgGwjHWKf7RPEmaydKk+WFJnZyGpOrMWpqrMSkEQ3KAAdywHaQuGFjJc37S8/Tanak1NstSrM4oPyu/MUI82Z0xZQxGsE2F5PG/HXFKFWrSWlTqeXWVdS0GvTqpNEiawE65RugsbYDUcLFe8Tccq5Ph7VTofMhAqAKQj1iLAKWkLMmNWwN8Voe0up/wBHVIC0amXepmE8l2qLUSB5a8wALEmAQbJ62DRSMeMgO+M7bxtnhm1okUDSeu6isKdT+6CuVkaoDak06rjmW14xEyftC4gy0tdKmjNWZHU0iRpFDzNSN5wBBflkxGoAiRcNPZAdxhaB2GMxo+0TiBp0G8hDUanRY0RTcNWapWKOlMs8IaSiSWncE6RggPF3EBTzDFKLPSeogpCk6G1ZKdIlmqEc6FnEwNrgAkhdcxwqlU96mpMzOx+ovgXmfBWWZTpUq3RiS+n4BiRGKJnfajnldFVKS6suKrF6Dny31kaWC1pYFRICBjzKdjOLn4w8T1Mt+HFMKFrF9VV1LKmmmzrKgqZZgFEkb4AFnPYzlmZihpqG/eoU3I7wYAv8MRV9g+UIKvUIBETSp01bbu6v67RjrJ+0DPVc1lqZpU0p1/L1g0nL0HKhmR/2g3GqG0jSYBBwc8X+JcxQr0koPRCvTqM2uk9QgopK+7UWzMNMRMjAVL/5e6dN9WWz1WkYgFkVyPiRpm+OOI+wrM11VKnFS6i8HLiJve1QdD1nBin4/wA7+JFOpTp0lKUHM02Yo1T+8pMwqAswizBIEjVHWJl/aTnSMxqWjNNa/lfsakVCmvyzaqxCkIJkLPmLpnqArhn/AMOvlPqbOJUEe62XMT3/AL3e2Lz4U9n6ZUN52iux2kcgGokQjTBFuaT8uvngLxZXzbVkzAphqegpoRk1K1NWJuziNTFRDTa4GAPF/aBn6YzPl06NU0sy1NQtNpNIU9QeDUhzrISFInS0CbAL7mfD2XqAA0UsCFgAFZMnTG0nfviuH2V5YuGNWu0CILKRHYjRfDXDPH5Wpm/xT0glGoy0tFNkJRafmMzszsIn9nYDmHrArje1fNtSo1kp0iwWoMxl4bVyEy1LmE8oDAGZE3GAt+V9mOSp/wB2rL8NAnpfkwXTwtldARqFNwOropP6fpio8R8a5oVRR003IOVbTTDq7+cx1qvOY8sDWZnlYTG+LPxbxMo4fWzmWZagSm7JqBhyhIKxYyWUqPWN8BNyHAMvRULTo01C7QiiB2EDptjip4ayrHU1CmxPUqD+uKVk/HWZGay2WihVSsVHnLqYozLrKONf7sgPO63XBTx745q5B0VEpuGo1akMYM09MDce9qtueU2OAtNPI0aegLTppB5AFAgmTyx13++JeM6r+0msGf8A6dDpFeKZkOnk0fMWpUY2VKk6RIBGpb3IHP8AzFzZGXK0qA/EVGpAVCVIddczDMIkKsgkS4vgNHwsZtm/anVpsQ1BE/v10tq1UmohSDVIsEqEkKfVTzSYM+znxjW4jSr1atNKPl1PLCCTBCKxJaYI5rR0HrgLhhYzXhPta15hKVXyUQnMa6gJgLQMBhczrEtfYd8eU/a6Xy9F0p0xVfN/h3pF/cBUur3iZWPSTE2wGl4WMozPtqZctQqilRL1KVZ6lPWZptSIhSSBdge1iDvif/zZJZh5aKAaohi2pBTorU8yqLaUYtpFrSt7wA0jHJUdsZ94T9rNOuzDNeXQ5KDUwNRLedpGwBkKzqmqd5kLBxoeAWFhYWAWFhYWAQGFhYWAWFhYWAWFhYWAWFhYWA8jHuFhYBYhLxVCAYa/w/nhYWAf/FCSL2gH545pZwMYE/1fCwsA1R4orPUSDNNtJ2g8oa1+zYfOaHrtP8cLCwCSsrjaxtB+GPVK2gdothYWA984ROFl8utNQiKFUbKogD4DHmFgHIwio7YWFgFpHbHmgdhhYWA8egp3UH4jtthU6KqICgDsBGFhYDn8Kn7i/QY8/BU7HQlrjlFvhhYWAX4NJnQs99I+P646/DJflW4g2Fx2x5hYD38Mn7q7RsNpmPqJw5hYWAWFhYWA/9k=">
            <a:hlinkClick r:id="rId5"/>
          </p:cNvPr>
          <p:cNvSpPr>
            <a:spLocks noChangeAspect="1" noChangeArrowheads="1"/>
          </p:cNvSpPr>
          <p:nvPr/>
        </p:nvSpPr>
        <p:spPr bwMode="auto">
          <a:xfrm>
            <a:off x="1852054" y="2389804"/>
            <a:ext cx="2495550" cy="404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smtClean="0"/>
              <a:t>Deer Island - Boston</a:t>
            </a:r>
            <a:endParaRPr lang="en-US" dirty="0"/>
          </a:p>
        </p:txBody>
      </p:sp>
      <p:pic>
        <p:nvPicPr>
          <p:cNvPr id="718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2794617"/>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2" descr="data:image/jpeg;base64,/9j/4AAQSkZJRgABAQAAAQABAAD/2wCEAAkGBxQTEhUUExQVFhUWGCAYFxgYGBsaHBocHBsaHRoYGhgcHCghHBslGxoaITEiJiksLi4uGR80ODMsNygtLisBCgoKBQUFDgUFDisZExkrKysrKysrKysrKysrKysrKysrKysrKysrKysrKysrKysrKysrKysrKysrKysrKysrK//AABEIAQMAwgMBIgACEQEDEQH/xAAcAAABBQEBAQAAAAAAAAAAAAAAAgMEBQYBBwj/xABBEAABAwIEBAMGBAUDAgYDAAABAgMRACEEEjFBBSJRYRNxgQYykaGx8CNCwdEHUmLh8RRykjOCFRZTotLTF5TC/8QAFAEBAAAAAAAAAAAAAAAAAAAAAP/EABQRAQAAAAAAAAAAAAAAAAAAAAD/2gAMAwEAAhEDEQA/APcaKKKAooooCiiigKKKKAooooCiiigKKKKAooooCiiigKKKKAooooCiiigKKKKAooooCiqPj/tQzhrXcc/9NESLEjMSYTIG9+1eccf/AIpvq5WAhq1z756wCRGnbWg9jrPe0Htpg8JZ10FcT4aOZfwFh6kV4XjeOYx8K8XEuqSrUZ1Zf+IOX5Vl8ZhyDI0+VB6zxP8AjK4o5cMwhvop1WY/8RAHxNZ/F/xK4mo2fSgf0Nt//wBJP1rz0ugi8TMxH39mpLGJIIjQ+nz8qDUPfxD4keVWLWB2ShJ/5JSCPQ05wz24x7CgpOJcUD+VwlxJ7ELNvMEGsq/zKOUKV5bd67hwqfu9B7l7KfxZYeARiwGHP5hJbPrqj1kd69FZeStIUhQUkiQpJBBHUEa18nvW0nzP+Zqy4H7QYrBqP+neUgHVIIUknugyknvE0H1DRXjvA/4wuCE4pgL/AK2uU/8ABUgn1FekcA9qsLjB+C6CrdtXKsdeQ3PmJFBdUUUUBRRRQFFFFAUUUUBRRRQFFFFBD4rxRrDoLjywhPfUnokC5PYV517Y/wARyhOVuWswtdJXHpIT6TrqK80417QOPOFxxReXoCqyfRIAEbxpVRh8I68SsDORqBE/8RqPIWoJh4kFlQlQCiVKuSSeqjqo/vTaIIlSoA3+emtO4LiqmGlJDQzKV+dKrcpsADE3mDI0tSsZxJtTARlGYIAzFKfeBkwQJuIFz9BQQ8Q8kCEnN669vnvUN3F7RHYfCrPiuFYKkKZKAklObKpQImJgL0vN9LClJ4G2p9CA6SlYVlMpWqUjQhJAnTS3egzbyQqn+G4nIQFDMn4R3nzq0w3AQ4XUhSklBASCj3pJG6xAkd5phrga/CLmZMDNm6pUggFJka3BHWgtcEttQ0tqTIj16Wpl3CIBACr6zqI/e9VGK4e41/1ExPdJ+YJimfGMamD128jqPjQWz4EzJ9R6VHZUNdTEEG1IZ4kYCDencRgVpTngZTuFJUPiCdtjQcdcE/TT9KlIxJBSpJgp0UJBB2g7HvVc7hloP4iHEE+7mSUz3BIpKXSN6D2j2F/iWTlaxhkaB60jp4kaj+rbedR6slUiRcHSvk1jFmRfQ/Zr0z2D/iApjK0/K2dARdTfkN09ttulB7PRTGDxaHUBbagtCtCkyP8APan6AooooCiiigKKKKAooooPkV1e06620605wjiHhOZgATBse4ioWIV6nUx8qShUn0oLzg/FktpCSmQHQuQdAEkW6G+s1IexrasMUgpC8yyQpNyCSRlVkN9tU1nwSfQffzoQYFBd+zgZKXvGiAgFOYE3m8AKBNuhqyPs6wf9QUBZDSk5cpJlJTOyVWkGCe0nWs5wtaPESHJyEwqNRO/ob1psV7NFlbXhvkKdc8OQdDkBJkEGJIjzE0DLHsk44yhxt6M6CopVbQjKkGbyc2umWqk4TE+El0qPh4peVXdQNiu1pN5HQzVq5hMa14KErMrz5E5vdynmnNygXmx3qsx3FcShr/TOEZAkZRCSMs5kqSpOt9FAneglcR4ViXUmWgpTSvCKgonYECCqIIgzA171X8GSWVhxxpXhqlJlNrg6ZhlkGK0WB9o8SzLhYUEuKSoqhQSqEZctwQZ5VTsQKhvcVT4C21NuBXNF7CTmTMiRB/LodbGgjYL/AEykuB5sBRVmSUpAIBERIiIMGw9KQMMyWEkEggDxOcSVBUEBHTLBBHcbU57N8QbSHG3QmFxzZAogBUkXvBEiQe9PcUcYU0nw0pCwSk2g5Qo5SYsSQRNjQc49hShlP4ueVQLDMALJlW/ke3SqfDcOccVDac5AkgawNfPWrjh3CA/h1lKleIg3T+UiJBsLX3JG1JwHDHEBt1socLgylBkWWooubDWLg2tQUeUg3BEdal4Z0zVy4pf4jS2ljIc0o50p7KkkFJO87mn14dh9ZypCStEgD8PKsH3Ysnf/ADQSPZz2lfwi8zStfeSbpVa0jr31r1j2a/iAxiIQ6Qy6dlHkUeyjoex9JrxdvhS+SLlWsiAlQJSUyN5jzzJ61zIsTKTKSJ9dNKD6aorxD2Y9u3sKAlR8VnTIomU/7FQYHa48q9b4Bx5nFt52lXHvINlJPcfroaC0ooooCiiigKKKKD5RxeEAJsB20gxrpVQbGL/ferV7iqFKlQULRaDb16VBxWMbgEAk6W+u29AgCuHX7+NdGIJsEepP3FdUCDegbTNWCMWsZSlSgUkKEGIOxHQwPlUKRPrTyJNBZo4u6nIuQcqlKGYAglfvgjcHpVfxbGF5STCUhKAhISCAEpmBBJ604hSchEGbEKmwHSN/lUVSM1hckwB1mgv8Jx6cOpstnN4PgZ8/LAJUklGX3gZ/NtV1hfaBtQfCytvxUIGZJmFpGVRgLTIKctr6GxrDtpvBncEdIrT+yLrCC6cQAQUBATEmFKGYjoQIPWgkYbFtHCJbK2wWwsCUSonMC2UnIdpBBMRVXwbDtuKWlwKJKPwwlQTmV0lQPwqXwzhjYxYQtSVslzJIWATIJQqAZA0uNDaucf4X4eRQacbKkFSmlXKCk3MxOSCkgnrQdTwMITiFB4pU0qNBcEWvmBvpAmk8GZxDrTyWiiEgSCQFAE/kOWwkCbgaUjg3DVvp5VwFOJaUDMCRyExMgqGUW1jrUvhmBxWGxORLeYxKkkKSCnYqJylN+sdKBv8A8VdSoKcbISffyjLm5jrMiCrMCNOZWlVjSkZlhYJvmRr1EpnumR5gVbnFuhtaS0QjMsZgnlSokGAYMZVDrvXXuJtLbcHhyoqke7aQCozBPvgnUe8aAZwDav8ApOqEk2Nua+S2u2vUipjeHeSooBQsKAGaQNAVJIVtEKEztVTwlptTbxUSFoAUm8TJiNDvHTWrYYJcpQ05IUgOJBiYkG3MdPSwNqCI62pUKWlSbhOYCNLGFaE71P4a6cOpLrLv4idwZGvuqBiRAuN7Vw4h4JlScyHLgpvdNpESYGUH0rjjmHKi4lJ5pVlmL7jNERb4k0Hpvs5/ERh6EPww51J/DV3C/wAvkqPM1tEqBEgyDcEV864vAiFLbK4tYwdRMhW49NRWp9gPbJWHUnDvHMypUJO7ZPT+mTcdyfMPYqKKKAooooPjpwet70JG5qbiMq4IsY36jr99PWKEGYNx5UCgOlJA+Jp5tGttfu9WXD+Clxh57NHhDMRAggCdZt8KCot5/etWPBXG0uAvJK0QZEkagwZBB1g1NX7Lu+GhYcaKlo8QNSc+WJkSINu+9Q+BcNdfXDCc6hzESBuBPMesUGsw/BMK5hl4kJeSlAJUlC0q/ME2KhrcHyqle4KypwtofIKsoblOYKJMQSkjKfSr/wD8UxgztHDJUCkBxAZIlJ0J8PrAvVOnFNJcKzh7JFkpcWkoUk+9JBm/WgZw/sa8Xy14jRUBn5lKSSCTJuL6CfMU4x7NvFakNqZcIiyXkXkkWJI3+tW7HtWgvpcPigQoFGcFJJ0hNo8xrA6VDcawysR4jb60ArzczR5TMiyVG0/CBQVuP4I+0R4rS0gmAbGekEGDUfFMuoHMlaTEXChbceUVsON4hP8AqG32XWYTAKVFQNlHmiNIPyrR4XiBdzIUSURdaFIWBAMESZmf6RMnrNB5RgMe40FBtWWSJ01SSUn0M6VaO+1D+ZCwUpKRBhIhVweZJkajpVTiGcilJtKSR2tT3DWW1OIS4SlCjCiNgd72Ed7UF05x0RieUhT4GUD3EgmVjKDEk7xvUbguJY8VoKaSkTC1E5kmRGYoVvMHWLG1WvEvZAJQtTfjkI90lKFJUCf50KtbqAagr9lFkq8N5hYSAVAqKCJm8KAEW60DPH+Fhl5ZbALYSlZuDlCosYJB5rW7VEw/EXEhEOKhBlFyQk7x97027w14ZwW1kIPMQmQOxUmRvOtMIRFqDQ4DjWVKElM5VZkLSrKRPvJ0vYqjpNMcVfSpxSm/cXzRHuk6id77iqtsm1Ope6n5a0EnDOnQEgEZTc9Zg9RvUeeYg8utyR8j86SVAff3FNuuAqtqenw0oPoH+HnEvHwLRJlSPw1f9vuz3yFNaSvFv4S+0QYfLDhhD8ZT/K4LAf8AcDHmE17TQFFFFB8fEAyPuNaS2ojabfflS0smSMvr0j604pUEJgx186BIX9KvODYxKcNiWyoguCwuZsbT61VLZGygfI0rDgj+5oNhw7EsqwwbccSEpQfw1pUVBf8AM24Acom5TMW0qq9jHUt4hQWpICklMKsDcG6uluo1qE0U8xPSwOpUe4MW8+ljTbSQFSJ8o+t9f3oNXwxgpddCoyrZUQGXM0ARASq5Bv53qZwvFlWJS4krKXWSAoRnJSb5ts4GhNjArIJ1G3qPSnW8QpBBClAjdJII10IvNBo+FYlWfFKcTK1ICkqdbTmUlPVMQJAiQN6Vw7KHltOYVmyCpIUAoyeYArQRIufIDtVG1xp8Oh4OK8QDJmJzEidDIrh4msP+KDzbk7yI27T0oLfDsMvMuOeAmQoyEveHlGWRlzTm3trUfAYBpbSClS0vLzJSCApClIvlkQUqKdNRY6UxgeKBBWkstrSsCUnMJyyR7qrK77xUjhnE20ZpaVAc8VsJXGU5coupJKhfSd6CnwHDA6XVKdQ1kAMrCiCCY1SCReBpvtFOP8BebC1EJhucxBHKUwdT1BBHUG1TuDcRS1iFqKlIzpUnMlOYpzXBAkSQYt9Kl4rHIUrEgLKkusiVKGUqcT+YJ2zDafpQN8N4w6pKlHDpWFWUtKVpuY1KTknTUV32f4lh0IdS6VpU4lTajAUjKZggDmBEnzqF7L45TWIQApQC1ZTFgZtcetXfDcrjKvEMrAcQiQmFKTLqZO2h2vJE0DeH4iPxWUYkqUcq2lqHhJWRlBCp0kJAvrF6ssOptbr7KgFslsKV4YCsjkjMpMT3MDWKzvtG2hL6ClCEpUkKIazJsbxzEwq+1u1WD3s2U5XEOkTGXrzKSEkx1Cp30oH38AwcSGFtBIUE5VNnLseYAyLmdegrP8d4ahkwkrMmCFABaY0zZSRfWauBhcQy+pQyuFtOphXLJFpvIUki2l41pninFkutEFpKFFWcrEwT1SFDlHYHbSgzC1FQ6R319KZUnMQU9AB08ietOLO/TpTaJEd7R5dZoJuFMgEA3vbY7Gvo72b4qnE4dt0G5ACx0UAMw/XyIr5kwLagcoUATMTe0yBtXrH8HuJw87hyoQUBQE6qTEkeaVC39NB6tRRRQfIDOMkH+Xcn8wPzjepQUBpb716Go4Yta1T/AGbBTimIgnxUmDce8DoREWoG2W83KAVKvpqe0DWpGG4c+ucjLi8tjlQowehIBvXq/hMJxCcQlSQ4vkWUwAMqjMbCYHfSs3w0+GnFjMtBQ/JUgwqMwEg9Sd+hNBjEMLkoyKChqnKZHWRtXCSDJPoZtO331rW+zuOUnxVFbgBjM8jKXEagcqpKxGoqyL5ZxYchLocZs82gFQAuXS2RZYtNpjTWgwZJJmfudZ9a6smNe9bTj2VKmXlFt1JQpPiJQElZjMnOiCArbNBtJ2qp4iWCysJKAoLlIyLCoJBy5oywBbXbTQ0GeRPX7707N/W1azgPDGXMFmVh1OrDobUUKUCArRXLsJGormG9n2Sp0KLpyKEJTdWVQBTIykk3uY2oM57pCrGR6jzHWK4gGSDuP8Vf4bheHcd8NDriDmCUhaLmwkHSDmkUv/y2pbq223Gz4aSVLJygEEggi5kR5UGadbg/e3pVjwDAJedyrUUgIUoEBMyI0mw1+VR+KYUtultyyk6jWd9rEEHWuYNxTD2cC9soUkwZGkdMpoLIezwU8Q25CfD8ZC1pIkAiRyzzD1qIh9aFmHAoBcyDmBVBBUNdQde9T8D7RLL2coSgJbLackiAbEgkkgyJ7mqNh4qlY1JnrE63oLHF8UW40lC8v4Z5VBIBgTbMNRffpSzxA/6fJmN0ZddCFSk+lx61WZSZB0Pfyn61yBEXJB0vptP3pQaXD8UbSptY58wKlAkpyrCkrACgdAtKoP8AVTq1FaFpTlUQsLSiBDjd3AkA2kAq5f6Y7VlmoINxI5rfv5U62swCCQZ2sbGevWg0uP4LhVKQtKZQpKpCFZCFkFaJmyRlSoAeVZlXCVJaDoVIVEAxbUKmD1T8xT5x7gjnmI17QRM+VPPcUzIKQlKAu5SjlAPZJ8tNL0FEGp1/Le3a0n41dey+O8DEtuCQUrBMakb+YIJ9Kp1gbdPj6elOYIqlJsL2P35UH1GkzcUV5lw/+IeRptGQnKhKZ6wAJrtB4oE8srsZ9IvM9TpXeHOKQ4FpIBSeU/5p187GMv1nSK40kSE2AP079KC0w3GHUrC5TIWV30zEQTAqVwz2jdZcWtITznMZTMXJIAO0n5VUMtTpoN/0n70p1hMZVTode8/Wgt8P7UOhxTgIC1WJgcwE2UnSNtK5iePvKeQ4SJSCAkJAEEREdwBWpxWJUrGMoJWpGaYUgBI5CBlVvaaf4hhGAytaInOhSxlvdSQpInblUI3zGd6DNcQ42XEspDTaW2VZglIJBMj3sxvOkd96jYl9KkO/hJBUQoKAgJt7otEGD9itJxltrOApLE+KkJS0kJVlJAPiACCeafSqlrAtJexOZsrDYOVE5QeaPymdx8aCPwfivhsONgqBUrMkgx0m4I2EW60/7P44NuL8RTgC0jMUnmuNRO8GQfKpeH4G3/qVMCQFAKbVqdipOsHfvrRhMEwpL6/DX+GrLCHNBGsK1Mg2oIeN8Fp9tbbi1pzhSysc05gSbaiKm4bEoGNfSVAIfDic2ifxAYkxpJNMcV4aylgLbU54nhocUlUFJSqBKTraq/CYMu82YSkpBmZ5jAPkKCb7T4FxSkWCloYSpzKoKjLYmZgi8W6VYtPqVhIDpP4APhFIiWzzrQsfmAIGU3MWNU3HMGtkpJEagkEgkfsQfnSOHJxfgEN+L4K5nKJTaQbRIFBfe1+HSrLmLZX4qG0pSmFAKQDC1bnNef713h3BmmnXW/DLhCczaSspkKAJBI3GnT9M0jiykmXACAUHmF+Qcp72IverBXHkrP4qVJGTIFNAZk5SShSSo2UBym9xHSgtsNwPDLW7m8QpCwEhIAKQR7xSRJAM21gb1TJ4InIhYcIKiR7spEGCcwPXrU5vjuHU+pa0rTmKSlSCApMWveCDGnencbiW3GnUBXhr8VS20ZbRF9JAk312igpsfwVeGylwCSVWH9JiZ7i9N47h7rUZxAWJSQoEHfUWkSLd6l+0nEsyMPJEpbvBmDb4SDoehq59qsMk4Roo0by6EEkKSn8RfQmAPhQYt9pTcZ0EE3CSI1m99qaQepF/Sa9HxKEqaw7gMFSBzKuBmbKeW9oUEyneRWXK21sqWpplS0u5ZSkglKsypkHr8rbUGcWsDbvP6dqfwyCY06x+/pV5iOFMuFQShScrecBJnUEkkKvAsDGkzVRhUwqTAsI+kdqCcWRtPxooJHUfL96KDL+9rdOvlT2HSM1tfn8N/wDFcYWoJIABT3+n96WVaC0idDe/W9qB5DUa7jt+5j4U4Wz69o07mmgoATJJJ1i/elsuTAMRp1NBdo4s7yJW4qEnMAVaWiR0saQcc4UqBUTOs+ZOnmSfM1BchJF5GtusbyNjrTsWt7vQnT7NA+5iFFwOKIKpBnuNJA9Ku1+0Tri0rcKJTryJGYEQQYFxGxrNur6X+7/pQy7JAM+m/wBigtOI40l4OgDNBsARGoFptY99KbwXEEoLgW2laXDKgSqLeXrr1qIpRMGNo+X9ppsnTSaC3xPFE+Dk8MZigoCpMhGYqy9DttVbw7FBIcTJBWggf7tUk3pDklMRNulR0TrcdKC+9oOJpfQYMlKhlkapjfpCp+Iqt4M9lDiSqMzZi8cw93Sn+FtZ3UJUOVRgxGhMdPnVhjuBtcnhlQBcLSpgwoaReTP7UELCOjwgpIh0DMST/IYygHQ5T8JqPxpKy6VErIVYKUBzZRc220vUZ1lKFqhZUBqcpTB6Qal4LhqnwQgjMn8pN1T0t5UFlj2kTncwycmQ5cv4aVykLAGUwVAZr30g6UlHs+ktqUFkEKAPNsVJhV4sULTraxqsQ08ClIJ/DXywqwMTy3gDUVJGKxKSFmYdEBREJMgRGgtlH/GgkN+zjJW4HXXUuIT4qQWwTl5f6veBMWtAmlYngSg2h1LgWlaM0FKk3ACso1zW8tKjn2gUXELLaAUoWiEEp9/NmOp3Uo2tUzAcdAZbSsKIbSMsHSCoKMnQqSo6TtQDmFxQShLagQlZhJUmykyLBW0gwN4qleL5DylNlRUEkkJsIJSFECABYi/Srt/jTS4c5swcSUzplkEk3mfe+NJ4dxFtXIXAEgEQQeYBTvLmA/MlwETbl2oK7BY4tlCloKsreQgkiY301t9ajJWhREpgxPkcxsO0VbcbxiFIZUkjME5VC2sC8b7+tUviAcx1AF/jPytNBZKaTPun79aKrW+IrAAvYRvRQVuAhwZQIsTM9NT30j1pGJSBYqGbZIG3XXrJioXiFHuqKFRBIIymbwDt9zXEpUB4mZMp0SVKJJM3uIgHvQWOUgkR08tNth996mYbCFXS/UEfE+U1HbcCk5gbxMGOnyrrSpG3lF/LTvQP8WAbAQLmLEHeNJpXDW3XASlCjlErKQVDe5gW3v8AtUN8ZiATeZE9NBtrV97Lu+G+lJMpd5CJ3MFPneLd6Bl7DrLefLDZMZ4ME9J9KZfwy24zoWAo8spyhXeSL67dav8A2lYS0y0hJsCbW3Uo6z/VHkKd4ynOywpPNIBJEbtg5fOQRQVR4a+EZg05ljNZKtJ1Ha9RE4dRshClRcwCYnrArW8X4o4l5BB1m1yVyZAv2y1QPcWdZdcWmW1KglJAvA0jpc/GgYGDWLlKgBrIMbakiwvURSFbJsOmnrW39puILSEJBGVYVt5b+SpplnHrbYYKTCSoJIAF5kR6mT069wyDcpIIOXyMX7z5Vc8d40FBBCAkhwOKKeXOoCM0flsB8KuuDNlGLxKUJSZQFNpiU+6SLWgZjE96i+3GEUEIecQhDhOUhAsZBgmJToOpPNQZTEvBcmSSTJnypvCulC0kxYjX5/KaveO4BPjteGkBKwLCw1vYdiKi+1vDQy/yR4axKY2I1H0+xQc4Hjkt+IkhJukpzTYSQYjeDUriCwrDJyqR+GpSYz8xSFKIIQNspBmdoqs4Phwt5tKhYzN4sZ384q24hwJsQpBcEPeEsKAkC/MnqNdPlQZlyxMakbbi33604QC2nqTG/wDjerni3AUpIKHAqV+CrMkpUlU9CbiCKbwfsy5mWM6ZSQJ0BzCUgTpJtHWgqXRonXff4fpXWrQpMabbQNfvoacwXBcU54hQgZm1Ecx+WYSCN/WpmH4M8rM2lF0E59OW+t/3oKpWIChB85HXpprTmHdBVJ0iDI89D+/Sl/6UBREwoAj137U0ltSFJI5kkgTsCTr2/e1BY5O0/wDbXaaDvf6ftRQZZ1vnObMDJ1v11jenmUCMoAymwI/LPS3nTfFMOtC0KkwTAPceQ3B+lIaxYCM4GbqPvQz9aCzwqCBFoFhcVJQAkkkgydKbwOLZVfNkkTeTe+hF7nW1u9MtOiSTIMkiNZ770CXzzTOoFtDr06ftU5GIGYe6n+oDvrIuYioTCQOZIIvfeREG/e/xpxTqCZBkbAQPnH3FBe+0eLK4QVAqSo5ctwqdVDrJH0pvE48KYSgWKADm3MWPpqKh+PyyY9JHpP3rXHkSJ7QTHwoNRw/jrZbSVsocywQoi9hGprPcRV4jhP5UpyBM6WtrPWo7DkI7qkCNvPpTC5BnruZGl/vz70Gi4jjvEZaEGWwObaMqQr1kWG9TuA49ooyPNqcCFApEgXCiRInWe5rNYjEgtpSCDGtrxM0jCPZVFIPKb82kx5/c0GjY42P9YVkFKMnh2EmJGomOp+FR3MUF4R9g5iUnM0QNCm+k6EAj1qsQ0XXoQnmIASkfPUwDSm8SUrUFC5Md7afMRQWmJ4226cKqCEsBtK4FyRGYkTe46inPaDibLzCkiEKCgpMJVckc3XLffS9Uj3Cnm0+KUKDYMmTsd56CmMQuEnaTr/NpEdImf3oJXDlhK0KUYCSJM6DMPv0rR8ZxTZbXLpcPvIEHkUDYA3kG87VlsHgFkhsJJUpOYRAlOknoJj40+yw4rlCCVpABTFwLSY8/rQW/tFiw8hQCwIyup0BKhZaTpOmYAdasVIS6XUJWAlQZWTN7GVXg81vjWNxWDcjxFIXlSopUQCACJBT5gn9KjNvanNBsCJvPUA7UG6ShLy8Q0ClZDrbiQCBmSiJInUgzfyphlJLmMQM5VyFJJ18j8e1qy+AUSs32gfe9cU+Q4VZzpaCYMf3oE8RxAulQJcSTKe41k+dN4hKjNxZIJSDY6Ei3nrfTtSH0KHOeYqubnpp6SBTiGClajywnSet7DoLH40CVvJk236H9qKvRjwLAkAaW/tRQYzHrKhBuEmY8hr3gjfoKc4bhWwRnBykXtINpieu3r2qbimkZVKmTlJKes7TtY0xjMRlbygz0ExPQTJk3+dBDYbS2VgXSf+nJum+kiJ/WnVpjmMna1jOx8pM+lcRhEgBSrKJkfpp2p1u3ugCD8PQUDuFxANrgHYW+IqSEoSfcAnv9D6H4+lRUIKptcDXTTyvTmFxUwlcQNDGkT8PKgfdTIjVIE2jt9/CmHV5YA9dfs1JdcWFWyAwLzMjWQNN9utRml/0yDcQfMQY33jy60DqsRO8J0+UXNNOrB0m2x9Jn1pb6juPI2IA9PKmHQDpbv9iglYaI5pIg2JtHY3ik+HP5tO0jy+4pppuxm+999a6ASYGupGkfOg0HsaIeWtRSMjSlIKiYK7ZQYE9fgame0WADuLlnKUvAuA7ZgRnSIE9wIBhQ86zIWQgiYJ0+5pYxBi6ilQ0jQ66Hag22Ew4UWFpWkt+EptYmJGlhYdddh2rCltTaEqkZFLUAAo/lOmU6TFPwsIzgKII1Pu21IPY1ExGXkIMkTI8+t9f70GzZw4CMKo5YWytpQmM0e6kqPugkCN+4pZWTicwSjMptILal2BTAKQ4knYSDfSscwkLAXEzIUNp2vI+xT6H0pTpJJuTO4Mi1BoeHpQVPIJlKFKykuEEJUbSJ54vPnNY7x15FEnMCcsgd/wA3Q22pxKilWeSZvEWPr0pABKiTCegSCQYiZJ3vegkNYgG4zAD4b7a70oIzI/qmetrW+VKxiDlSsg3HSB5AeX1ptsZpEwIzSN+3rQSniCIsATbymR660niyCtxJSoJChdPchVj93tUXEv5SLAJAiRvuSBtf61XYs6ZVqClEExombwPICKD1rhnBcGWWitxrMUJKpUZkpEz61ysE24AACm4EaqooKzEEFs8hJUQAdgm+a/WcvoTUVTVgI0Mi9OIzETKpHlHlH60h1+BdMb79Pu/SgS/iTaTJHyHb50omIjeNRfrXMXeCTHKDpuDuBb/HeuvESCfK1+1A4lJI3tsP80vxEkhJ2O233O9cwTsGAZkR/fvFC1AKnYbzJP60CijQBUA/zQN4F9qEY1SCodT1tPnXMOzmUpZJyzAPToBvtXXcQkJKSgTEX/fr3oHisqgkTfbT4felJU8kGCCBBnz8ulRsHjPDNzynY7UvEOJUrMI0360CfGG3rNvmaf8AE5pSok7kXnpfe1QkOQRIM+Y0+nyoHwOoOnpQTmUgypZOkdx+u/yp73t5A19em/8Aiq11c+6ZgXI2pzMJOt/W/wClBa4XGieaQlKdiYvYGOuk1FxCkKJJTlJ2GkRa49JmnEhKAZVJWkixuDtIM29abC0AmUzBiAY2uf1oI+GMKISrli4nX77dasEvIyqyysqECSJBsSYBkfmHwqBmAjLI6b+UzAPw2qQ8tIQADzCB339ItuaBhaiFhMREW8x03qwxOKAbQhQEoJIIAnKRzAkXjN1v86rs+YqJOYka+QFvlautuZiSdxrc3P6EzQX6sSh1ALggRKADoRy8wIjQDQ/mqgexBBHQk2AvF4HbapDjxSkp95JQJJAuZAhA7m/WB2qCp0QpzTMDktI3+et6Bh91UKJ2JAMi3X60rBAKKZ8x279xFQFJKySCAncddPhpV17KcP8A9Ri2GJy+IvKozEISCpZn/aCB3ig1mD9k3nG0ODPC0hQ5SbKAOvrRXujONYSkBLjQSAAkBSQABoAAdIrlB8tZ4SDIjcRvvHSmUqlJzX2F49dOtNYp8kdSbXmBqf2pl582sfL49KBa3CtNrbnzB+VONr5f92u56zrUZDZPVM62+lPOqy3BknrH0oFNAKESQQNBM/EelKZdKdea151EGmTJMXzTrHytThOl7g+dBKZWYBFgNZtM9Y+70YkHKmLA6kWnuZ/SkhRFiQEkbCuYh/QE5oECTptA8qCKt2AYHyp1tFrdNSd+nQjekpO4JHb1mB97UpKkmQRAIgHSOhPw2oJKGCOh2NifLamHF/lsLbUyvFJSkAZpNlAH4RG370wEZyQJA6n0060F5gW2ozLVOpjt6Dc9dN65y5okZet/iSQNu1QkIMgDKTNoO/n84rpcOYgFIF5sCPL5m9BYSDJbzHuSLC1zc/mNQnnwBO/U6qP1qQ0HXCnKkWk8o1HcAba/Cm8cyokZimwEgRbMmbG82j59JoGEPBIkhJ2EHv8ASO3SuunMrMqNJO3l9KbKbFIEAXEiD8R3qMylSlZ4kbA9/LW9BY4d73jKUgffrtehx8ALSjQiCqNiT/x0qCt1UxYDp99f0pp1wkAeZ8tJ/TWglLCuYgg9JNojz1pDj8NhKtCNhYfczQpEoA3Ko7wL/OorztyRcJO51vQOPGAAkwf0i9erfwb9hVOIXjMR4gS5ysBK1NlSAbuEpIVCjp2E6EVh/wCHvsseI4tLOjafxMQoA2RmHID/ADLNvib5a+osOylCUoQAlKQEpA0AAgAdgKCn/wDK7HR3/wDZxH/2UVeUUHxviD0JN/7/AApLbpHWwix6W+lO4pehIFonvftXFugSEgHa+nrQcXidjc/3EWpXiQbyTOmsT2qO0/8AlyzA1j5+VLSY2P8Ac+sRQTEukmQDO0j9Nv7V1bovObMb+etze1Qs0jyi94k6DtP6U8ypIMqBUY2Pw+F7UDjjokSTpEx8q6hUydYBm0xQ66J6b6adL+lMtuATOmo/xFAtHNr20ga/3pDqQkHXuB37dKaad1vAJkikuDUm82P+KBgyTIEAjf1v8qfbUes3t99a6+8BKYTBAsB8PKkrVqBeN4+IoJTLqhpbWD03t061ZPcOWyUB5KklYC0gpglKrpWJ1B/Q1WLxEa+7YH00tWn457WLxeFYYdGfwFHK9YLKSAEtwBFoud8qehJCDhEiZAJyiD+YT1jQ+X1qvOKhJVeJm/UbAen7VxGNLZXCdtj8PO9RyoLSEwbRPrv5n6CgU26ciiVGSCcsyLb9h3oKk5CLXMAC8Tf6VH4g6kcqCYPKdIJHQ13w7CB3Ea9J87UCyvN2AGWT219b/OuhWYmIABCfhc/t6CmX3AFECbWFuu0660KkJIAvrMi3WJNA9icRK7GcoEef7Vx5QCOsGwjeagOYgkK/mV+up+ECpSR4q+SQlMRveAJ7kxQelewHtMeHYcttobK3FZ3VkEknZMg6JGg6lR3rWtfxRd3Q18Ff/KvKMJh4941ZNlI/xQel/wD5PX/6Tf8A7v3orzYveVdoMniLpP8Auj06VHUmCsCwCQRXKKCRwxAUq97Aa9p186guKkgneSfPMdtBXaKBQtYR8OwptZhX33oooFpGlPrF47UUUDcSR6fpXXDIM3oooIZPP61IYVzGiigmtIEARbptodqcaMKEdvrRRQOocIQIO/7VW4w8gHVYnvIoooGeICEwLXqZgVaev0oooIZOp3zH9a5xEwRFuQf+4GfjRRQN8PbCnEhVwSZ+B6eVXPCmgAYG5oooLdsWpSBrRRQOJNqKKKD/2Q==">
            <a:hlinkClick r:id="rId2"/>
          </p:cNvPr>
          <p:cNvSpPr>
            <a:spLocks noChangeAspect="1" noChangeArrowheads="1"/>
          </p:cNvSpPr>
          <p:nvPr/>
        </p:nvSpPr>
        <p:spPr bwMode="auto">
          <a:xfrm>
            <a:off x="3657599" y="76200"/>
            <a:ext cx="2809875" cy="647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b="1" dirty="0" smtClean="0"/>
              <a:t>Immigration Centers 1892– 1954</a:t>
            </a:r>
            <a:endParaRPr lang="en-US" b="1" dirty="0"/>
          </a:p>
        </p:txBody>
      </p:sp>
      <p:pic>
        <p:nvPicPr>
          <p:cNvPr id="7182" name="Picture 14" descr="USA-NYC-Ellis Island crop.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1000" y="1084057"/>
            <a:ext cx="2857500" cy="2057401"/>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2" descr="data:image/jpeg;base64,/9j/4AAQSkZJRgABAQAAAQABAAD/2wCEAAkGBxQTEhUUExQVFhUWGCAYFxgYGBsaHBocHBsaHRoYGhgcHCghHBslGxoaITEiJiksLi4uGR80ODMsNygtLisBCgoKBQUFDgUFDisZExkrKysrKysrKysrKysrKysrKysrKysrKysrKysrKysrKysrKysrKysrKysrKysrKysrK//AABEIAQMAwgMBIgACEQEDEQH/xAAcAAABBQEBAQAAAAAAAAAAAAAAAgMEBQYBBwj/xABBEAABAwIEBAMGBAUDAgYDAAABAgMRACEEEjFBBSJRYRNxgQYykaGx8CNCwdEHUmLh8RRykjOCFRZTotLTF5TC/8QAFAEBAAAAAAAAAAAAAAAAAAAAAP/EABQRAQAAAAAAAAAAAAAAAAAAAAD/2gAMAwEAAhEDEQA/APcaKKKAooooCiiigKKKKAooooCiiigKKKKAooooCiiigKKKKAooooCiiigKKKKAooooCiqPj/tQzhrXcc/9NESLEjMSYTIG9+1eccf/AIpvq5WAhq1z756wCRGnbWg9jrPe0Htpg8JZ10FcT4aOZfwFh6kV4XjeOYx8K8XEuqSrUZ1Zf+IOX5Vl8ZhyDI0+VB6zxP8AjK4o5cMwhvop1WY/8RAHxNZ/F/xK4mo2fSgf0Nt//wBJP1rz0ugi8TMxH39mpLGJIIjQ+nz8qDUPfxD4keVWLWB2ShJ/5JSCPQ05wz24x7CgpOJcUD+VwlxJ7ELNvMEGsq/zKOUKV5bd67hwqfu9B7l7KfxZYeARiwGHP5hJbPrqj1kd69FZeStIUhQUkiQpJBBHUEa18nvW0nzP+Zqy4H7QYrBqP+neUgHVIIUknugyknvE0H1DRXjvA/4wuCE4pgL/AK2uU/8ABUgn1FekcA9qsLjB+C6CrdtXKsdeQ3PmJFBdUUUUBRRRQFFFFAUUUUBRRRQFFFFBD4rxRrDoLjywhPfUnokC5PYV517Y/wARyhOVuWswtdJXHpIT6TrqK80417QOPOFxxReXoCqyfRIAEbxpVRh8I68SsDORqBE/8RqPIWoJh4kFlQlQCiVKuSSeqjqo/vTaIIlSoA3+emtO4LiqmGlJDQzKV+dKrcpsADE3mDI0tSsZxJtTARlGYIAzFKfeBkwQJuIFz9BQQ8Q8kCEnN669vnvUN3F7RHYfCrPiuFYKkKZKAklObKpQImJgL0vN9LClJ4G2p9CA6SlYVlMpWqUjQhJAnTS3egzbyQqn+G4nIQFDMn4R3nzq0w3AQ4XUhSklBASCj3pJG6xAkd5phrga/CLmZMDNm6pUggFJka3BHWgtcEttQ0tqTIj16Wpl3CIBACr6zqI/e9VGK4e41/1ExPdJ+YJimfGMamD128jqPjQWz4EzJ9R6VHZUNdTEEG1IZ4kYCDencRgVpTngZTuFJUPiCdtjQcdcE/TT9KlIxJBSpJgp0UJBB2g7HvVc7hloP4iHEE+7mSUz3BIpKXSN6D2j2F/iWTlaxhkaB60jp4kaj+rbedR6slUiRcHSvk1jFmRfQ/Zr0z2D/iApjK0/K2dARdTfkN09ttulB7PRTGDxaHUBbagtCtCkyP8APan6AooooCiiigKKKKAooooPkV1e06620605wjiHhOZgATBse4ioWIV6nUx8qShUn0oLzg/FktpCSmQHQuQdAEkW6G+s1IexrasMUgpC8yyQpNyCSRlVkN9tU1nwSfQffzoQYFBd+zgZKXvGiAgFOYE3m8AKBNuhqyPs6wf9QUBZDSk5cpJlJTOyVWkGCe0nWs5wtaPESHJyEwqNRO/ob1psV7NFlbXhvkKdc8OQdDkBJkEGJIjzE0DLHsk44yhxt6M6CopVbQjKkGbyc2umWqk4TE+El0qPh4peVXdQNiu1pN5HQzVq5hMa14KErMrz5E5vdynmnNygXmx3qsx3FcShr/TOEZAkZRCSMs5kqSpOt9FAneglcR4ViXUmWgpTSvCKgonYECCqIIgzA171X8GSWVhxxpXhqlJlNrg6ZhlkGK0WB9o8SzLhYUEuKSoqhQSqEZctwQZ5VTsQKhvcVT4C21NuBXNF7CTmTMiRB/LodbGgjYL/AEykuB5sBRVmSUpAIBERIiIMGw9KQMMyWEkEggDxOcSVBUEBHTLBBHcbU57N8QbSHG3QmFxzZAogBUkXvBEiQe9PcUcYU0nw0pCwSk2g5Qo5SYsSQRNjQc49hShlP4ueVQLDMALJlW/ke3SqfDcOccVDac5AkgawNfPWrjh3CA/h1lKleIg3T+UiJBsLX3JG1JwHDHEBt1socLgylBkWWooubDWLg2tQUeUg3BEdal4Z0zVy4pf4jS2ljIc0o50p7KkkFJO87mn14dh9ZypCStEgD8PKsH3Ysnf/ADQSPZz2lfwi8zStfeSbpVa0jr31r1j2a/iAxiIQ6Qy6dlHkUeyjoex9JrxdvhS+SLlWsiAlQJSUyN5jzzJ61zIsTKTKSJ9dNKD6aorxD2Y9u3sKAlR8VnTIomU/7FQYHa48q9b4Bx5nFt52lXHvINlJPcfroaC0ooooCiiigKKKKD5RxeEAJsB20gxrpVQbGL/ferV7iqFKlQULRaDb16VBxWMbgEAk6W+u29AgCuHX7+NdGIJsEepP3FdUCDegbTNWCMWsZSlSgUkKEGIOxHQwPlUKRPrTyJNBZo4u6nIuQcqlKGYAglfvgjcHpVfxbGF5STCUhKAhISCAEpmBBJ604hSchEGbEKmwHSN/lUVSM1hckwB1mgv8Jx6cOpstnN4PgZ8/LAJUklGX3gZ/NtV1hfaBtQfCytvxUIGZJmFpGVRgLTIKctr6GxrDtpvBncEdIrT+yLrCC6cQAQUBATEmFKGYjoQIPWgkYbFtHCJbK2wWwsCUSonMC2UnIdpBBMRVXwbDtuKWlwKJKPwwlQTmV0lQPwqXwzhjYxYQtSVslzJIWATIJQqAZA0uNDaucf4X4eRQacbKkFSmlXKCk3MxOSCkgnrQdTwMITiFB4pU0qNBcEWvmBvpAmk8GZxDrTyWiiEgSCQFAE/kOWwkCbgaUjg3DVvp5VwFOJaUDMCRyExMgqGUW1jrUvhmBxWGxORLeYxKkkKSCnYqJylN+sdKBv8A8VdSoKcbISffyjLm5jrMiCrMCNOZWlVjSkZlhYJvmRr1EpnumR5gVbnFuhtaS0QjMsZgnlSokGAYMZVDrvXXuJtLbcHhyoqke7aQCozBPvgnUe8aAZwDav8ApOqEk2Nua+S2u2vUipjeHeSooBQsKAGaQNAVJIVtEKEztVTwlptTbxUSFoAUm8TJiNDvHTWrYYJcpQ05IUgOJBiYkG3MdPSwNqCI62pUKWlSbhOYCNLGFaE71P4a6cOpLrLv4idwZGvuqBiRAuN7Vw4h4JlScyHLgpvdNpESYGUH0rjjmHKi4lJ5pVlmL7jNERb4k0Hpvs5/ERh6EPww51J/DV3C/wAvkqPM1tEqBEgyDcEV864vAiFLbK4tYwdRMhW49NRWp9gPbJWHUnDvHMypUJO7ZPT+mTcdyfMPYqKKKAooooPjpwet70JG5qbiMq4IsY36jr99PWKEGYNx5UCgOlJA+Jp5tGttfu9WXD+Clxh57NHhDMRAggCdZt8KCot5/etWPBXG0uAvJK0QZEkagwZBB1g1NX7Lu+GhYcaKlo8QNSc+WJkSINu+9Q+BcNdfXDCc6hzESBuBPMesUGsw/BMK5hl4kJeSlAJUlC0q/ME2KhrcHyqle4KypwtofIKsoblOYKJMQSkjKfSr/wD8UxgztHDJUCkBxAZIlJ0J8PrAvVOnFNJcKzh7JFkpcWkoUk+9JBm/WgZw/sa8Xy14jRUBn5lKSSCTJuL6CfMU4x7NvFakNqZcIiyXkXkkWJI3+tW7HtWgvpcPigQoFGcFJJ0hNo8xrA6VDcawysR4jb60ArzczR5TMiyVG0/CBQVuP4I+0R4rS0gmAbGekEGDUfFMuoHMlaTEXChbceUVsON4hP8AqG32XWYTAKVFQNlHmiNIPyrR4XiBdzIUSURdaFIWBAMESZmf6RMnrNB5RgMe40FBtWWSJ01SSUn0M6VaO+1D+ZCwUpKRBhIhVweZJkajpVTiGcilJtKSR2tT3DWW1OIS4SlCjCiNgd72Ed7UF05x0RieUhT4GUD3EgmVjKDEk7xvUbguJY8VoKaSkTC1E5kmRGYoVvMHWLG1WvEvZAJQtTfjkI90lKFJUCf50KtbqAagr9lFkq8N5hYSAVAqKCJm8KAEW60DPH+Fhl5ZbALYSlZuDlCosYJB5rW7VEw/EXEhEOKhBlFyQk7x97027w14ZwW1kIPMQmQOxUmRvOtMIRFqDQ4DjWVKElM5VZkLSrKRPvJ0vYqjpNMcVfSpxSm/cXzRHuk6id77iqtsm1Ope6n5a0EnDOnQEgEZTc9Zg9RvUeeYg8utyR8j86SVAff3FNuuAqtqenw0oPoH+HnEvHwLRJlSPw1f9vuz3yFNaSvFv4S+0QYfLDhhD8ZT/K4LAf8AcDHmE17TQFFFFB8fEAyPuNaS2ojabfflS0smSMvr0j604pUEJgx186BIX9KvODYxKcNiWyoguCwuZsbT61VLZGygfI0rDgj+5oNhw7EsqwwbccSEpQfw1pUVBf8AM24Acom5TMW0qq9jHUt4hQWpICklMKsDcG6uluo1qE0U8xPSwOpUe4MW8+ljTbSQFSJ8o+t9f3oNXwxgpddCoyrZUQGXM0ARASq5Bv53qZwvFlWJS4krKXWSAoRnJSb5ts4GhNjArIJ1G3qPSnW8QpBBClAjdJII10IvNBo+FYlWfFKcTK1ICkqdbTmUlPVMQJAiQN6Vw7KHltOYVmyCpIUAoyeYArQRIufIDtVG1xp8Oh4OK8QDJmJzEidDIrh4msP+KDzbk7yI27T0oLfDsMvMuOeAmQoyEveHlGWRlzTm3trUfAYBpbSClS0vLzJSCApClIvlkQUqKdNRY6UxgeKBBWkstrSsCUnMJyyR7qrK77xUjhnE20ZpaVAc8VsJXGU5coupJKhfSd6CnwHDA6XVKdQ1kAMrCiCCY1SCReBpvtFOP8BebC1EJhucxBHKUwdT1BBHUG1TuDcRS1iFqKlIzpUnMlOYpzXBAkSQYt9Kl4rHIUrEgLKkusiVKGUqcT+YJ2zDafpQN8N4w6pKlHDpWFWUtKVpuY1KTknTUV32f4lh0IdS6VpU4lTajAUjKZggDmBEnzqF7L45TWIQApQC1ZTFgZtcetXfDcrjKvEMrAcQiQmFKTLqZO2h2vJE0DeH4iPxWUYkqUcq2lqHhJWRlBCp0kJAvrF6ssOptbr7KgFslsKV4YCsjkjMpMT3MDWKzvtG2hL6ClCEpUkKIazJsbxzEwq+1u1WD3s2U5XEOkTGXrzKSEkx1Cp30oH38AwcSGFtBIUE5VNnLseYAyLmdegrP8d4ahkwkrMmCFABaY0zZSRfWauBhcQy+pQyuFtOphXLJFpvIUki2l41pninFkutEFpKFFWcrEwT1SFDlHYHbSgzC1FQ6R319KZUnMQU9AB08ietOLO/TpTaJEd7R5dZoJuFMgEA3vbY7Gvo72b4qnE4dt0G5ACx0UAMw/XyIr5kwLagcoUATMTe0yBtXrH8HuJw87hyoQUBQE6qTEkeaVC39NB6tRRRQfIDOMkH+Xcn8wPzjepQUBpb716Go4Yta1T/AGbBTimIgnxUmDce8DoREWoG2W83KAVKvpqe0DWpGG4c+ucjLi8tjlQowehIBvXq/hMJxCcQlSQ4vkWUwAMqjMbCYHfSs3w0+GnFjMtBQ/JUgwqMwEg9Sd+hNBjEMLkoyKChqnKZHWRtXCSDJPoZtO331rW+zuOUnxVFbgBjM8jKXEagcqpKxGoqyL5ZxYchLocZs82gFQAuXS2RZYtNpjTWgwZJJmfudZ9a6smNe9bTj2VKmXlFt1JQpPiJQElZjMnOiCArbNBtJ2qp4iWCysJKAoLlIyLCoJBy5oywBbXbTQ0GeRPX7707N/W1azgPDGXMFmVh1OrDobUUKUCArRXLsJGormG9n2Sp0KLpyKEJTdWVQBTIykk3uY2oM57pCrGR6jzHWK4gGSDuP8Vf4bheHcd8NDriDmCUhaLmwkHSDmkUv/y2pbq223Gz4aSVLJygEEggi5kR5UGadbg/e3pVjwDAJedyrUUgIUoEBMyI0mw1+VR+KYUtultyyk6jWd9rEEHWuYNxTD2cC9soUkwZGkdMpoLIezwU8Q25CfD8ZC1pIkAiRyzzD1qIh9aFmHAoBcyDmBVBBUNdQde9T8D7RLL2coSgJbLackiAbEgkkgyJ7mqNh4qlY1JnrE63oLHF8UW40lC8v4Z5VBIBgTbMNRffpSzxA/6fJmN0ZddCFSk+lx61WZSZB0Pfyn61yBEXJB0vptP3pQaXD8UbSptY58wKlAkpyrCkrACgdAtKoP8AVTq1FaFpTlUQsLSiBDjd3AkA2kAq5f6Y7VlmoINxI5rfv5U62swCCQZ2sbGevWg0uP4LhVKQtKZQpKpCFZCFkFaJmyRlSoAeVZlXCVJaDoVIVEAxbUKmD1T8xT5x7gjnmI17QRM+VPPcUzIKQlKAu5SjlAPZJ8tNL0FEGp1/Le3a0n41dey+O8DEtuCQUrBMakb+YIJ9Kp1gbdPj6elOYIqlJsL2P35UH1GkzcUV5lw/+IeRptGQnKhKZ6wAJrtB4oE8srsZ9IvM9TpXeHOKQ4FpIBSeU/5p187GMv1nSK40kSE2AP079KC0w3GHUrC5TIWV30zEQTAqVwz2jdZcWtITznMZTMXJIAO0n5VUMtTpoN/0n70p1hMZVTode8/Wgt8P7UOhxTgIC1WJgcwE2UnSNtK5iePvKeQ4SJSCAkJAEEREdwBWpxWJUrGMoJWpGaYUgBI5CBlVvaaf4hhGAytaInOhSxlvdSQpInblUI3zGd6DNcQ42XEspDTaW2VZglIJBMj3sxvOkd96jYl9KkO/hJBUQoKAgJt7otEGD9itJxltrOApLE+KkJS0kJVlJAPiACCeafSqlrAtJexOZsrDYOVE5QeaPymdx8aCPwfivhsONgqBUrMkgx0m4I2EW60/7P44NuL8RTgC0jMUnmuNRO8GQfKpeH4G3/qVMCQFAKbVqdipOsHfvrRhMEwpL6/DX+GrLCHNBGsK1Mg2oIeN8Fp9tbbi1pzhSysc05gSbaiKm4bEoGNfSVAIfDic2ifxAYkxpJNMcV4aylgLbU54nhocUlUFJSqBKTraq/CYMu82YSkpBmZ5jAPkKCb7T4FxSkWCloYSpzKoKjLYmZgi8W6VYtPqVhIDpP4APhFIiWzzrQsfmAIGU3MWNU3HMGtkpJEagkEgkfsQfnSOHJxfgEN+L4K5nKJTaQbRIFBfe1+HSrLmLZX4qG0pSmFAKQDC1bnNef713h3BmmnXW/DLhCczaSspkKAJBI3GnT9M0jiykmXACAUHmF+Qcp72IverBXHkrP4qVJGTIFNAZk5SShSSo2UBym9xHSgtsNwPDLW7m8QpCwEhIAKQR7xSRJAM21gb1TJ4InIhYcIKiR7spEGCcwPXrU5vjuHU+pa0rTmKSlSCApMWveCDGnencbiW3GnUBXhr8VS20ZbRF9JAk312igpsfwVeGylwCSVWH9JiZ7i9N47h7rUZxAWJSQoEHfUWkSLd6l+0nEsyMPJEpbvBmDb4SDoehq59qsMk4Roo0by6EEkKSn8RfQmAPhQYt9pTcZ0EE3CSI1m99qaQepF/Sa9HxKEqaw7gMFSBzKuBmbKeW9oUEyneRWXK21sqWpplS0u5ZSkglKsypkHr8rbUGcWsDbvP6dqfwyCY06x+/pV5iOFMuFQShScrecBJnUEkkKvAsDGkzVRhUwqTAsI+kdqCcWRtPxooJHUfL96KDL+9rdOvlT2HSM1tfn8N/wDFcYWoJIABT3+n96WVaC0idDe/W9qB5DUa7jt+5j4U4Wz69o07mmgoATJJJ1i/elsuTAMRp1NBdo4s7yJW4qEnMAVaWiR0saQcc4UqBUTOs+ZOnmSfM1BchJF5GtusbyNjrTsWt7vQnT7NA+5iFFwOKIKpBnuNJA9Ku1+0Tri0rcKJTryJGYEQQYFxGxrNur6X+7/pQy7JAM+m/wBigtOI40l4OgDNBsARGoFptY99KbwXEEoLgW2laXDKgSqLeXrr1qIpRMGNo+X9ppsnTSaC3xPFE+Dk8MZigoCpMhGYqy9DttVbw7FBIcTJBWggf7tUk3pDklMRNulR0TrcdKC+9oOJpfQYMlKhlkapjfpCp+Iqt4M9lDiSqMzZi8cw93Sn+FtZ3UJUOVRgxGhMdPnVhjuBtcnhlQBcLSpgwoaReTP7UELCOjwgpIh0DMST/IYygHQ5T8JqPxpKy6VErIVYKUBzZRc220vUZ1lKFqhZUBqcpTB6Qal4LhqnwQgjMn8pN1T0t5UFlj2kTncwycmQ5cv4aVykLAGUwVAZr30g6UlHs+ktqUFkEKAPNsVJhV4sULTraxqsQ08ClIJ/DXywqwMTy3gDUVJGKxKSFmYdEBREJMgRGgtlH/GgkN+zjJW4HXXUuIT4qQWwTl5f6veBMWtAmlYngSg2h1LgWlaM0FKk3ACso1zW8tKjn2gUXELLaAUoWiEEp9/NmOp3Uo2tUzAcdAZbSsKIbSMsHSCoKMnQqSo6TtQDmFxQShLagQlZhJUmykyLBW0gwN4qleL5DylNlRUEkkJsIJSFECABYi/Srt/jTS4c5swcSUzplkEk3mfe+NJ4dxFtXIXAEgEQQeYBTvLmA/MlwETbl2oK7BY4tlCloKsreQgkiY301t9ajJWhREpgxPkcxsO0VbcbxiFIZUkjME5VC2sC8b7+tUviAcx1AF/jPytNBZKaTPun79aKrW+IrAAvYRvRQVuAhwZQIsTM9NT30j1pGJSBYqGbZIG3XXrJioXiFHuqKFRBIIymbwDt9zXEpUB4mZMp0SVKJJM3uIgHvQWOUgkR08tNth996mYbCFXS/UEfE+U1HbcCk5gbxMGOnyrrSpG3lF/LTvQP8WAbAQLmLEHeNJpXDW3XASlCjlErKQVDe5gW3v8AtUN8ZiATeZE9NBtrV97Lu+G+lJMpd5CJ3MFPneLd6Bl7DrLefLDZMZ4ME9J9KZfwy24zoWAo8spyhXeSL67dav8A2lYS0y0hJsCbW3Uo6z/VHkKd4ynOywpPNIBJEbtg5fOQRQVR4a+EZg05ljNZKtJ1Ha9RE4dRshClRcwCYnrArW8X4o4l5BB1m1yVyZAv2y1QPcWdZdcWmW1KglJAvA0jpc/GgYGDWLlKgBrIMbakiwvURSFbJsOmnrW39puILSEJBGVYVt5b+SpplnHrbYYKTCSoJIAF5kR6mT069wyDcpIIOXyMX7z5Vc8d40FBBCAkhwOKKeXOoCM0flsB8KuuDNlGLxKUJSZQFNpiU+6SLWgZjE96i+3GEUEIecQhDhOUhAsZBgmJToOpPNQZTEvBcmSSTJnypvCulC0kxYjX5/KaveO4BPjteGkBKwLCw1vYdiKi+1vDQy/yR4axKY2I1H0+xQc4Hjkt+IkhJukpzTYSQYjeDUriCwrDJyqR+GpSYz8xSFKIIQNspBmdoqs4Phwt5tKhYzN4sZ384q24hwJsQpBcEPeEsKAkC/MnqNdPlQZlyxMakbbi33604QC2nqTG/wDjerni3AUpIKHAqV+CrMkpUlU9CbiCKbwfsy5mWM6ZSQJ0BzCUgTpJtHWgqXRonXff4fpXWrQpMabbQNfvoacwXBcU54hQgZm1Ecx+WYSCN/WpmH4M8rM2lF0E59OW+t/3oKpWIChB85HXpprTmHdBVJ0iDI89D+/Sl/6UBREwoAj137U0ltSFJI5kkgTsCTr2/e1BY5O0/wDbXaaDvf6ftRQZZ1vnObMDJ1v11jenmUCMoAymwI/LPS3nTfFMOtC0KkwTAPceQ3B+lIaxYCM4GbqPvQz9aCzwqCBFoFhcVJQAkkkgydKbwOLZVfNkkTeTe+hF7nW1u9MtOiSTIMkiNZ770CXzzTOoFtDr06ftU5GIGYe6n+oDvrIuYioTCQOZIIvfeREG/e/xpxTqCZBkbAQPnH3FBe+0eLK4QVAqSo5ctwqdVDrJH0pvE48KYSgWKADm3MWPpqKh+PyyY9JHpP3rXHkSJ7QTHwoNRw/jrZbSVsocywQoi9hGprPcRV4jhP5UpyBM6WtrPWo7DkI7qkCNvPpTC5BnruZGl/vz70Gi4jjvEZaEGWwObaMqQr1kWG9TuA49ooyPNqcCFApEgXCiRInWe5rNYjEgtpSCDGtrxM0jCPZVFIPKb82kx5/c0GjY42P9YVkFKMnh2EmJGomOp+FR3MUF4R9g5iUnM0QNCm+k6EAj1qsQ0XXoQnmIASkfPUwDSm8SUrUFC5Md7afMRQWmJ4226cKqCEsBtK4FyRGYkTe46inPaDibLzCkiEKCgpMJVckc3XLffS9Uj3Cnm0+KUKDYMmTsd56CmMQuEnaTr/NpEdImf3oJXDlhK0KUYCSJM6DMPv0rR8ZxTZbXLpcPvIEHkUDYA3kG87VlsHgFkhsJJUpOYRAlOknoJj40+yw4rlCCVpABTFwLSY8/rQW/tFiw8hQCwIyup0BKhZaTpOmYAdasVIS6XUJWAlQZWTN7GVXg81vjWNxWDcjxFIXlSopUQCACJBT5gn9KjNvanNBsCJvPUA7UG6ShLy8Q0ClZDrbiQCBmSiJInUgzfyphlJLmMQM5VyFJJ18j8e1qy+AUSs32gfe9cU+Q4VZzpaCYMf3oE8RxAulQJcSTKe41k+dN4hKjNxZIJSDY6Ei3nrfTtSH0KHOeYqubnpp6SBTiGClajywnSet7DoLH40CVvJk236H9qKvRjwLAkAaW/tRQYzHrKhBuEmY8hr3gjfoKc4bhWwRnBykXtINpieu3r2qbimkZVKmTlJKes7TtY0xjMRlbygz0ExPQTJk3+dBDYbS2VgXSf+nJum+kiJ/WnVpjmMna1jOx8pM+lcRhEgBSrKJkfpp2p1u3ugCD8PQUDuFxANrgHYW+IqSEoSfcAnv9D6H4+lRUIKptcDXTTyvTmFxUwlcQNDGkT8PKgfdTIjVIE2jt9/CmHV5YA9dfs1JdcWFWyAwLzMjWQNN9utRml/0yDcQfMQY33jy60DqsRO8J0+UXNNOrB0m2x9Jn1pb6juPI2IA9PKmHQDpbv9iglYaI5pIg2JtHY3ik+HP5tO0jy+4pppuxm+999a6ASYGupGkfOg0HsaIeWtRSMjSlIKiYK7ZQYE9fgame0WADuLlnKUvAuA7ZgRnSIE9wIBhQ86zIWQgiYJ0+5pYxBi6ilQ0jQ66Hag22Ew4UWFpWkt+EptYmJGlhYdddh2rCltTaEqkZFLUAAo/lOmU6TFPwsIzgKII1Pu21IPY1ExGXkIMkTI8+t9f70GzZw4CMKo5YWytpQmM0e6kqPugkCN+4pZWTicwSjMptILal2BTAKQ4knYSDfSscwkLAXEzIUNp2vI+xT6H0pTpJJuTO4Mi1BoeHpQVPIJlKFKykuEEJUbSJ54vPnNY7x15FEnMCcsgd/wA3Q22pxKilWeSZvEWPr0pABKiTCegSCQYiZJ3vegkNYgG4zAD4b7a70oIzI/qmetrW+VKxiDlSsg3HSB5AeX1ptsZpEwIzSN+3rQSniCIsATbymR660niyCtxJSoJChdPchVj93tUXEv5SLAJAiRvuSBtf61XYs6ZVqClEExombwPICKD1rhnBcGWWitxrMUJKpUZkpEz61ysE24AACm4EaqooKzEEFs8hJUQAdgm+a/WcvoTUVTVgI0Mi9OIzETKpHlHlH60h1+BdMb79Pu/SgS/iTaTJHyHb50omIjeNRfrXMXeCTHKDpuDuBb/HeuvESCfK1+1A4lJI3tsP80vxEkhJ2O233O9cwTsGAZkR/fvFC1AKnYbzJP60CijQBUA/zQN4F9qEY1SCodT1tPnXMOzmUpZJyzAPToBvtXXcQkJKSgTEX/fr3oHisqgkTfbT4felJU8kGCCBBnz8ulRsHjPDNzynY7UvEOJUrMI0360CfGG3rNvmaf8AE5pSok7kXnpfe1QkOQRIM+Y0+nyoHwOoOnpQTmUgypZOkdx+u/yp73t5A19em/8Aiq11c+6ZgXI2pzMJOt/W/wClBa4XGieaQlKdiYvYGOuk1FxCkKJJTlJ2GkRa49JmnEhKAZVJWkixuDtIM29abC0AmUzBiAY2uf1oI+GMKISrli4nX77dasEvIyqyysqECSJBsSYBkfmHwqBmAjLI6b+UzAPw2qQ8tIQADzCB339ItuaBhaiFhMREW8x03qwxOKAbQhQEoJIIAnKRzAkXjN1v86rs+YqJOYka+QFvlautuZiSdxrc3P6EzQX6sSh1ALggRKADoRy8wIjQDQ/mqgexBBHQk2AvF4HbapDjxSkp95JQJJAuZAhA7m/WB2qCp0QpzTMDktI3+et6Bh91UKJ2JAMi3X60rBAKKZ8x279xFQFJKySCAncddPhpV17KcP8A9Ri2GJy+IvKozEISCpZn/aCB3ig1mD9k3nG0ODPC0hQ5SbKAOvrRXujONYSkBLjQSAAkBSQABoAAdIrlB8tZ4SDIjcRvvHSmUqlJzX2F49dOtNYp8kdSbXmBqf2pl582sfL49KBa3CtNrbnzB+VONr5f92u56zrUZDZPVM62+lPOqy3BknrH0oFNAKESQQNBM/EelKZdKdea151EGmTJMXzTrHytThOl7g+dBKZWYBFgNZtM9Y+70YkHKmLA6kWnuZ/SkhRFiQEkbCuYh/QE5oECTptA8qCKt2AYHyp1tFrdNSd+nQjekpO4JHb1mB97UpKkmQRAIgHSOhPw2oJKGCOh2NifLamHF/lsLbUyvFJSkAZpNlAH4RG370wEZyQJA6n0060F5gW2ozLVOpjt6Dc9dN65y5okZet/iSQNu1QkIMgDKTNoO/n84rpcOYgFIF5sCPL5m9BYSDJbzHuSLC1zc/mNQnnwBO/U6qP1qQ0HXCnKkWk8o1HcAba/Cm8cyokZimwEgRbMmbG82j59JoGEPBIkhJ2EHv8ASO3SuunMrMqNJO3l9KbKbFIEAXEiD8R3qMylSlZ4kbA9/LW9BY4d73jKUgffrtehx8ALSjQiCqNiT/x0qCt1UxYDp99f0pp1wkAeZ8tJ/TWglLCuYgg9JNojz1pDj8NhKtCNhYfczQpEoA3Ko7wL/OorztyRcJO51vQOPGAAkwf0i9erfwb9hVOIXjMR4gS5ysBK1NlSAbuEpIVCjp2E6EVh/wCHvsseI4tLOjafxMQoA2RmHID/ADLNvib5a+osOylCUoQAlKQEpA0AAgAdgKCn/wDK7HR3/wDZxH/2UVeUUHxviD0JN/7/AApLbpHWwix6W+lO4pehIFonvftXFugSEgHa+nrQcXidjc/3EWpXiQbyTOmsT2qO0/8AlyzA1j5+VLSY2P8Ac+sRQTEukmQDO0j9Nv7V1bovObMb+etze1Qs0jyi94k6DtP6U8ypIMqBUY2Pw+F7UDjjokSTpEx8q6hUydYBm0xQ66J6b6adL+lMtuATOmo/xFAtHNr20ga/3pDqQkHXuB37dKaad1vAJkikuDUm82P+KBgyTIEAjf1v8qfbUes3t99a6+8BKYTBAsB8PKkrVqBeN4+IoJTLqhpbWD03t061ZPcOWyUB5KklYC0gpglKrpWJ1B/Q1WLxEa+7YH00tWn457WLxeFYYdGfwFHK9YLKSAEtwBFoud8qehJCDhEiZAJyiD+YT1jQ+X1qvOKhJVeJm/UbAen7VxGNLZXCdtj8PO9RyoLSEwbRPrv5n6CgU26ciiVGSCcsyLb9h3oKk5CLXMAC8Tf6VH4g6kcqCYPKdIJHQ13w7CB3Ea9J87UCyvN2AGWT219b/OuhWYmIABCfhc/t6CmX3AFECbWFuu0660KkJIAvrMi3WJNA9icRK7GcoEef7Vx5QCOsGwjeagOYgkK/mV+up+ECpSR4q+SQlMRveAJ7kxQelewHtMeHYcttobK3FZ3VkEknZMg6JGg6lR3rWtfxRd3Q18Ff/KvKMJh4941ZNlI/xQel/wD5PX/6Tf8A7v3orzYveVdoMniLpP8Auj06VHUmCsCwCQRXKKCRwxAUq97Aa9p186guKkgneSfPMdtBXaKBQtYR8OwptZhX33oooFpGlPrF47UUUDcSR6fpXXDIM3oooIZPP61IYVzGiigmtIEARbptodqcaMKEdvrRRQOocIQIO/7VW4w8gHVYnvIoooGeICEwLXqZgVaev0oooIZOp3zH9a5xEwRFuQf+4GfjRRQN8PbCnEhVwSZ+B6eVXPCmgAYG5oooLdsWpSBrRRQOJNqKKKD/2Q==">
            <a:hlinkClick r:id="rId2"/>
          </p:cNvPr>
          <p:cNvSpPr>
            <a:spLocks noChangeAspect="1" noChangeArrowheads="1"/>
          </p:cNvSpPr>
          <p:nvPr/>
        </p:nvSpPr>
        <p:spPr bwMode="auto">
          <a:xfrm>
            <a:off x="4048125" y="3505200"/>
            <a:ext cx="2809875" cy="647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b="1" dirty="0" smtClean="0"/>
              <a:t>Immigration Centers 1965 – Present </a:t>
            </a:r>
            <a:endParaRPr lang="en-US" b="1" dirty="0"/>
          </a:p>
        </p:txBody>
      </p:sp>
      <p:pic>
        <p:nvPicPr>
          <p:cNvPr id="7185"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9829" y="4791732"/>
            <a:ext cx="3043796" cy="206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11" descr="data:image/jpeg;base64,/9j/4AAQSkZJRgABAQAAAQABAAD/2wCEAAkGBhMSERUTExMWFRUWGB0aGBYXGSAaHBoaHxodGxwdGhsgICYfHCAjHxsdHy8hIygpLCwsGh4xNTAqNSYrLCkBCQoKBQUFDQUFDSkYEhgpKSkpKSkpKSkpKSkpKSkpKSkpKSkpKSkpKSkpKSkpKSkpKSkpKSkpKSkpKSkpKSkpKf/AABEIALYBFQMBIgACEQEDEQH/xAAcAAABBQEBAQAAAAAAAAAAAAAFAAMEBgcCAQj/xABGEAACAQIEBAMGAwUGBAQHAAABAhEDIQAEEjEFIkFRBhNhBzJxgZGhFEKxI1LB0fAVM2Jy4fEWFyRDksLS4ggYJTWCk7L/xAAUAQEAAAAAAAAAAAAAAAAAAAAA/8QAFBEBAAAAAAAAAAAAAAAAAAAAAP/aAAwDAQACEQMRAD8A2rLVJm0QfrhUkiTtPy+uOadEgk22Igbb2JHfHWXckGe+A5ViaZjfCqPFL5YVvLYdIOIPEeIrRoAwSWMKo3Jn9B1OAnVjNMR1jETjXF1oUwzAknZREmPja3fAyt4khJYC3Qa5B9SVj/cYGeLM4KwplZsCGHrY9iD8cASoeN0Eiquk/l0tqDE7CYFycCc3xmtUqSXcDbTTlVHe4IYmIuTHYDAs0VqEEyCN+UAG/wDk9enbHNeiNW0La0f+0j74Azw7xHWSoNZaosARHQdQ2mSfi0Yti8ZowrGooVwdBJA1RcgA3kRtjP3qaPduI2j5dYGGsrmmWoxgSd4INvk9tuuA0XKcZpVTFNtRiYIKmO8EAnHFLj1EsVNRAwJtqmI/e7fPFDXNc0jTqEkMLRywQDJvBI+BIxHy+c8skAAE9RAJv0Gr1nAXXjnitaBKKA1TsTYWkFoE/IYqeY8S5yowipVoggmEFMi4/wAdJiYm3N0vOGGzKimWVZM7zG9rcw/XEWnVkEBQACALTuJ6NHbacAbr8ezhI1ViFFop0wNdr6yQ9xI9wrcfLEdvNULUFarMW/a1I3E7n9cRkzZUbAgGP9QC84eWsHQ2AbqJEAX3GqR/tgCNDxDnEFmWosf9yZUQPdKgF9jY3uea0YWZ41WYQ7nfUGUEBSPQEErHQkn47YHrS1KCIk/D7G/647rULgMFmdzF7bbYCdmuIONnKioZOksZHoZMDpaMC3z5J00y7CBP7SqD/wD364kZqmAV0xYdj/6CNuuB1CtFRVlDaxM9/l64CTl85WRrNWVrmNbtA+Dhh8jghR8bZhCA1A1IUe6QHPc3IUkmLcoE74H5xAzbCRvsDBG43/oY8ytEBu0WB7+htgDdXxpW1fsqIkn3WJM2EhSDY7naDI+fP/GNVuXyvLJmWLkhekxouAY74DVKJbSzbAxvcG/pjjLAqVaYuQDefSfpgJ58SVSwWoXIvDqzLbeTp0g/MYJ/8RVFgrULb8rAQQLdAW7XkfPYgM40lSQrHvHxvc49ytIaeYKR8IMT2n0wFk/4vdxAXyz/AIgWBMflMj7jDeX8XVAbjUsfmQqx9ZEjvaPngS1Ei6xboNO3zg4aWmW30gnZuUGL23No74DQcrxJHprUnSG6MQCD2N4nHf41DOlg0bwQYxmbZTRPukswYnlOqAFvbeAB8ABibl1qKoqKgEE/tFQiIsSdIIIid/XAaCcwIB7mPnf+WPVqyYg/0YwP4FxEZilqKgEEqwAIE9xN7g/rgkSBfAcNmAN8KnmAehFyLiJjqPT1x45W1tzH88OaBY9tsB6DhYQGFgPFcMLfDDdN5X+WPMqvvf5jhh660abPUcBRMk/774DutXC0WZjIAMnFS41xGlXp6ai6dJ5W1IT06GcSeIeJlqUioUMpNjqINoIkEdx0PzwA1SkET/lJ+YIA733wHNbhS6AFAPx0/wABvvhmrkqgAAgs8coi/b79I64nrVZaYI1D0ltt++9sRPEGbby0IJEmLyCPhJ+cX2OAcTJzCkKTMSSv8pxAauhMU0UzbUwBv1sALdMR8tnKhZSGMgmxeevqPl8sPVANQsZETEnr0/3m22Aap5Ylp6nsGXsN7fpjteJVFFibbEEGfj9vph3yhIB1GehJ7/16YmZPKM7qoUyxhZuN974BnKZhy3Py7nVuAPuZ/ljytxJjIRYgkbG49NrmRi4ZPwOq3evUZojlCKItaCpPTvthqh4W0B/McIq/9zaRE6vegesjcdsBRXqsGksdomD3vvYfTpgRl+MK1Z18xQweIqTDroG09mEdcLxF4mormHp0qnmoo5WIGl2vPW69J2mTBxT+K5hX0CLiQSeom36C57n0wGlvn3ZIIgERAn177/DHH4xUUbzAm9h9uw6+uBPgHjWXrMmVzVSpTZzFOo2zE2FMtJhr2JF9ul9FrezwwQtVZ6Sp+UnVfAVqlxIoDOoruIBMQPgLGNpie2GafEaheSxad1ki0G4gYnHgddUbUrAllVSVvYMWIB6WXvvvgZX1AiWEQY6HUN7n9IGAZz1U1G/aMZFhvb7GPTERqx1lipKnY7DcxuOnfEzN0yxA7ixAU/aPviJWCgxBkray2PywDw47VSAusLGxJMjsJ7TibluPRU1VEK2gWaB2klu/XpfbAr8UAw1CY9LdtomIw6ahgkKCN4jt1Ftz8cAR4nx0hgEkw1yQ0emkh73OOKnGHBaz7mwmP0xD81hYC+0RO+/SMSvxQMEwQs7JYWIEW/jgOl4yxKTqJJklif3f9vlginEQiAa1D35QdhPWCbevfAd6ilpSbneDvHb4nEillzsQY6jYQY+Q2wBDLcasSdRM2E7iN5nE1c7rUaWaTMT3HQGYO3focDAiqN7dywnt3Ax7lMtqKiA0g6R7x2+Yi0YAgKzhf2ikA2uSCJj/ABf1OPKGgxLaDGzE8pkwQVaOnW9zj2pW5JJA2PNE/ePljmo7aLGLmZj6AfPrgLp4fNII2h9bEy5k7wO94tibT4lSYlVqIzATCsCYmJgX64of41wkCo0SNQUi/oIj+hjn+12C2qRBmYAM3AGrVMRY/LtgNFZr7f1OPS/T+v6vjPeE8eejVXVU/Za9NQG+8ANJa0NFwDYHGhkYBA49wsLAMUFIBkgiT1nATj1EmmsSQGvG4sY/o98E83nvKpO4S4Nh3JIHST9sVan4orOrBrm9gnL8gRP1OACVaICEajMm87m/zJxyaMJqmSO8Hcx+7iUcwdLaiwJ/eJIid1xzVzOmkCkT16Te9pF5OAdFZlQXJE7RHS0HT/XywCzdQMFJeAR0vJ9Cwjr9sFquZV6JCaC4vpU9YMbNbAvMqdIXm+ExAMxPytgHHUSCDIgCVg+nXDqUOdQpJ1bAQZPTte2JOUpPUiVkkfmAAUE2JnrB698Fmzi0akAjWQI0kQCRFwvTrE9dzYAI2Q8KmqbzIjcTFjM336X/AJ4t3C/D6UYa5cdZ9I22xV8z4qzFhq9NWjSZ29R6/T595bxNWKNTJJbVZwQCVtYHl6ncXj1vgL3jxlmxuMUPIcbq0nI3EmxJMzufeImbz8cTOG+Jqik69VQGLnSDbeIAA7x6dMBnHDsjlE4hVyZyiNrOYZahZgaekOVVVECOUmT39MAOO5CnSpBlTV73SIWwHwI773NuuLJXVTxyiVJg/iTt3p5iPt+mAPjOtNKmCebnDfGdUHoP9u+AK+xumv8AadOAQDQqmDe80rj6mOtz3xvmMG9jv/3KntbL1BbrJptM/bG8A4BjOZVHUhwCIO/brc7DFFzOWhVewLToWJmIvMjra1vtN7z2RStTalUUMjiGU7EHcH0OB3EeAU2UlQFNieshdl9BGwHpgKbm6TggAKCIAaNzMn5T9gPXECpTIqXEkiZP8BqGCmZQNGlW3jY79AvLfpvecD84sVeckKN2MD+F/v1wCrUCSvISQBGrqfrtiQuX9Oses9eu+BwoorWYNY29JIFiN/54mcL4UMw4UOu0tye6biLAXO9uxnAdeUzNGkX2AudWCXh7hDVS2hgEBGo9ib8oj3ovM2nrtiZk/CIy9ZKhqatMmCCJkRa+/rg/wzI0aFIrTEKWJMkk6mM3Jv6DsAB0wESp4Py8GQZJBE2AYCAQBAHcgQDivVeGKGlldFMSRJVSd+YG8H9MXPzUlb3n1OJTCQQRI7YDMq6FJVoVgTN2Gx9Zsd/rhs1xG4UEXjeN+ot027YsXG+HqhZUbSrDzAP3CLMOpgibdCuAT0mVLNIJ94X/APEOkfTfAREqKBpiJ6jTPz+O+x2G2HadQFS2pfej5fWMctXbSJJUE9/Xt6/TCbzARBJ1QN/eJsIGAdbTC6mt8ViZ9Z2x1UqK3ut9CNu5A3w0c06goTU5TeZkCLTt9++Jr1WIgWG9yf54CXksygZDoL6LkCBfYTBuDuJxauF8dp12ZBZ1AJEgyD1EHabXjFMq1XKgSV9J9L7P2xIocfr04SZAuu3U7Ek3HpbfcYC+4WIXB+JCvRSqFK6plTFiCVItI3BwsAI8Q1WFMKpIlmJKsFsBEXI6kfTFay1FijNYjqdI39Tq2xYPFObjSNIjmYmNiBHzET9MUvOcdFKmuka3JvANh1kQOnw6DATKtQgEGLTMkT9S0fe2Bme4hUpOAukrAhe4m5Bkjc7CdsT/AO16IpswN9MhWPrtOr4D5YDNmC6lTa8pcGJIkE7EEfoPmHteh5dwGJZtcmDqBBHXqCdPyw9naqpAKkqx94mymNjaSOx2wznqRNFQBJDWi1iBPyt9hjjiCHSIUQO5PboJ3GAkcR4oyVNIBGkC0zJP8CIP1wxmM2QNQbm2I3IERNhe5FvXDdbLSQwEwIgelzHpJ/XDKu0lSgBH+GTEfA/HATspxbQQSLRcRPWARte/zjE3N58LT1lgJE8y/Ay3N0B3BsSMDPK5jJYW2kfQW3/rvhji2QdqLBZfTzm4EBRqLS3YDYXvtgCeS48GUmkdQYypJkzMFTAgkAETa+JVHjCK3ulgSIh9yTcAQJPaBJ7WOK74f8P1a2WoFaj0U0iSzQWPoBv8SR8Di+8J4BRyyFnqN5zCJB1VFQxyraAWgSYH3nAVTyZL1Tkq9R9T6KnneXoB1XEEQIYzt2xT+PVYPllHpupgh2DQdBtYsJkTbt8MbTTZRSZhNOnTGogwdTfkUxuZgkT+Ud8Y/wAfokVQdRbVYse57mPqbbn1wE/2bcZp5biCPWqCnT0OrM3RjESQIAMXJtMY3+nWVgCpBB2IuD8Dj5nr0rb7WEAW68vaNviMFeD8bzGTB/DVSgJ/uzemTEmVFgSZkgg23wGt1/aTlkzi5RlqAtU8pap0eWXjYHXq35I0zq6dcWksLDv0xgFXjLDiGXzjIoDa2ALchcF1OrqYYjeObTe04sGUzxrL5+usHDkAlmW4AOpCbkEGJHY9sBo2d8R0UcKSWnlOkiJ3i8A23g4rWbzU1nKpTE2B0BiQDtJYabAbTEYF8GDimpIbReCCYMdZ2Ox+h+GJ9aBAiCd5a9+o6He18BzmCSxOmmD1iOb0i4+3TFz4RUyxEUVSmbSqgKZHw3G+2KVVQFhc2uIZh9d7X/TFuyGZyjGny0/OFgIlwYgkHf59sAaZAdwDhBB2GIPHuMplMu9d7hBZRuzGyqs9WMDAH2ceMDn6DeYQMxSYpVVdtyVZR2KmPipwFsCDthjO1VRTUdtKoCSegEXJHXEnDOcUGmwIBGk2PwwFDz1UVmd6rsNdoX3VAblBsZ5TJ9QR1EjVgQFdjq35W2tY9+mDOZ8PVBq8svpiyqIAvt9uxwBr0X1tQRwalKPNQPBTVdQw2E74D2pVWBqLld4APQRcR/HCzAXRcsQexjpHb/bEelQYCCxBmOYncz16bf1fHj5N4k1dIIn3jtPoen8MBITNFuRpN7iRI7TaY6EwcSqWYWVhSDEdYjafdi+Bi5ZyZFYiIO5b6ye+JK0yovUgxE2IPxBEz/pgCdWosiRB/qNqZxNpZQuVhSY2IM9evJtfAyimtb1lJOxgT+mH8vmMwpAXMtBvJ5o325Z7YC88Jya0qK002Xr3JMk9rkk2wsdcMzGumGJvsbRDCzbgdQemPMAF8SZDWobUABKx6m9hF/5YzVuGMBJNjIgRa+5k97Yu/iWi2u8BNNj63mBHoL+uKdSqAqQSIW8kx8xB/h1GAYTJyhiTbYnSB9Te0+uGoAUCB6BR67kXn9cDs9xRqdXW0KgXQVDe6Dc/4SZE29ekDBYJKgyZtFuWOp3j0nASDRGgSBJ5Zgk3GxHb5Y5zAAEiZ79dh6Rb0x7Usvp/l6QTvERiBmeJ0fdWpTEMZ1E2tF7COh+WAmZ2kSuyzckbR/PDNBBrkxtubdOtxt/5hjp89St+0paYgh3QEiJ6kfunp64HZtKVQurMHXRJCaXOkSWKiY21fXa+AJ1squoEsA37pIAEXvfb03mOhw/xCtRp02AfUWR0JEmNaEWAG0xe+CGT8PZLyErnOVCpFk0rr22K3M/bY7Yj5ytR/B5itQrZgvRDKadRFUhgjNJAFzIA36YCJwqvWVEokmilMAfsQzM0C8EwqdCANVhvexjKcQo06cAVTHvMVknuSWmb4KZXwvkadKk9erUUvTBln0zIBbZR1OHMlwThLkrSqa3IblFZi1hcwD6YCHm+M0qVNaVIsYBZzpXS946m17bdBGM58TZtH1bmDqmPTcG4FzHX9cXbI5zhNOkor0mNVdCuXJB8xxqC+/Ym5Cm8CcVTxFVoU3ZaRdQraY1EaLkhTBgQAbehwApXUiWVdUc3w3tIuJ9e2HdAYSRpF7BgYFztMdhhqgpabnfrfsDeL2jDtGycrNEGRAiRvJC9bT2jpgH8/mNVLLBQWKNUDAAX1NqEE22n4HHPB+LZmgNS1HQXhFURP+KbE7jpvHriNWpAsFEmCQNSzMQAG2Hr027DHacMYiQFOhSYZT8OlzYdJm+AM8H8RFVI8xqes80+41jImPsRt3xYstWI0rrUL+VHJCzEAgr0joCJMWvjOKdMBbFYi4v8di3W1sWbKVUREp6xGmLsCJ+ex9Zj6jAXFq7AgMFqf40ckd7hjMHYROHaGaZGR0KkgmLtMwf4T0i2Ko3EFEBWUbXGprjvECYJi9oxPz/HWptQWpI8ymagqMrzAKjcQNnA5VOw+OAl+MuOnMsgIASl+Un/ALpBViT/AIQSoPct6YpHhvxEeH51a4B8sytULfUhInb3ip5h6yPzYI8O8IZzOIWoFWVZAL1ShIkgMwCHmJBmw2G2A3ibwfWytanTqgNVqAtpWpqUAe7cqpEw0zMz0wH0fRrK6hlIKsAQRsQdiMe1CYMbxbGU+H/aZRymWpUEy1dlRfed1iTzGIJgSTAiABFoAwc4F7VaeYrig9PyQ4inULSpaY0kwIJ6bjpIMSFj8Q8d/C5c1CJc8tP1cgkWkWABY+gOMDoeIanD+JLm7uGkVupqo13H+Y2YTF1GwxoPtSzGZo1KLcrIQyU5LSHN3LKBBlYAPSD+9jLOJZKo86kZQL6jTqixEmWNOI9cB9IvkaWZpirTI5wHR12MraY3ERvgBU4XXNM6veuCqamRh6iDzA3kYD+xvjJTIsuYqKtMZjyqGpjcsofSCQLSTA9G6RjS/MHfAZln+E1EBMGYBgre30OI1Fah96AAf3SLb9Z/o40vieWWpTZeWYOkkTBixxQs7XKkCV6flIg9rPO3wucBJFWFhSLWH6xIF9/jh1JJDFlgdyYiZ+0YB8H8T0M0X0Fv2baTNpGmQyy3uk6gOvKcGsnxWnTZTyk/lDaSPrqkHAXXINKKdOmQLf1fHuOcjnhVQOkRsbzBG4MSMLAUXxpnlSrpOoqF/dGkE2vN+ouAYjpimZnPlaZVY5W5gbzsBsLiR9dOLn7QXRWgq2rTdosb2Frk7Ewe2KCtPkBAgynw94Xgmdp/o4AdVp1XQljoBtpCtJgG07DqLjBHhmc8rLBarDeECg6tI9CbAdNt+uIGfzrsMyhiEKkWIkOpiR12IAEdMSaDLzAayLCVUETa294HqPluAO5bLeaCZ0UgdTPUsFUmAXiYvaAZJMCLlevFPhinVQVqTLUUyq1km5HR+5HzsLTfTcuF5JM1wjTlQ9Fa27VVDuwDQWbSwEsqwDMAEWgRiXS4QvDuF+Sw/EpQRiFMKXAloJ2n1t0wGNKHSVYkXBuIAm++xEGRBxNp1iSQxVXIN2IhWZSOYx06fPEnj9ejWClRpV4ZebUQDaNhqBuOm/xkLkyyPqp11FpkAw8HqpO8mPvbAP5WoGIgrC31CdvhEiwBuJw8teXdiAQ7knURsxBF2gyL7d/XEbLuys7KVBqAFgA1zHT5frh5NTadJQXkCWF4mSdPb9TgLZ4e8a+SVy+YJekI0VEKvUoHabEnT0iDHNuLY0N80WWmTDCSy1aY5HXy6nadJ+Nux6DFM+r1HRmCTSJjm3sQehjfaLj54M+H/EFfKalQaqTzqpsQBdbspJswO9iCJkXBAM+KshULZiFbmzuUK3EFVyzhjfoIPra2B/ijgj+dnCKby+b8wQJlFFQEgCTAidunwxO41kXzLValFKj034hlqoYIf7qnQKM235WgRvgbxzhZ83NDQymrm0qJqGksnPJv7ogEX+O2Ab1rNQBiBJBkf4gTcb+v++HM3nUVLSWebTJkmRJtEiRb7ThmhUfUxpkFpB1QIA8yWHu7soILRt23w/LhHCwrc5Q6SCSVIBaRFibAdjJ6YCGuU1g1HI9JZVtvBWZkdfpOLl7NKaUjxCmLHyFJHS/mx9fjithwzEs6iYYbl2hRuxsBPoSbXGDPhvxD+FSsKn7Z3peWSrk7ar8w25xgKplKdEIik3KqACNMxE26RN+1vhgmwCL5jTG2oXBMdxtPacRuHUGAEMxhmMaSxClUACyIAlT6SzHEpskWaQwuoElSwEPrDEagJIDXEfaMBxWz0KXRWYKJMC5FydOqJiw/ng/45rLHDCdmybgXgXNDc/b6Yrmb4fSbTLHUoLEtze8tOzdBEqQBHv8Aribx6uMzToUahSKFI0RpG6k05YyxkzTX6nAXX2f1qicNzFVCA6q5TUswVLkahqE3PQi0XxSc74lrcQo0M1VCq7swGgGFCNAkk3vJ/XbF08Cu78MzSoGqORVUIABqaXA06jF7C5FwemM/PCquVo06FRGWpTLCNQsDzWglfeaI3tgBVTMeY2ojpa4gRYT6xaPjPbDlfKK7QI25rbrA97YEbG232xCWuwpyqhzFp9RMkE7SL947HDdJMxq8zV5m2oTdhvtG2236WwGl+D/HTM+Wp5ipekzQ7XJDLpCMZG5IAcx0nEfjfjrNVK+dytY0/KoMQSqkFgQSv5vyiLX1G4iIxTs4qmgxsSBB69LiOxEW9fScL8UAjsObzQmtrkiNjvcRaPX1wDuc4lqyVGkXjyXaouncNtrIP5gBaO3rjdfB3ipM5lKdYsFcyrqbQ6nS0A3gkSPQjHzfxGgTUnaQCBHQASfuP9cMf2YrENCGQZJXYjv+nywH1dnOJUqVM1KlREprcuzAKB6nGce1Hj+WCUWpuHNcNzINSlF5SQw6ydNjtq7YxT+ykUiVUxMgAyREz8vpi5eDc8uZGXyVXL03XL+ZVp6W06xpLFKo3klgdXwkdwFeH/Ea5XN+YzMtMgq5AaAu+wvYgEQD98bDVqDlBBsbXbbffb5nGZ8V4vl8zToVMrlBltTkxOrUAUAJPQAnafni3ZXOVG5Sy3PQKpA7alG1voTgNO4PkfKpBZkkliZm5M79e2FhcFplaCA9B697b32wsBQPG2QDVXN1NpkyrGBBi8RtikgkU2UrEMpi2+pYt2MY0DxfSIetBB2PU/lFjJ/TGf5gg3As1RZneQQSF7d+mAHcQNP9sEZCxYazIHKNpMAixIv0we4RxX8Pw18wcvlqxGZNIh01MAUpQATstyxHYj1xXq9Eq9R5MVKiaWHpAuN7xa0/bFp8CeEGz3Cq1A1AgXNSwAk2oUQoDW6CZjqNowFo4f4qzLZfPeWlCkMm6oiBDpNtbTDRBBAAgQZJmYxC4r47zY4Tl86fK11nI8o0yIBJAEkm40nffUNovYMn4DenTzS+fJzTq7HRGlgAGi+xAAv6mcN8S9m4q5GlkjWYJSJIZVGoze8t0k/XAVDxBxetmMrxKnUWmBlXVJVBJkzqJFx2jGf5LUCFUXKhtQ9HC7fQ/PGx+LPDIy3D+IVPMNRq6KXBAA1BgJG8b/DGUjLDWGDQAsQIgwZHpMx8sA3k65ddekcwJI080glf4DoMO5YlqjoVUssCSBdSNUX9N53idsOZamaSeUrhlBjUATaTN7fvNEDt2w5kqK06jtMarERBHQE7229RAwEPiOXHm+Wqgh1YTGwAkza9iMLJQ8mALm2xkcp+Vo9QBidmOHk1gwIAQGBP73U29BhzJ5Ty9Wo2N95INzAt1J3vgJXAPFL5YmppV01hWVwCNR20kixvuJHxxE4rxo1ajF7lXGpdIUBjsLfACfXtiFlaFQh4G1ZXJkmAALbTJA3O09secQylQ+bqQTUdWAIJAKyQWAselgYte2APedlqGUStUp1Kslg4Wpo0vbpAgFWBmY3xafFvBMrksn57Zc1CpAqJ5rcoKxyH8x1BV6DrNsZzxDLO9MKoWAZ6xIKkTBEzpONU8X8bTPcDrOAAxVddMn3W1CQT6xY4BjJ8Iy/9mLnhlUk0vOWm1R4g3Emfe0/e3rj3wbQo8Qy71TlaKDWaaA6ydQEtqB2Bkbb3xO4HTqP4fy600aoz5RECKQCZSLFiBaevbDPsx8NZrJ5TMUq1LQ5reah1KQ3IgiAx0+517jtgIHs3FDOtmUqZHKKKDhTCaiW7802sfXDfDeJf/Vzw78LkQgZmlaGk+UoMDcgtcCYAscTPZn4dzeWr5qrWpeWmYhrshZWDHlYIx6NuP3cMtwHNJxk540wEDaSNQM04K6pmx5tWmD2+APeLuPNleI5bKUqWXVcxoALUxIJYqf8ANYekYl+1jj9bh2UTMZUUwfM0MGpgggozDtF1++K17Sc2rcX4dUUnkdAf/wBt/scWr2m8JfP5WlQpaAGqSxdisAKy2gG+phgPPCVeo+RzdUVm8wvVIcKOU6Q0hSCNyTcRjLcrxuvm6VKvVYayzQVXTBtYg7wZJPrbGm+EqD08nmsvNIPrqICNWkORovABiRNsZpnuDDJMuVFRamlmBYA7kCZO5ghpt19MBV6uYYU3KgEjSAGBvNrwet/pg1xGoaFIOpBgAGQDvcztG3T74CnLyjEqSSykE/EC0i1gZ+JwS4qtR6JAMkwx0ze5n1IE9MA1XrOPOVhy0lMnTvaTafXDdDOuddORpUDfraR9MSaxVVzvQeXAn1RVMTvcnbvhhcto1MY51iDf0EzsN/tvbARszXYPBUMNIi0gSFME6uwE/AdsePVMFgoE+nQ3I3mSb7dceMk11LCIQRHWx33AsZ+Qx5SpHymtu3Ttq+xk/pgHalNiSQpAMiLXmxmGiSJ+uJ3hrjf4LMippABR6ZLaoCsoUNAvYKsCJgR1xGqCHoAX5jcjeF6j5TE4YrAaqnpUUH5pJt03vgJebyxyr0ssK9OulMiKlOQhDEMd7n4jF1ytSrq94Eekwf8AXGeJRmlTcyTqY+pAIIkb9BjUuH0lLyyi0FiRMAReO33wGm+HcwXy6SIjl+QthYk8Mo6aSCAthIAi++2FgM38X5U06tSYKsQQRJgEdbGLg4p2bc+W3TmUidtx0tf+PxxdfHlKKlS/aLkWg2IA7yfmMUXMhtErAHmU9+2tZjtPf/TAD+JZjX5iED9k6tKz7zEkbGRA9MG/DnF8zluD1a9Gp5TnOhWESCHoUTeZuO9vhgJn8roFSpqANQqBcnZhEn9cWrwp4UqZ3hb0UZVCZssSx3K0qQWIBEd/UYA1w7imaq0OJF83V1ZeoqUyNIEBQ8nlmWnSYO20G+BvGPEmbp8DyueXNVfOqSWBI0GTtAggKFtzWkzOLTkPAmYp0c2nm0ic0yuYDGGEKb9tIHTeelsNcR9mT1eG0MgawC0tQ1hTqIO3Xe5m18BXOI52q+T4xTq16lQUP2ahmkxIabj3vUR02xS6NVjUFJT+VSbdZjvHe/fGk+KfCbZXJcRqNWDfiVDMAkaXBVZBm4jofrjOCnMtUEXUBt4B3F4k/L13wHnBWqVF1yBuIkbzHf8Ar5YfyVRjmHpmIUg3vI0yB8pG3b1wuD09C6ZkGR1E83NNgYvh7I01XMu0g+YY3IEjlmYifd/3wHucrNTq00hdLXuLztJI+O/occZXOtWRmGki6g31bkGZsB6D+OGeMJpzCPflExM7wR0sLf64e4ZlCiEGLktqFwZJN7Dad+4wDGU48VDA359JtbWdIAIm9jHxwzm8+xeqOqEBhIsWsIvfY45oZS86QYq6zAJkDb/8pjfsMcZ7LPFcmWNR1aCrAcrEiTp+18BIq5t6QWVBLEA9JJZVEm+xPTt8cG81xA0qLsyrUCxNNtRVukMVYEgap364B5vI+YEVT7oDED/C4NpjoAB2nE/jr/8AT1JncfG5HxnY7dsBqPhjjzHg5r5enSR0RmFLnKL+aCCdV19Yn4YmezrxRX4hlDmKq0klmVFQNbTY6pYzfaOmM38PcTqUspTVIUVKIVwPdYFYtJsQLAntffF29j1J6XD2pFQSlRyCGHMW5oj8vzjfAN+z3xrmc9WzIr+Si0CqEorLqeWBMsx5YWI9d8D8l4zzb8aGRZ6bKGILhLFApqRE+9phZnuYi2CXs28NZnLV83UzFE0xmCrrLU20wW5ToJuJmdsQf+D8yeOpnxTAphiYDrdShp6u+0NHoMA37RM6aXEcvS8rLMuZ8tNdSgrssuVIknmtcCLQd8Gfal4lr5HJirlyodKgDB1DBkKsZ37gX+OAHtQWeI8NPvEVU1QNlFYQW/dG97XGLZ7SPC9TP5UUKYW7SWJgrysBA6+93wA3wZXqHL5x5RakFg2gRq52krN7nbGW0uN1c8n4mtpDFzGkH9289N29Mat4U4RUWjmkjU41IJfdhrW+4Ak2tjL38PPkESg+lmDnYbm4mJMe6PlGArGVrHy+VVUqyAalNwQfXpGDGerGnRDwrRpEOs77ix3B7dhgCgAptYT5iEREkLv2sL/+L4YP8apAZaVjVKQBbVEmQZ7YCFXzhK5lNFMaKbAlQQSCkxMmBFvkMNrnCWqh76AAoE3kixIMWHp2ws44nOXDagSIO4CAdPW2OalFVLO1gbQJPb0job32+gR2aaoEgkAAb2sDP2xJo5kAE/lWQ2426gbmIG+Ia0v2o6mAQOnrJm1px2EAVqczrJIMRpB7iSSOn9HATUcB0VgSQeTa8iYtsIHTpHXHHFaitrUDSQ6hoE73EE22M/PDYpjXR394yCQekD6n49MLNIdRqQSr1FIMjpAn57jAN16ilOQAKHub+9AvBJuO+2NOymdiosAGTe8W+AHp3xmEMKIVhI1kzY7g7x6/G+NLylFQF5gOpDETJJPT4YDWeCVy9BGIiRsTOxI367Y9xC8JlfIIUyA579get+s/PCwGY+N+KH8RXnmCvAI6DSN56b/M4ra1NVPlMjWpNriCGiN5ti0e0bg7rWraagBeHFrQYEDtcHc98ZwiFdLc4OrbSADvve9/T+OAnZnPamqozSqlYtECxN+oBt/rgrwvNVE4K1ZHqU2GcCmGgQ9CjI0jp9SL9zgNnczTuQXYlrysCDcna/wHUnBrhvlnhQ8ymWpvmzKCoAdRSkkkMhJUQe3znAWjgYqHK8W11qpNKqEpsXY6Qi6hAB7sST1EAyBgTx3PV6fAMpmlzFVaxdyW1zqu2490iEWALC8b4I8Ovk+IGmrBVqhaw81QWcaCXX9lsVKi5+Q3xA4vVReB5V6iM2W1FkpioNUEEhWHlxAhup976BMqsRluNhqjkUSi09bE6UhX26mbzv0xTawIULJkaAJIBm5MWjZdvhi3Zq+V4uirzAU1rFqkh2OgqygUwbLYyR/HFVqQFC25mF9MQQht6Wvv0A64BjIMKi6tbaGQtpJkyIsdyNzYfbrDyeaqebDMTcTpgAyLaetu/cbnfEnJkinrSFRg40zF4ToCf6nEHJxrVSQNoMCTB2J+WA44lnn81gtQ6VIvtJ0jfrvPpg7wFmIKuYLIZ67XJtfY/XATModZbVpU3lQewBB5tzP63wS4aSAHCjmUwoMXIgxbbb674BujnGQnYE1lQnmPKVDE2PUH9D3xxn+I1P26kiKVZVXfZmdWJuQTYQe5xxSqITHujzV92L1CBG/yE7Y9zhUrWOo2YeYR0YsQsd7t6/HASK1by9BBkllEnY6nA23mDPyxNz2bIpMS55br2JBjbrv6emIGZzGmFYCAwIN99UDYj72xL4ijeUVdBFgTtYHc8wO9rfpgJOQzTHL02ZuYqptAgnmNoNpn7YneEvEVamvnKx3IhbKVAIExuT07SO2BmXdTl1gSoWxiAR0IE7aT9se8JOmlCrrTodoN+51dOvfAaN7JOP180+bFas9TySiJrjYgnUYAknuIEAW3wMPHc4niFMgczUOXLzeJI8k1dII6SCt7wDfris+EOOfhsw1WiCGJHmzEEabK51djNrBh8cFMlxWhX41QrqcwcyXGmkadONPlsrX80C1PUZgH0JgYAx7Rs9WTiGSRKpVK7IjhVUwPOMlSVJE2m59AN8Hfa/xKtlsiK9Cq9N0f8pgMCjWbruAemAftLrUGzuT89cwjqytl1RaRDVNdhJqC5MWaB94K+1TM06mR0V1r0qZaWIVDYKbmXtBI2kzFonAeeCy75PNzWqeZDftPzqSGbUDGmZM9cZdk+K1c5QStXfVUesysQAIUIpkX3liZxpPgHiIqZfMqrVNFQkIfJZipKlZYICOgMT6TihcU4RSyRWhRaqwVieZCt40zcDoPr8cBTcvm3Wm5DRcRAEbyTcR33xYOKoUogglXJQat97GNx/r85CaV0NMwrQYsNRAEDr0wY43mSaCzqAECxFjEAASTve+AgZ+qxObUMdNNQYtYFQfjNmww9YuaiknSgsN91MzO+JNVNRzI0tqKkMSAF1QNJsTaCR8scjLHTrUC4IB9L3JvfAQ11edDED1gSQJ/j69sNCqQjmYZSQPtYWx1UaGBeJIsd+4H6YZFRdJ2vJII+G/acAXzMp5I1EBrMRvtvbrho71DJsafYRJU2+sfPDFfiSzTiTpi8eg7m+33OGqucUl2FpKEdxBBJMHpAj+EYCVWZzQe/MHIvf3dUR8wLmf5XPhHGSc5UBq0xR08pVxY9PibXAHb50VcwCIUHqTAg39Sduv3xa/C/Ba1YlkQw22lIg9pYxuIwG6eFMwr5WmyMHBnmEC4Yg7W3EY9wvCvCmy2UpUnILAEtAAEsxYi0C2qLdsLAMcf4AmZolVMOp1KZMExEE9j+oBxn2c8A12pFWpt1mDPe9hffrjXSLYbooQL74DBs74VeirTTg6ZFobc7TaNxiv/ANlUqf8AeoQ0WZo1H7Tt2OPpDO8JpVhFSmDG03P17emAPEPZ9QqJGmnI2LUqZIPcNpsfUXwGEt4dpMspocKADIEi9he3364aTh1LVqZwnQtp3G1yP9dsbBW9ka6FVXEBi2npJi+29h06YZzfsnaUNMoNJJa8kiIEBliQYj54DM87lKKg/wBzUFtxDLNrgn9J+mGa+RoOAwUCbDQWYT0Oxi3Q41X/AJYVkDaKytMHnLAzEEHSLiw++IP/AClqJU80LQ1Mbwxubk+8hEHt3JM4DLlydHYtA2Ahj16tBHQbY7HCKQvLGL2637Hb59vXF4zHgDOVNYbJimJgMalNmZYvq/aRuSI7YhZrwd5SuKvvCbNICEwPeJgkkD0mInABcp4ZFSearBBEA2I6E2MWjr8sdN4PQGA1TbeCALd4iN74IcEoCjqp1kpliSYR0VlawImQSIEQZO17RiZXXIV9SedVodCxpuYvuHHKRfsYwFXr8MoopIrltJB0hXM9e0dN5xFNOQIYFSeYaxLGAxOmb3/rfBbMVcuhRMrVo5mWiGcajMmIbRAtuT1x5xDMaaT6svTphY/aLURiBEEKBVYgmd+mAHVEgSdckbE/c9AB/PEQvUqFQajaTuuokCZ7/A27YdzHiOi6D9jSZz7pKA6iYiYAnbvOJ9fimXRT5mV0IzAmosg7SPdOoRtgGVyVYLzPUCi1rgjoCLkdO0zthZClmCxSkakKJKoCfQnSIP8Avvh7O8TyoRDSzdWnqEhXDODtud1iOpgWIxNyHhI1k56sMQNQJtpvb1g/XAdf2PXUEU6eZGoy0SBteSRuCDAxB4dRrvWSqlbQwHJULwRYixEsDBYbbYe4p4UFAyCjnSfcTmA23nmMH022NsB6ucoUagDmoIAIhNLH0AO0xGAs/EchVq1UNbPipUQhkL1HOk6gRpby+hvM9MPca4bnnp6PxD5umZLUxVZjcG+hgNQ+F5YW7QRlsjWAejmCjEe61SeosymSux2iZxF4RkaFSppq1aq6TCtcc3+fSRAIs1ptgJPD+K5rLDyqVetROo64hdHq2uQB8vzWx5n6TsVNTNmSC2kqwadQJlgggmdvS3XHOYymZq286pVy2o6W1fnBMAg/mNzIG04HPWpV30qtRVIOqFPNex5otB+47YCJmcmI5Zsb3tPX43/Nf74co5dVYuVD3AuwkmLiSwnfe+2J/wDZOiotPmBqNChIZiOloMTcfTBng/siztQCtD0osFeNbdjBYQp6gwbbYCo5ukikbH1Zh3kTE/Gce0QGAg1OYQVBJE9fQdyTaxGNT4b7IKrS2YYMZHI7ALa4jSG+ffti1U/BtPLU+Sj5zsQqpJCL1luwEG/wEScB8+5vhgC69SxNzOoxEg7WHzx1TyJYaqVIEIbmbk9uwxutatl1KUmyTBXHO/4esUljAUAIxHLuWgD6xDyNegBpThbpTDCnS1pUBaV1DlCnSNMTqgAmDBDaQx9cqHp66Zcv+4o1qOv5VDDY3PqcEOFeFsw9IxQJYnlJpMBtYE6T9T9DjaaNdk1FOH6VhRq0yWJaLAXKg6iZi2k/mMPJxLPnWqZYKFKop0gBpnVU5nEKCLLBNwfTAZlwr2a5oq37Fk5veBWR3EPCxJO0zjQ/CHgNaB82pdhHlqYPlxInqAbkCNgT3wR4nkM89krKPdU30rAWXYQpeS3KBqECTO0OZTw3USs1b8VULGFCksyBATy6WYhiRp52lgdUGGjAHgMLCGFgPccqgGwjHWKf7RPEmaydKk+WFJnZyGpOrMWpqrMSkEQ3KAAdywHaQuGFjJc37S8/Tanak1NstSrM4oPyu/MUI82Z0xZQxGsE2F5PG/HXFKFWrSWlTqeXWVdS0GvTqpNEiawE65RugsbYDUcLFe8Tccq5Ph7VTofMhAqAKQj1iLAKWkLMmNWwN8Voe0up/wBHVIC0amXepmE8l2qLUSB5a8wALEmAQbJ62DRSMeMgO+M7bxtnhm1okUDSeu6isKdT+6CuVkaoDak06rjmW14xEyftC4gy0tdKmjNWZHU0iRpFDzNSN5wBBflkxGoAiRcNPZAdxhaB2GMxo+0TiBp0G8hDUanRY0RTcNWapWKOlMs8IaSiSWncE6RggPF3EBTzDFKLPSeogpCk6G1ZKdIlmqEc6FnEwNrgAkhdcxwqlU96mpMzOx+ovgXmfBWWZTpUq3RiS+n4BiRGKJnfajnldFVKS6suKrF6Dny31kaWC1pYFRICBjzKdjOLn4w8T1Mt+HFMKFrF9VV1LKmmmzrKgqZZgFEkb4AFnPYzlmZihpqG/eoU3I7wYAv8MRV9g+UIKvUIBETSp01bbu6v67RjrJ+0DPVc1lqZpU0p1/L1g0nL0HKhmR/2g3GqG0jSYBBwc8X+JcxQr0koPRCvTqM2uk9QgopK+7UWzMNMRMjAVL/5e6dN9WWz1WkYgFkVyPiRpm+OOI+wrM11VKnFS6i8HLiJve1QdD1nBin4/wA7+JFOpTp0lKUHM02Yo1T+8pMwqAswizBIEjVHWJl/aTnSMxqWjNNa/lfsakVCmvyzaqxCkIJkLPmLpnqArhn/AMOvlPqbOJUEe62XMT3/AL3e2Lz4U9n6ZUN52iux2kcgGokQjTBFuaT8uvngLxZXzbVkzAphqegpoRk1K1NWJuziNTFRDTa4GAPF/aBn6YzPl06NU0sy1NQtNpNIU9QeDUhzrISFInS0CbAL7mfD2XqAA0UsCFgAFZMnTG0nfviuH2V5YuGNWu0CILKRHYjRfDXDPH5Wpm/xT0glGoy0tFNkJRafmMzszsIn9nYDmHrArje1fNtSo1kp0iwWoMxl4bVyEy1LmE8oDAGZE3GAt+V9mOSp/wB2rL8NAnpfkwXTwtldARqFNwOropP6fpio8R8a5oVRR003IOVbTTDq7+cx1qvOY8sDWZnlYTG+LPxbxMo4fWzmWZagSm7JqBhyhIKxYyWUqPWN8BNyHAMvRULTo01C7QiiB2EDptjip4ayrHU1CmxPUqD+uKVk/HWZGay2WihVSsVHnLqYozLrKONf7sgPO63XBTx745q5B0VEpuGo1akMYM09MDce9qtueU2OAtNPI0aegLTppB5AFAgmTyx13++JeM6r+0msGf8A6dDpFeKZkOnk0fMWpUY2VKk6RIBGpb3IHP8AzFzZGXK0qA/EVGpAVCVIddczDMIkKsgkS4vgNHwsZtm/anVpsQ1BE/v10tq1UmohSDVIsEqEkKfVTzSYM+znxjW4jSr1atNKPl1PLCCTBCKxJaYI5rR0HrgLhhYzXhPta15hKVXyUQnMa6gJgLQMBhczrEtfYd8eU/a6Xy9F0p0xVfN/h3pF/cBUur3iZWPSTE2wGl4WMozPtqZctQqilRL1KVZ6lPWZptSIhSSBdge1iDvif/zZJZh5aKAaohi2pBTorU8yqLaUYtpFrSt7wA0jHJUdsZ94T9rNOuzDNeXQ5KDUwNRLedpGwBkKzqmqd5kLBxoeAWFhYWAWFhYWAQGFhYWAWFhYWAWFhYWAWFhYWA8jHuFhYBYhLxVCAYa/w/nhYWAf/FCSL2gH545pZwMYE/1fCwsA1R4orPUSDNNtJ2g8oa1+zYfOaHrtP8cLCwCSsrjaxtB+GPVK2gdothYWA984ROFl8utNQiKFUbKogD4DHmFgHIwio7YWFgFpHbHmgdhhYWA8egp3UH4jtthU6KqICgDsBGFhYDn8Kn7i/QY8/BU7HQlrjlFvhhYWAX4NJnQs99I+P646/DJflW4g2Fx2x5hYD38Mn7q7RsNpmPqJw5hYWAWFhYWA/9k=">
            <a:hlinkClick r:id="rId5"/>
          </p:cNvPr>
          <p:cNvSpPr>
            <a:spLocks noChangeAspect="1" noChangeArrowheads="1"/>
          </p:cNvSpPr>
          <p:nvPr/>
        </p:nvSpPr>
        <p:spPr bwMode="auto">
          <a:xfrm>
            <a:off x="4252945" y="723900"/>
            <a:ext cx="2495550" cy="404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smtClean="0"/>
              <a:t>Ellis Island - NYC</a:t>
            </a:r>
            <a:endParaRPr lang="en-US" dirty="0"/>
          </a:p>
        </p:txBody>
      </p:sp>
      <p:sp>
        <p:nvSpPr>
          <p:cNvPr id="23" name="AutoShape 11" descr="data:image/jpeg;base64,/9j/4AAQSkZJRgABAQAAAQABAAD/2wCEAAkGBhMSERUTExMWFRUWGB0aGBYXGSAaHBoaHxodGxwdGhsgICYfHCAjHxsdHy8hIygpLCwsGh4xNTAqNSYrLCkBCQoKBQUFDQUFDSkYEhgpKSkpKSkpKSkpKSkpKSkpKSkpKSkpKSkpKSkpKSkpKSkpKSkpKSkpKSkpKSkpKSkpKf/AABEIALYBFQMBIgACEQEDEQH/xAAcAAABBQEBAQAAAAAAAAAAAAAFAAMEBgcCAQj/xABGEAACAQIEBAMGAwUGBAQHAAABAhEDIQAEEjEFIkFRBhNhBzJxgZGhFEKxI1LB0fAVM2Jy4fEWFyRDksLS4ggYJTWCk7L/xAAUAQEAAAAAAAAAAAAAAAAAAAAA/8QAFBEBAAAAAAAAAAAAAAAAAAAAAP/aAAwDAQACEQMRAD8A2rLVJm0QfrhUkiTtPy+uOadEgk22Igbb2JHfHWXckGe+A5ViaZjfCqPFL5YVvLYdIOIPEeIrRoAwSWMKo3Jn9B1OAnVjNMR1jETjXF1oUwzAknZREmPja3fAyt4khJYC3Qa5B9SVj/cYGeLM4KwplZsCGHrY9iD8cASoeN0Eiquk/l0tqDE7CYFycCc3xmtUqSXcDbTTlVHe4IYmIuTHYDAs0VqEEyCN+UAG/wDk9enbHNeiNW0La0f+0j74Azw7xHWSoNZaosARHQdQ2mSfi0Yti8ZowrGooVwdBJA1RcgA3kRtjP3qaPduI2j5dYGGsrmmWoxgSd4INvk9tuuA0XKcZpVTFNtRiYIKmO8EAnHFLj1EsVNRAwJtqmI/e7fPFDXNc0jTqEkMLRywQDJvBI+BIxHy+c8skAAE9RAJv0Gr1nAXXjnitaBKKA1TsTYWkFoE/IYqeY8S5yowipVoggmEFMi4/wAdJiYm3N0vOGGzKimWVZM7zG9rcw/XEWnVkEBQACALTuJ6NHbacAbr8ezhI1ViFFop0wNdr6yQ9xI9wrcfLEdvNULUFarMW/a1I3E7n9cRkzZUbAgGP9QC84eWsHQ2AbqJEAX3GqR/tgCNDxDnEFmWosf9yZUQPdKgF9jY3uea0YWZ41WYQ7nfUGUEBSPQEErHQkn47YHrS1KCIk/D7G/647rULgMFmdzF7bbYCdmuIONnKioZOksZHoZMDpaMC3z5J00y7CBP7SqD/wD364kZqmAV0xYdj/6CNuuB1CtFRVlDaxM9/l64CTl85WRrNWVrmNbtA+Dhh8jghR8bZhCA1A1IUe6QHPc3IUkmLcoE74H5xAzbCRvsDBG43/oY8ytEBu0WB7+htgDdXxpW1fsqIkn3WJM2EhSDY7naDI+fP/GNVuXyvLJmWLkhekxouAY74DVKJbSzbAxvcG/pjjLAqVaYuQDefSfpgJ58SVSwWoXIvDqzLbeTp0g/MYJ/8RVFgrULb8rAQQLdAW7XkfPYgM40lSQrHvHxvc49ytIaeYKR8IMT2n0wFk/4vdxAXyz/AIgWBMflMj7jDeX8XVAbjUsfmQqx9ZEjvaPngS1Ei6xboNO3zg4aWmW30gnZuUGL23No74DQcrxJHprUnSG6MQCD2N4nHf41DOlg0bwQYxmbZTRPukswYnlOqAFvbeAB8ABibl1qKoqKgEE/tFQiIsSdIIIid/XAaCcwIB7mPnf+WPVqyYg/0YwP4FxEZilqKgEEqwAIE9xN7g/rgkSBfAcNmAN8KnmAehFyLiJjqPT1x45W1tzH88OaBY9tsB6DhYQGFgPFcMLfDDdN5X+WPMqvvf5jhh660abPUcBRMk/774DutXC0WZjIAMnFS41xGlXp6ai6dJ5W1IT06GcSeIeJlqUioUMpNjqINoIkEdx0PzwA1SkET/lJ+YIA733wHNbhS6AFAPx0/wABvvhmrkqgAAgs8coi/b79I64nrVZaYI1D0ltt++9sRPEGbby0IJEmLyCPhJ+cX2OAcTJzCkKTMSSv8pxAauhMU0UzbUwBv1sALdMR8tnKhZSGMgmxeevqPl8sPVANQsZETEnr0/3m22Aap5Ylp6nsGXsN7fpjteJVFFibbEEGfj9vph3yhIB1GehJ7/16YmZPKM7qoUyxhZuN974BnKZhy3Py7nVuAPuZ/ljytxJjIRYgkbG49NrmRi4ZPwOq3evUZojlCKItaCpPTvthqh4W0B/McIq/9zaRE6vegesjcdsBRXqsGksdomD3vvYfTpgRl+MK1Z18xQweIqTDroG09mEdcLxF4mormHp0qnmoo5WIGl2vPW69J2mTBxT+K5hX0CLiQSeom36C57n0wGlvn3ZIIgERAn177/DHH4xUUbzAm9h9uw6+uBPgHjWXrMmVzVSpTZzFOo2zE2FMtJhr2JF9ul9FrezwwQtVZ6Sp+UnVfAVqlxIoDOoruIBMQPgLGNpie2GafEaheSxad1ki0G4gYnHgddUbUrAllVSVvYMWIB6WXvvvgZX1AiWEQY6HUN7n9IGAZz1U1G/aMZFhvb7GPTERqx1lipKnY7DcxuOnfEzN0yxA7ixAU/aPviJWCgxBkray2PywDw47VSAusLGxJMjsJ7TibluPRU1VEK2gWaB2klu/XpfbAr8UAw1CY9LdtomIw6ahgkKCN4jt1Ftz8cAR4nx0hgEkw1yQ0emkh73OOKnGHBaz7mwmP0xD81hYC+0RO+/SMSvxQMEwQs7JYWIEW/jgOl4yxKTqJJklif3f9vlginEQiAa1D35QdhPWCbevfAd6ilpSbneDvHb4nEillzsQY6jYQY+Q2wBDLcasSdRM2E7iN5nE1c7rUaWaTMT3HQGYO3focDAiqN7dywnt3Ax7lMtqKiA0g6R7x2+Yi0YAgKzhf2ikA2uSCJj/ABf1OPKGgxLaDGzE8pkwQVaOnW9zj2pW5JJA2PNE/ePljmo7aLGLmZj6AfPrgLp4fNII2h9bEy5k7wO94tibT4lSYlVqIzATCsCYmJgX64of41wkCo0SNQUi/oIj+hjn+12C2qRBmYAM3AGrVMRY/LtgNFZr7f1OPS/T+v6vjPeE8eejVXVU/Za9NQG+8ANJa0NFwDYHGhkYBA49wsLAMUFIBkgiT1nATj1EmmsSQGvG4sY/o98E83nvKpO4S4Nh3JIHST9sVan4orOrBrm9gnL8gRP1OACVaICEajMm87m/zJxyaMJqmSO8Hcx+7iUcwdLaiwJ/eJIid1xzVzOmkCkT16Te9pF5OAdFZlQXJE7RHS0HT/XywCzdQMFJeAR0vJ9Cwjr9sFquZV6JCaC4vpU9YMbNbAvMqdIXm+ExAMxPytgHHUSCDIgCVg+nXDqUOdQpJ1bAQZPTte2JOUpPUiVkkfmAAUE2JnrB698Fmzi0akAjWQI0kQCRFwvTrE9dzYAI2Q8KmqbzIjcTFjM336X/AJ4t3C/D6UYa5cdZ9I22xV8z4qzFhq9NWjSZ29R6/T595bxNWKNTJJbVZwQCVtYHl6ncXj1vgL3jxlmxuMUPIcbq0nI3EmxJMzufeImbz8cTOG+Jqik69VQGLnSDbeIAA7x6dMBnHDsjlE4hVyZyiNrOYZahZgaekOVVVECOUmT39MAOO5CnSpBlTV73SIWwHwI773NuuLJXVTxyiVJg/iTt3p5iPt+mAPjOtNKmCebnDfGdUHoP9u+AK+xumv8AadOAQDQqmDe80rj6mOtz3xvmMG9jv/3KntbL1BbrJptM/bG8A4BjOZVHUhwCIO/brc7DFFzOWhVewLToWJmIvMjra1vtN7z2RStTalUUMjiGU7EHcH0OB3EeAU2UlQFNieshdl9BGwHpgKbm6TggAKCIAaNzMn5T9gPXECpTIqXEkiZP8BqGCmZQNGlW3jY79AvLfpvecD84sVeckKN2MD+F/v1wCrUCSvISQBGrqfrtiQuX9Oses9eu+BwoorWYNY29JIFiN/54mcL4UMw4UOu0tye6biLAXO9uxnAdeUzNGkX2AudWCXh7hDVS2hgEBGo9ib8oj3ovM2nrtiZk/CIy9ZKhqatMmCCJkRa+/rg/wzI0aFIrTEKWJMkk6mM3Jv6DsAB0wESp4Py8GQZJBE2AYCAQBAHcgQDivVeGKGlldFMSRJVSd+YG8H9MXPzUlb3n1OJTCQQRI7YDMq6FJVoVgTN2Gx9Zsd/rhs1xG4UEXjeN+ot027YsXG+HqhZUbSrDzAP3CLMOpgibdCuAT0mVLNIJ94X/APEOkfTfAREqKBpiJ6jTPz+O+x2G2HadQFS2pfej5fWMctXbSJJUE9/Xt6/TCbzARBJ1QN/eJsIGAdbTC6mt8ViZ9Z2x1UqK3ut9CNu5A3w0c06goTU5TeZkCLTt9++Jr1WIgWG9yf54CXksygZDoL6LkCBfYTBuDuJxauF8dp12ZBZ1AJEgyD1EHabXjFMq1XKgSV9J9L7P2xIocfr04SZAuu3U7Ek3HpbfcYC+4WIXB+JCvRSqFK6plTFiCVItI3BwsAI8Q1WFMKpIlmJKsFsBEXI6kfTFay1FijNYjqdI39Tq2xYPFObjSNIjmYmNiBHzET9MUvOcdFKmuka3JvANh1kQOnw6DATKtQgEGLTMkT9S0fe2Bme4hUpOAukrAhe4m5Bkjc7CdsT/AO16IpswN9MhWPrtOr4D5YDNmC6lTa8pcGJIkE7EEfoPmHteh5dwGJZtcmDqBBHXqCdPyw9naqpAKkqx94mymNjaSOx2wznqRNFQBJDWi1iBPyt9hjjiCHSIUQO5PboJ3GAkcR4oyVNIBGkC0zJP8CIP1wxmM2QNQbm2I3IERNhe5FvXDdbLSQwEwIgelzHpJ/XDKu0lSgBH+GTEfA/HATspxbQQSLRcRPWARte/zjE3N58LT1lgJE8y/Ay3N0B3BsSMDPK5jJYW2kfQW3/rvhji2QdqLBZfTzm4EBRqLS3YDYXvtgCeS48GUmkdQYypJkzMFTAgkAETa+JVHjCK3ulgSIh9yTcAQJPaBJ7WOK74f8P1a2WoFaj0U0iSzQWPoBv8SR8Di+8J4BRyyFnqN5zCJB1VFQxyraAWgSYH3nAVTyZL1Tkq9R9T6KnneXoB1XEEQIYzt2xT+PVYPllHpupgh2DQdBtYsJkTbt8MbTTZRSZhNOnTGogwdTfkUxuZgkT+Ud8Y/wAfokVQdRbVYse57mPqbbn1wE/2bcZp5biCPWqCnT0OrM3RjESQIAMXJtMY3+nWVgCpBB2IuD8Dj5nr0rb7WEAW68vaNviMFeD8bzGTB/DVSgJ/uzemTEmVFgSZkgg23wGt1/aTlkzi5RlqAtU8pap0eWXjYHXq35I0zq6dcWksLDv0xgFXjLDiGXzjIoDa2ALchcF1OrqYYjeObTe04sGUzxrL5+usHDkAlmW4AOpCbkEGJHY9sBo2d8R0UcKSWnlOkiJ3i8A23g4rWbzU1nKpTE2B0BiQDtJYabAbTEYF8GDimpIbReCCYMdZ2Ox+h+GJ9aBAiCd5a9+o6He18BzmCSxOmmD1iOb0i4+3TFz4RUyxEUVSmbSqgKZHw3G+2KVVQFhc2uIZh9d7X/TFuyGZyjGny0/OFgIlwYgkHf59sAaZAdwDhBB2GIPHuMplMu9d7hBZRuzGyqs9WMDAH2ceMDn6DeYQMxSYpVVdtyVZR2KmPipwFsCDthjO1VRTUdtKoCSegEXJHXEnDOcUGmwIBGk2PwwFDz1UVmd6rsNdoX3VAblBsZ5TJ9QR1EjVgQFdjq35W2tY9+mDOZ8PVBq8svpiyqIAvt9uxwBr0X1tQRwalKPNQPBTVdQw2E74D2pVWBqLld4APQRcR/HCzAXRcsQexjpHb/bEelQYCCxBmOYncz16bf1fHj5N4k1dIIn3jtPoen8MBITNFuRpN7iRI7TaY6EwcSqWYWVhSDEdYjafdi+Bi5ZyZFYiIO5b6ye+JK0yovUgxE2IPxBEz/pgCdWosiRB/qNqZxNpZQuVhSY2IM9evJtfAyimtb1lJOxgT+mH8vmMwpAXMtBvJ5o325Z7YC88Jya0qK002Xr3JMk9rkk2wsdcMzGumGJvsbRDCzbgdQemPMAF8SZDWobUABKx6m9hF/5YzVuGMBJNjIgRa+5k97Yu/iWi2u8BNNj63mBHoL+uKdSqAqQSIW8kx8xB/h1GAYTJyhiTbYnSB9Te0+uGoAUCB6BR67kXn9cDs9xRqdXW0KgXQVDe6Dc/4SZE29ekDBYJKgyZtFuWOp3j0nASDRGgSBJ5Zgk3GxHb5Y5zAAEiZ79dh6Rb0x7Usvp/l6QTvERiBmeJ0fdWpTEMZ1E2tF7COh+WAmZ2kSuyzckbR/PDNBBrkxtubdOtxt/5hjp89St+0paYgh3QEiJ6kfunp64HZtKVQurMHXRJCaXOkSWKiY21fXa+AJ1squoEsA37pIAEXvfb03mOhw/xCtRp02AfUWR0JEmNaEWAG0xe+CGT8PZLyErnOVCpFk0rr22K3M/bY7Yj5ytR/B5itQrZgvRDKadRFUhgjNJAFzIA36YCJwqvWVEokmilMAfsQzM0C8EwqdCANVhvexjKcQo06cAVTHvMVknuSWmb4KZXwvkadKk9erUUvTBln0zIBbZR1OHMlwThLkrSqa3IblFZi1hcwD6YCHm+M0qVNaVIsYBZzpXS946m17bdBGM58TZtH1bmDqmPTcG4FzHX9cXbI5zhNOkor0mNVdCuXJB8xxqC+/Ym5Cm8CcVTxFVoU3ZaRdQraY1EaLkhTBgQAbehwApXUiWVdUc3w3tIuJ9e2HdAYSRpF7BgYFztMdhhqgpabnfrfsDeL2jDtGycrNEGRAiRvJC9bT2jpgH8/mNVLLBQWKNUDAAX1NqEE22n4HHPB+LZmgNS1HQXhFURP+KbE7jpvHriNWpAsFEmCQNSzMQAG2Hr027DHacMYiQFOhSYZT8OlzYdJm+AM8H8RFVI8xqes80+41jImPsRt3xYstWI0rrUL+VHJCzEAgr0joCJMWvjOKdMBbFYi4v8di3W1sWbKVUREp6xGmLsCJ+ex9Zj6jAXFq7AgMFqf40ckd7hjMHYROHaGaZGR0KkgmLtMwf4T0i2Ko3EFEBWUbXGprjvECYJi9oxPz/HWptQWpI8ymagqMrzAKjcQNnA5VOw+OAl+MuOnMsgIASl+Un/ALpBViT/AIQSoPct6YpHhvxEeH51a4B8sytULfUhInb3ip5h6yPzYI8O8IZzOIWoFWVZAL1ShIkgMwCHmJBmw2G2A3ibwfWytanTqgNVqAtpWpqUAe7cqpEw0zMz0wH0fRrK6hlIKsAQRsQdiMe1CYMbxbGU+H/aZRymWpUEy1dlRfed1iTzGIJgSTAiABFoAwc4F7VaeYrig9PyQ4inULSpaY0kwIJ6bjpIMSFj8Q8d/C5c1CJc8tP1cgkWkWABY+gOMDoeIanD+JLm7uGkVupqo13H+Y2YTF1GwxoPtSzGZo1KLcrIQyU5LSHN3LKBBlYAPSD+9jLOJZKo86kZQL6jTqixEmWNOI9cB9IvkaWZpirTI5wHR12MraY3ERvgBU4XXNM6veuCqamRh6iDzA3kYD+xvjJTIsuYqKtMZjyqGpjcsofSCQLSTA9G6RjS/MHfAZln+E1EBMGYBgre30OI1Fah96AAf3SLb9Z/o40vieWWpTZeWYOkkTBixxQs7XKkCV6flIg9rPO3wucBJFWFhSLWH6xIF9/jh1JJDFlgdyYiZ+0YB8H8T0M0X0Fv2baTNpGmQyy3uk6gOvKcGsnxWnTZTyk/lDaSPrqkHAXXINKKdOmQLf1fHuOcjnhVQOkRsbzBG4MSMLAUXxpnlSrpOoqF/dGkE2vN+ouAYjpimZnPlaZVY5W5gbzsBsLiR9dOLn7QXRWgq2rTdosb2Frk7Ewe2KCtPkBAgynw94Xgmdp/o4AdVp1XQljoBtpCtJgG07DqLjBHhmc8rLBarDeECg6tI9CbAdNt+uIGfzrsMyhiEKkWIkOpiR12IAEdMSaDLzAayLCVUETa294HqPluAO5bLeaCZ0UgdTPUsFUmAXiYvaAZJMCLlevFPhinVQVqTLUUyq1km5HR+5HzsLTfTcuF5JM1wjTlQ9Fa27VVDuwDQWbSwEsqwDMAEWgRiXS4QvDuF+Sw/EpQRiFMKXAloJ2n1t0wGNKHSVYkXBuIAm++xEGRBxNp1iSQxVXIN2IhWZSOYx06fPEnj9ejWClRpV4ZebUQDaNhqBuOm/xkLkyyPqp11FpkAw8HqpO8mPvbAP5WoGIgrC31CdvhEiwBuJw8teXdiAQ7knURsxBF2gyL7d/XEbLuys7KVBqAFgA1zHT5frh5NTadJQXkCWF4mSdPb9TgLZ4e8a+SVy+YJekI0VEKvUoHabEnT0iDHNuLY0N80WWmTDCSy1aY5HXy6nadJ+Nux6DFM+r1HRmCTSJjm3sQehjfaLj54M+H/EFfKalQaqTzqpsQBdbspJswO9iCJkXBAM+KshULZiFbmzuUK3EFVyzhjfoIPra2B/ijgj+dnCKby+b8wQJlFFQEgCTAidunwxO41kXzLValFKj034hlqoYIf7qnQKM235WgRvgbxzhZ83NDQymrm0qJqGksnPJv7ogEX+O2Ab1rNQBiBJBkf4gTcb+v++HM3nUVLSWebTJkmRJtEiRb7ThmhUfUxpkFpB1QIA8yWHu7soILRt23w/LhHCwrc5Q6SCSVIBaRFibAdjJ6YCGuU1g1HI9JZVtvBWZkdfpOLl7NKaUjxCmLHyFJHS/mx9fjithwzEs6iYYbl2hRuxsBPoSbXGDPhvxD+FSsKn7Z3peWSrk7ar8w25xgKplKdEIik3KqACNMxE26RN+1vhgmwCL5jTG2oXBMdxtPacRuHUGAEMxhmMaSxClUACyIAlT6SzHEpskWaQwuoElSwEPrDEagJIDXEfaMBxWz0KXRWYKJMC5FydOqJiw/ng/45rLHDCdmybgXgXNDc/b6Yrmb4fSbTLHUoLEtze8tOzdBEqQBHv8Aribx6uMzToUahSKFI0RpG6k05YyxkzTX6nAXX2f1qicNzFVCA6q5TUswVLkahqE3PQi0XxSc74lrcQo0M1VCq7swGgGFCNAkk3vJ/XbF08Cu78MzSoGqORVUIABqaXA06jF7C5FwemM/PCquVo06FRGWpTLCNQsDzWglfeaI3tgBVTMeY2ojpa4gRYT6xaPjPbDlfKK7QI25rbrA97YEbG232xCWuwpyqhzFp9RMkE7SL947HDdJMxq8zV5m2oTdhvtG2236WwGl+D/HTM+Wp5ipekzQ7XJDLpCMZG5IAcx0nEfjfjrNVK+dytY0/KoMQSqkFgQSv5vyiLX1G4iIxTs4qmgxsSBB69LiOxEW9fScL8UAjsObzQmtrkiNjvcRaPX1wDuc4lqyVGkXjyXaouncNtrIP5gBaO3rjdfB3ipM5lKdYsFcyrqbQ6nS0A3gkSPQjHzfxGgTUnaQCBHQASfuP9cMf2YrENCGQZJXYjv+nywH1dnOJUqVM1KlREprcuzAKB6nGce1Hj+WCUWpuHNcNzINSlF5SQw6ydNjtq7YxT+ykUiVUxMgAyREz8vpi5eDc8uZGXyVXL03XL+ZVp6W06xpLFKo3klgdXwkdwFeH/Ea5XN+YzMtMgq5AaAu+wvYgEQD98bDVqDlBBsbXbbffb5nGZ8V4vl8zToVMrlBltTkxOrUAUAJPQAnafni3ZXOVG5Sy3PQKpA7alG1voTgNO4PkfKpBZkkliZm5M79e2FhcFplaCA9B697b32wsBQPG2QDVXN1NpkyrGBBi8RtikgkU2UrEMpi2+pYt2MY0DxfSIetBB2PU/lFjJ/TGf5gg3As1RZneQQSF7d+mAHcQNP9sEZCxYazIHKNpMAixIv0we4RxX8Pw18wcvlqxGZNIh01MAUpQATstyxHYj1xXq9Eq9R5MVKiaWHpAuN7xa0/bFp8CeEGz3Cq1A1AgXNSwAk2oUQoDW6CZjqNowFo4f4qzLZfPeWlCkMm6oiBDpNtbTDRBBAAgQZJmYxC4r47zY4Tl86fK11nI8o0yIBJAEkm40nffUNovYMn4DenTzS+fJzTq7HRGlgAGi+xAAv6mcN8S9m4q5GlkjWYJSJIZVGoze8t0k/XAVDxBxetmMrxKnUWmBlXVJVBJkzqJFx2jGf5LUCFUXKhtQ9HC7fQ/PGx+LPDIy3D+IVPMNRq6KXBAA1BgJG8b/DGUjLDWGDQAsQIgwZHpMx8sA3k65ddekcwJI080glf4DoMO5YlqjoVUssCSBdSNUX9N53idsOZamaSeUrhlBjUATaTN7fvNEDt2w5kqK06jtMarERBHQE7229RAwEPiOXHm+Wqgh1YTGwAkza9iMLJQ8mALm2xkcp+Vo9QBidmOHk1gwIAQGBP73U29BhzJ5Ty9Wo2N95INzAt1J3vgJXAPFL5YmppV01hWVwCNR20kixvuJHxxE4rxo1ajF7lXGpdIUBjsLfACfXtiFlaFQh4G1ZXJkmAALbTJA3O09secQylQ+bqQTUdWAIJAKyQWAselgYte2APedlqGUStUp1Kslg4Wpo0vbpAgFWBmY3xafFvBMrksn57Zc1CpAqJ5rcoKxyH8x1BV6DrNsZzxDLO9MKoWAZ6xIKkTBEzpONU8X8bTPcDrOAAxVddMn3W1CQT6xY4BjJ8Iy/9mLnhlUk0vOWm1R4g3Emfe0/e3rj3wbQo8Qy71TlaKDWaaA6ydQEtqB2Bkbb3xO4HTqP4fy600aoz5RECKQCZSLFiBaevbDPsx8NZrJ5TMUq1LQ5reah1KQ3IgiAx0+517jtgIHs3FDOtmUqZHKKKDhTCaiW7802sfXDfDeJf/Vzw78LkQgZmlaGk+UoMDcgtcCYAscTPZn4dzeWr5qrWpeWmYhrshZWDHlYIx6NuP3cMtwHNJxk540wEDaSNQM04K6pmx5tWmD2+APeLuPNleI5bKUqWXVcxoALUxIJYqf8ANYekYl+1jj9bh2UTMZUUwfM0MGpgggozDtF1++K17Sc2rcX4dUUnkdAf/wBt/scWr2m8JfP5WlQpaAGqSxdisAKy2gG+phgPPCVeo+RzdUVm8wvVIcKOU6Q0hSCNyTcRjLcrxuvm6VKvVYayzQVXTBtYg7wZJPrbGm+EqD08nmsvNIPrqICNWkORovABiRNsZpnuDDJMuVFRamlmBYA7kCZO5ghpt19MBV6uYYU3KgEjSAGBvNrwet/pg1xGoaFIOpBgAGQDvcztG3T74CnLyjEqSSykE/EC0i1gZ+JwS4qtR6JAMkwx0ze5n1IE9MA1XrOPOVhy0lMnTvaTafXDdDOuddORpUDfraR9MSaxVVzvQeXAn1RVMTvcnbvhhcto1MY51iDf0EzsN/tvbARszXYPBUMNIi0gSFME6uwE/AdsePVMFgoE+nQ3I3mSb7dceMk11LCIQRHWx33AsZ+Qx5SpHymtu3Ttq+xk/pgHalNiSQpAMiLXmxmGiSJ+uJ3hrjf4LMippABR6ZLaoCsoUNAvYKsCJgR1xGqCHoAX5jcjeF6j5TE4YrAaqnpUUH5pJt03vgJebyxyr0ssK9OulMiKlOQhDEMd7n4jF1ytSrq94Eekwf8AXGeJRmlTcyTqY+pAIIkb9BjUuH0lLyyi0FiRMAReO33wGm+HcwXy6SIjl+QthYk8Mo6aSCAthIAi++2FgM38X5U06tSYKsQQRJgEdbGLg4p2bc+W3TmUidtx0tf+PxxdfHlKKlS/aLkWg2IA7yfmMUXMhtErAHmU9+2tZjtPf/TAD+JZjX5iED9k6tKz7zEkbGRA9MG/DnF8zluD1a9Gp5TnOhWESCHoUTeZuO9vhgJn8roFSpqANQqBcnZhEn9cWrwp4UqZ3hb0UZVCZssSx3K0qQWIBEd/UYA1w7imaq0OJF83V1ZeoqUyNIEBQ8nlmWnSYO20G+BvGPEmbp8DyueXNVfOqSWBI0GTtAggKFtzWkzOLTkPAmYp0c2nm0ic0yuYDGGEKb9tIHTeelsNcR9mT1eG0MgawC0tQ1hTqIO3Xe5m18BXOI52q+T4xTq16lQUP2ahmkxIabj3vUR02xS6NVjUFJT+VSbdZjvHe/fGk+KfCbZXJcRqNWDfiVDMAkaXBVZBm4jofrjOCnMtUEXUBt4B3F4k/L13wHnBWqVF1yBuIkbzHf8Ar5YfyVRjmHpmIUg3vI0yB8pG3b1wuD09C6ZkGR1E83NNgYvh7I01XMu0g+YY3IEjlmYifd/3wHucrNTq00hdLXuLztJI+O/occZXOtWRmGki6g31bkGZsB6D+OGeMJpzCPflExM7wR0sLf64e4ZlCiEGLktqFwZJN7Dad+4wDGU48VDA359JtbWdIAIm9jHxwzm8+xeqOqEBhIsWsIvfY45oZS86QYq6zAJkDb/8pjfsMcZ7LPFcmWNR1aCrAcrEiTp+18BIq5t6QWVBLEA9JJZVEm+xPTt8cG81xA0qLsyrUCxNNtRVukMVYEgap364B5vI+YEVT7oDED/C4NpjoAB2nE/jr/8AT1JncfG5HxnY7dsBqPhjjzHg5r5enSR0RmFLnKL+aCCdV19Yn4YmezrxRX4hlDmKq0klmVFQNbTY6pYzfaOmM38PcTqUspTVIUVKIVwPdYFYtJsQLAntffF29j1J6XD2pFQSlRyCGHMW5oj8vzjfAN+z3xrmc9WzIr+Si0CqEorLqeWBMsx5YWI9d8D8l4zzb8aGRZ6bKGILhLFApqRE+9phZnuYi2CXs28NZnLV83UzFE0xmCrrLU20wW5ToJuJmdsQf+D8yeOpnxTAphiYDrdShp6u+0NHoMA37RM6aXEcvS8rLMuZ8tNdSgrssuVIknmtcCLQd8Gfal4lr5HJirlyodKgDB1DBkKsZ37gX+OAHtQWeI8NPvEVU1QNlFYQW/dG97XGLZ7SPC9TP5UUKYW7SWJgrysBA6+93wA3wZXqHL5x5RakFg2gRq52krN7nbGW0uN1c8n4mtpDFzGkH9289N29Mat4U4RUWjmkjU41IJfdhrW+4Ak2tjL38PPkESg+lmDnYbm4mJMe6PlGArGVrHy+VVUqyAalNwQfXpGDGerGnRDwrRpEOs77ix3B7dhgCgAptYT5iEREkLv2sL/+L4YP8apAZaVjVKQBbVEmQZ7YCFXzhK5lNFMaKbAlQQSCkxMmBFvkMNrnCWqh76AAoE3kixIMWHp2ws44nOXDagSIO4CAdPW2OalFVLO1gbQJPb0job32+gR2aaoEgkAAb2sDP2xJo5kAE/lWQ2426gbmIG+Ia0v2o6mAQOnrJm1px2EAVqczrJIMRpB7iSSOn9HATUcB0VgSQeTa8iYtsIHTpHXHHFaitrUDSQ6hoE73EE22M/PDYpjXR394yCQekD6n49MLNIdRqQSr1FIMjpAn57jAN16ilOQAKHub+9AvBJuO+2NOymdiosAGTe8W+AHp3xmEMKIVhI1kzY7g7x6/G+NLylFQF5gOpDETJJPT4YDWeCVy9BGIiRsTOxI367Y9xC8JlfIIUyA579get+s/PCwGY+N+KH8RXnmCvAI6DSN56b/M4ra1NVPlMjWpNriCGiN5ti0e0bg7rWraagBeHFrQYEDtcHc98ZwiFdLc4OrbSADvve9/T+OAnZnPamqozSqlYtECxN+oBt/rgrwvNVE4K1ZHqU2GcCmGgQ9CjI0jp9SL9zgNnczTuQXYlrysCDcna/wHUnBrhvlnhQ8ymWpvmzKCoAdRSkkkMhJUQe3znAWjgYqHK8W11qpNKqEpsXY6Qi6hAB7sST1EAyBgTx3PV6fAMpmlzFVaxdyW1zqu2490iEWALC8b4I8Ovk+IGmrBVqhaw81QWcaCXX9lsVKi5+Q3xA4vVReB5V6iM2W1FkpioNUEEhWHlxAhup976BMqsRluNhqjkUSi09bE6UhX26mbzv0xTawIULJkaAJIBm5MWjZdvhi3Zq+V4uirzAU1rFqkh2OgqygUwbLYyR/HFVqQFC25mF9MQQht6Wvv0A64BjIMKi6tbaGQtpJkyIsdyNzYfbrDyeaqebDMTcTpgAyLaetu/cbnfEnJkinrSFRg40zF4ToCf6nEHJxrVSQNoMCTB2J+WA44lnn81gtQ6VIvtJ0jfrvPpg7wFmIKuYLIZ67XJtfY/XATModZbVpU3lQewBB5tzP63wS4aSAHCjmUwoMXIgxbbb674BujnGQnYE1lQnmPKVDE2PUH9D3xxn+I1P26kiKVZVXfZmdWJuQTYQe5xxSqITHujzV92L1CBG/yE7Y9zhUrWOo2YeYR0YsQsd7t6/HASK1by9BBkllEnY6nA23mDPyxNz2bIpMS55br2JBjbrv6emIGZzGmFYCAwIN99UDYj72xL4ijeUVdBFgTtYHc8wO9rfpgJOQzTHL02ZuYqptAgnmNoNpn7YneEvEVamvnKx3IhbKVAIExuT07SO2BmXdTl1gSoWxiAR0IE7aT9se8JOmlCrrTodoN+51dOvfAaN7JOP180+bFas9TySiJrjYgnUYAknuIEAW3wMPHc4niFMgczUOXLzeJI8k1dII6SCt7wDfris+EOOfhsw1WiCGJHmzEEabK51djNrBh8cFMlxWhX41QrqcwcyXGmkadONPlsrX80C1PUZgH0JgYAx7Rs9WTiGSRKpVK7IjhVUwPOMlSVJE2m59AN8Hfa/xKtlsiK9Cq9N0f8pgMCjWbruAemAftLrUGzuT89cwjqytl1RaRDVNdhJqC5MWaB94K+1TM06mR0V1r0qZaWIVDYKbmXtBI2kzFonAeeCy75PNzWqeZDftPzqSGbUDGmZM9cZdk+K1c5QStXfVUesysQAIUIpkX3liZxpPgHiIqZfMqrVNFQkIfJZipKlZYICOgMT6TihcU4RSyRWhRaqwVieZCt40zcDoPr8cBTcvm3Wm5DRcRAEbyTcR33xYOKoUogglXJQat97GNx/r85CaV0NMwrQYsNRAEDr0wY43mSaCzqAECxFjEAASTve+AgZ+qxObUMdNNQYtYFQfjNmww9YuaiknSgsN91MzO+JNVNRzI0tqKkMSAF1QNJsTaCR8scjLHTrUC4IB9L3JvfAQ11edDED1gSQJ/j69sNCqQjmYZSQPtYWx1UaGBeJIsd+4H6YZFRdJ2vJII+G/acAXzMp5I1EBrMRvtvbrho71DJsafYRJU2+sfPDFfiSzTiTpi8eg7m+33OGqucUl2FpKEdxBBJMHpAj+EYCVWZzQe/MHIvf3dUR8wLmf5XPhHGSc5UBq0xR08pVxY9PibXAHb50VcwCIUHqTAg39Sduv3xa/C/Ba1YlkQw22lIg9pYxuIwG6eFMwr5WmyMHBnmEC4Yg7W3EY9wvCvCmy2UpUnILAEtAAEsxYi0C2qLdsLAMcf4AmZolVMOp1KZMExEE9j+oBxn2c8A12pFWpt1mDPe9hffrjXSLYbooQL74DBs74VeirTTg6ZFobc7TaNxiv/ANlUqf8AeoQ0WZo1H7Tt2OPpDO8JpVhFSmDG03P17emAPEPZ9QqJGmnI2LUqZIPcNpsfUXwGEt4dpMspocKADIEi9he3364aTh1LVqZwnQtp3G1yP9dsbBW9ka6FVXEBi2npJi+29h06YZzfsnaUNMoNJJa8kiIEBliQYj54DM87lKKg/wBzUFtxDLNrgn9J+mGa+RoOAwUCbDQWYT0Oxi3Q41X/AJYVkDaKytMHnLAzEEHSLiw++IP/AClqJU80LQ1Mbwxubk+8hEHt3JM4DLlydHYtA2Ahj16tBHQbY7HCKQvLGL2637Hb59vXF4zHgDOVNYbJimJgMalNmZYvq/aRuSI7YhZrwd5SuKvvCbNICEwPeJgkkD0mInABcp4ZFSearBBEA2I6E2MWjr8sdN4PQGA1TbeCALd4iN74IcEoCjqp1kpliSYR0VlawImQSIEQZO17RiZXXIV9SedVodCxpuYvuHHKRfsYwFXr8MoopIrltJB0hXM9e0dN5xFNOQIYFSeYaxLGAxOmb3/rfBbMVcuhRMrVo5mWiGcajMmIbRAtuT1x5xDMaaT6svTphY/aLURiBEEKBVYgmd+mAHVEgSdckbE/c9AB/PEQvUqFQajaTuuokCZ7/A27YdzHiOi6D9jSZz7pKA6iYiYAnbvOJ9fimXRT5mV0IzAmosg7SPdOoRtgGVyVYLzPUCi1rgjoCLkdO0zthZClmCxSkakKJKoCfQnSIP8Avvh7O8TyoRDSzdWnqEhXDODtud1iOpgWIxNyHhI1k56sMQNQJtpvb1g/XAdf2PXUEU6eZGoy0SBteSRuCDAxB4dRrvWSqlbQwHJULwRYixEsDBYbbYe4p4UFAyCjnSfcTmA23nmMH022NsB6ucoUagDmoIAIhNLH0AO0xGAs/EchVq1UNbPipUQhkL1HOk6gRpby+hvM9MPca4bnnp6PxD5umZLUxVZjcG+hgNQ+F5YW7QRlsjWAejmCjEe61SeosymSux2iZxF4RkaFSppq1aq6TCtcc3+fSRAIs1ptgJPD+K5rLDyqVetROo64hdHq2uQB8vzWx5n6TsVNTNmSC2kqwadQJlgggmdvS3XHOYymZq286pVy2o6W1fnBMAg/mNzIG04HPWpV30qtRVIOqFPNex5otB+47YCJmcmI5Zsb3tPX43/Nf74co5dVYuVD3AuwkmLiSwnfe+2J/wDZOiotPmBqNChIZiOloMTcfTBng/siztQCtD0osFeNbdjBYQp6gwbbYCo5ukikbH1Zh3kTE/Gce0QGAg1OYQVBJE9fQdyTaxGNT4b7IKrS2YYMZHI7ALa4jSG+ffti1U/BtPLU+Sj5zsQqpJCL1luwEG/wEScB8+5vhgC69SxNzOoxEg7WHzx1TyJYaqVIEIbmbk9uwxutatl1KUmyTBXHO/4esUljAUAIxHLuWgD6xDyNegBpThbpTDCnS1pUBaV1DlCnSNMTqgAmDBDaQx9cqHp66Zcv+4o1qOv5VDDY3PqcEOFeFsw9IxQJYnlJpMBtYE6T9T9DjaaNdk1FOH6VhRq0yWJaLAXKg6iZi2k/mMPJxLPnWqZYKFKop0gBpnVU5nEKCLLBNwfTAZlwr2a5oq37Fk5veBWR3EPCxJO0zjQ/CHgNaB82pdhHlqYPlxInqAbkCNgT3wR4nkM89krKPdU30rAWXYQpeS3KBqECTO0OZTw3USs1b8VULGFCksyBATy6WYhiRp52lgdUGGjAHgMLCGFgPccqgGwjHWKf7RPEmaydKk+WFJnZyGpOrMWpqrMSkEQ3KAAdywHaQuGFjJc37S8/Tanak1NstSrM4oPyu/MUI82Z0xZQxGsE2F5PG/HXFKFWrSWlTqeXWVdS0GvTqpNEiawE65RugsbYDUcLFe8Tccq5Ph7VTofMhAqAKQj1iLAKWkLMmNWwN8Voe0up/wBHVIC0amXepmE8l2qLUSB5a8wALEmAQbJ62DRSMeMgO+M7bxtnhm1okUDSeu6isKdT+6CuVkaoDak06rjmW14xEyftC4gy0tdKmjNWZHU0iRpFDzNSN5wBBflkxGoAiRcNPZAdxhaB2GMxo+0TiBp0G8hDUanRY0RTcNWapWKOlMs8IaSiSWncE6RggPF3EBTzDFKLPSeogpCk6G1ZKdIlmqEc6FnEwNrgAkhdcxwqlU96mpMzOx+ovgXmfBWWZTpUq3RiS+n4BiRGKJnfajnldFVKS6suKrF6Dny31kaWC1pYFRICBjzKdjOLn4w8T1Mt+HFMKFrF9VV1LKmmmzrKgqZZgFEkb4AFnPYzlmZihpqG/eoU3I7wYAv8MRV9g+UIKvUIBETSp01bbu6v67RjrJ+0DPVc1lqZpU0p1/L1g0nL0HKhmR/2g3GqG0jSYBBwc8X+JcxQr0koPRCvTqM2uk9QgopK+7UWzMNMRMjAVL/5e6dN9WWz1WkYgFkVyPiRpm+OOI+wrM11VKnFS6i8HLiJve1QdD1nBin4/wA7+JFOpTp0lKUHM02Yo1T+8pMwqAswizBIEjVHWJl/aTnSMxqWjNNa/lfsakVCmvyzaqxCkIJkLPmLpnqArhn/AMOvlPqbOJUEe62XMT3/AL3e2Lz4U9n6ZUN52iux2kcgGokQjTBFuaT8uvngLxZXzbVkzAphqegpoRk1K1NWJuziNTFRDTa4GAPF/aBn6YzPl06NU0sy1NQtNpNIU9QeDUhzrISFInS0CbAL7mfD2XqAA0UsCFgAFZMnTG0nfviuH2V5YuGNWu0CILKRHYjRfDXDPH5Wpm/xT0glGoy0tFNkJRafmMzszsIn9nYDmHrArje1fNtSo1kp0iwWoMxl4bVyEy1LmE8oDAGZE3GAt+V9mOSp/wB2rL8NAnpfkwXTwtldARqFNwOropP6fpio8R8a5oVRR003IOVbTTDq7+cx1qvOY8sDWZnlYTG+LPxbxMo4fWzmWZagSm7JqBhyhIKxYyWUqPWN8BNyHAMvRULTo01C7QiiB2EDptjip4ayrHU1CmxPUqD+uKVk/HWZGay2WihVSsVHnLqYozLrKONf7sgPO63XBTx745q5B0VEpuGo1akMYM09MDce9qtueU2OAtNPI0aegLTppB5AFAgmTyx13++JeM6r+0msGf8A6dDpFeKZkOnk0fMWpUY2VKk6RIBGpb3IHP8AzFzZGXK0qA/EVGpAVCVIddczDMIkKsgkS4vgNHwsZtm/anVpsQ1BE/v10tq1UmohSDVIsEqEkKfVTzSYM+znxjW4jSr1atNKPl1PLCCTBCKxJaYI5rR0HrgLhhYzXhPta15hKVXyUQnMa6gJgLQMBhczrEtfYd8eU/a6Xy9F0p0xVfN/h3pF/cBUur3iZWPSTE2wGl4WMozPtqZctQqilRL1KVZ6lPWZptSIhSSBdge1iDvif/zZJZh5aKAaohi2pBTorU8yqLaUYtpFrSt7wA0jHJUdsZ94T9rNOuzDNeXQ5KDUwNRLedpGwBkKzqmqd5kLBxoeAWFhYWAWFhYWAQGFhYWAWFhYWAWFhYWAWFhYWA8jHuFhYBYhLxVCAYa/w/nhYWAf/FCSL2gH545pZwMYE/1fCwsA1R4orPUSDNNtJ2g8oa1+zYfOaHrtP8cLCwCSsrjaxtB+GPVK2gdothYWA984ROFl8utNQiKFUbKogD4DHmFgHIwio7YWFgFpHbHmgdhhYWA8egp3UH4jtthU6KqICgDsBGFhYDn8Kn7i/QY8/BU7HQlrjlFvhhYWAX4NJnQs99I+P646/DJflW4g2Fx2x5hYD38Mn7q7RsNpmPqJw5hYWAWFhYWA/9k=">
            <a:hlinkClick r:id="rId5"/>
          </p:cNvPr>
          <p:cNvSpPr>
            <a:spLocks noChangeAspect="1" noChangeArrowheads="1"/>
          </p:cNvSpPr>
          <p:nvPr/>
        </p:nvSpPr>
        <p:spPr bwMode="auto">
          <a:xfrm>
            <a:off x="3390899" y="4495800"/>
            <a:ext cx="3086101" cy="404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smtClean="0"/>
              <a:t>LAX Airport – Los Angeles </a:t>
            </a:r>
            <a:endParaRPr lang="en-US" dirty="0"/>
          </a:p>
        </p:txBody>
      </p:sp>
      <p:pic>
        <p:nvPicPr>
          <p:cNvPr id="7186" name="Picture 1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43625" y="4962846"/>
            <a:ext cx="3000375" cy="172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AutoShape 11" descr="data:image/jpeg;base64,/9j/4AAQSkZJRgABAQAAAQABAAD/2wCEAAkGBhMSERUTExMWFRUWGB0aGBYXGSAaHBoaHxodGxwdGhsgICYfHCAjHxsdHy8hIygpLCwsGh4xNTAqNSYrLCkBCQoKBQUFDQUFDSkYEhgpKSkpKSkpKSkpKSkpKSkpKSkpKSkpKSkpKSkpKSkpKSkpKSkpKSkpKSkpKSkpKSkpKf/AABEIALYBFQMBIgACEQEDEQH/xAAcAAABBQEBAQAAAAAAAAAAAAAFAAMEBgcCAQj/xABGEAACAQIEBAMGAwUGBAQHAAABAhEDIQAEEjEFIkFRBhNhBzJxgZGhFEKxI1LB0fAVM2Jy4fEWFyRDksLS4ggYJTWCk7L/xAAUAQEAAAAAAAAAAAAAAAAAAAAA/8QAFBEBAAAAAAAAAAAAAAAAAAAAAP/aAAwDAQACEQMRAD8A2rLVJm0QfrhUkiTtPy+uOadEgk22Igbb2JHfHWXckGe+A5ViaZjfCqPFL5YVvLYdIOIPEeIrRoAwSWMKo3Jn9B1OAnVjNMR1jETjXF1oUwzAknZREmPja3fAyt4khJYC3Qa5B9SVj/cYGeLM4KwplZsCGHrY9iD8cASoeN0Eiquk/l0tqDE7CYFycCc3xmtUqSXcDbTTlVHe4IYmIuTHYDAs0VqEEyCN+UAG/wDk9enbHNeiNW0La0f+0j74Azw7xHWSoNZaosARHQdQ2mSfi0Yti8ZowrGooVwdBJA1RcgA3kRtjP3qaPduI2j5dYGGsrmmWoxgSd4INvk9tuuA0XKcZpVTFNtRiYIKmO8EAnHFLj1EsVNRAwJtqmI/e7fPFDXNc0jTqEkMLRywQDJvBI+BIxHy+c8skAAE9RAJv0Gr1nAXXjnitaBKKA1TsTYWkFoE/IYqeY8S5yowipVoggmEFMi4/wAdJiYm3N0vOGGzKimWVZM7zG9rcw/XEWnVkEBQACALTuJ6NHbacAbr8ezhI1ViFFop0wNdr6yQ9xI9wrcfLEdvNULUFarMW/a1I3E7n9cRkzZUbAgGP9QC84eWsHQ2AbqJEAX3GqR/tgCNDxDnEFmWosf9yZUQPdKgF9jY3uea0YWZ41WYQ7nfUGUEBSPQEErHQkn47YHrS1KCIk/D7G/647rULgMFmdzF7bbYCdmuIONnKioZOksZHoZMDpaMC3z5J00y7CBP7SqD/wD364kZqmAV0xYdj/6CNuuB1CtFRVlDaxM9/l64CTl85WRrNWVrmNbtA+Dhh8jghR8bZhCA1A1IUe6QHPc3IUkmLcoE74H5xAzbCRvsDBG43/oY8ytEBu0WB7+htgDdXxpW1fsqIkn3WJM2EhSDY7naDI+fP/GNVuXyvLJmWLkhekxouAY74DVKJbSzbAxvcG/pjjLAqVaYuQDefSfpgJ58SVSwWoXIvDqzLbeTp0g/MYJ/8RVFgrULb8rAQQLdAW7XkfPYgM40lSQrHvHxvc49ytIaeYKR8IMT2n0wFk/4vdxAXyz/AIgWBMflMj7jDeX8XVAbjUsfmQqx9ZEjvaPngS1Ei6xboNO3zg4aWmW30gnZuUGL23No74DQcrxJHprUnSG6MQCD2N4nHf41DOlg0bwQYxmbZTRPukswYnlOqAFvbeAB8ABibl1qKoqKgEE/tFQiIsSdIIIid/XAaCcwIB7mPnf+WPVqyYg/0YwP4FxEZilqKgEEqwAIE9xN7g/rgkSBfAcNmAN8KnmAehFyLiJjqPT1x45W1tzH88OaBY9tsB6DhYQGFgPFcMLfDDdN5X+WPMqvvf5jhh660abPUcBRMk/774DutXC0WZjIAMnFS41xGlXp6ai6dJ5W1IT06GcSeIeJlqUioUMpNjqINoIkEdx0PzwA1SkET/lJ+YIA733wHNbhS6AFAPx0/wABvvhmrkqgAAgs8coi/b79I64nrVZaYI1D0ltt++9sRPEGbby0IJEmLyCPhJ+cX2OAcTJzCkKTMSSv8pxAauhMU0UzbUwBv1sALdMR8tnKhZSGMgmxeevqPl8sPVANQsZETEnr0/3m22Aap5Ylp6nsGXsN7fpjteJVFFibbEEGfj9vph3yhIB1GehJ7/16YmZPKM7qoUyxhZuN974BnKZhy3Py7nVuAPuZ/ljytxJjIRYgkbG49NrmRi4ZPwOq3evUZojlCKItaCpPTvthqh4W0B/McIq/9zaRE6vegesjcdsBRXqsGksdomD3vvYfTpgRl+MK1Z18xQweIqTDroG09mEdcLxF4mormHp0qnmoo5WIGl2vPW69J2mTBxT+K5hX0CLiQSeom36C57n0wGlvn3ZIIgERAn177/DHH4xUUbzAm9h9uw6+uBPgHjWXrMmVzVSpTZzFOo2zE2FMtJhr2JF9ul9FrezwwQtVZ6Sp+UnVfAVqlxIoDOoruIBMQPgLGNpie2GafEaheSxad1ki0G4gYnHgddUbUrAllVSVvYMWIB6WXvvvgZX1AiWEQY6HUN7n9IGAZz1U1G/aMZFhvb7GPTERqx1lipKnY7DcxuOnfEzN0yxA7ixAU/aPviJWCgxBkray2PywDw47VSAusLGxJMjsJ7TibluPRU1VEK2gWaB2klu/XpfbAr8UAw1CY9LdtomIw6ahgkKCN4jt1Ftz8cAR4nx0hgEkw1yQ0emkh73OOKnGHBaz7mwmP0xD81hYC+0RO+/SMSvxQMEwQs7JYWIEW/jgOl4yxKTqJJklif3f9vlginEQiAa1D35QdhPWCbevfAd6ilpSbneDvHb4nEillzsQY6jYQY+Q2wBDLcasSdRM2E7iN5nE1c7rUaWaTMT3HQGYO3focDAiqN7dywnt3Ax7lMtqKiA0g6R7x2+Yi0YAgKzhf2ikA2uSCJj/ABf1OPKGgxLaDGzE8pkwQVaOnW9zj2pW5JJA2PNE/ePljmo7aLGLmZj6AfPrgLp4fNII2h9bEy5k7wO94tibT4lSYlVqIzATCsCYmJgX64of41wkCo0SNQUi/oIj+hjn+12C2qRBmYAM3AGrVMRY/LtgNFZr7f1OPS/T+v6vjPeE8eejVXVU/Za9NQG+8ANJa0NFwDYHGhkYBA49wsLAMUFIBkgiT1nATj1EmmsSQGvG4sY/o98E83nvKpO4S4Nh3JIHST9sVan4orOrBrm9gnL8gRP1OACVaICEajMm87m/zJxyaMJqmSO8Hcx+7iUcwdLaiwJ/eJIid1xzVzOmkCkT16Te9pF5OAdFZlQXJE7RHS0HT/XywCzdQMFJeAR0vJ9Cwjr9sFquZV6JCaC4vpU9YMbNbAvMqdIXm+ExAMxPytgHHUSCDIgCVg+nXDqUOdQpJ1bAQZPTte2JOUpPUiVkkfmAAUE2JnrB698Fmzi0akAjWQI0kQCRFwvTrE9dzYAI2Q8KmqbzIjcTFjM336X/AJ4t3C/D6UYa5cdZ9I22xV8z4qzFhq9NWjSZ29R6/T595bxNWKNTJJbVZwQCVtYHl6ncXj1vgL3jxlmxuMUPIcbq0nI3EmxJMzufeImbz8cTOG+Jqik69VQGLnSDbeIAA7x6dMBnHDsjlE4hVyZyiNrOYZahZgaekOVVVECOUmT39MAOO5CnSpBlTV73SIWwHwI773NuuLJXVTxyiVJg/iTt3p5iPt+mAPjOtNKmCebnDfGdUHoP9u+AK+xumv8AadOAQDQqmDe80rj6mOtz3xvmMG9jv/3KntbL1BbrJptM/bG8A4BjOZVHUhwCIO/brc7DFFzOWhVewLToWJmIvMjra1vtN7z2RStTalUUMjiGU7EHcH0OB3EeAU2UlQFNieshdl9BGwHpgKbm6TggAKCIAaNzMn5T9gPXECpTIqXEkiZP8BqGCmZQNGlW3jY79AvLfpvecD84sVeckKN2MD+F/v1wCrUCSvISQBGrqfrtiQuX9Oses9eu+BwoorWYNY29JIFiN/54mcL4UMw4UOu0tye6biLAXO9uxnAdeUzNGkX2AudWCXh7hDVS2hgEBGo9ib8oj3ovM2nrtiZk/CIy9ZKhqatMmCCJkRa+/rg/wzI0aFIrTEKWJMkk6mM3Jv6DsAB0wESp4Py8GQZJBE2AYCAQBAHcgQDivVeGKGlldFMSRJVSd+YG8H9MXPzUlb3n1OJTCQQRI7YDMq6FJVoVgTN2Gx9Zsd/rhs1xG4UEXjeN+ot027YsXG+HqhZUbSrDzAP3CLMOpgibdCuAT0mVLNIJ94X/APEOkfTfAREqKBpiJ6jTPz+O+x2G2HadQFS2pfej5fWMctXbSJJUE9/Xt6/TCbzARBJ1QN/eJsIGAdbTC6mt8ViZ9Z2x1UqK3ut9CNu5A3w0c06goTU5TeZkCLTt9++Jr1WIgWG9yf54CXksygZDoL6LkCBfYTBuDuJxauF8dp12ZBZ1AJEgyD1EHabXjFMq1XKgSV9J9L7P2xIocfr04SZAuu3U7Ek3HpbfcYC+4WIXB+JCvRSqFK6plTFiCVItI3BwsAI8Q1WFMKpIlmJKsFsBEXI6kfTFay1FijNYjqdI39Tq2xYPFObjSNIjmYmNiBHzET9MUvOcdFKmuka3JvANh1kQOnw6DATKtQgEGLTMkT9S0fe2Bme4hUpOAukrAhe4m5Bkjc7CdsT/AO16IpswN9MhWPrtOr4D5YDNmC6lTa8pcGJIkE7EEfoPmHteh5dwGJZtcmDqBBHXqCdPyw9naqpAKkqx94mymNjaSOx2wznqRNFQBJDWi1iBPyt9hjjiCHSIUQO5PboJ3GAkcR4oyVNIBGkC0zJP8CIP1wxmM2QNQbm2I3IERNhe5FvXDdbLSQwEwIgelzHpJ/XDKu0lSgBH+GTEfA/HATspxbQQSLRcRPWARte/zjE3N58LT1lgJE8y/Ay3N0B3BsSMDPK5jJYW2kfQW3/rvhji2QdqLBZfTzm4EBRqLS3YDYXvtgCeS48GUmkdQYypJkzMFTAgkAETa+JVHjCK3ulgSIh9yTcAQJPaBJ7WOK74f8P1a2WoFaj0U0iSzQWPoBv8SR8Di+8J4BRyyFnqN5zCJB1VFQxyraAWgSYH3nAVTyZL1Tkq9R9T6KnneXoB1XEEQIYzt2xT+PVYPllHpupgh2DQdBtYsJkTbt8MbTTZRSZhNOnTGogwdTfkUxuZgkT+Ud8Y/wAfokVQdRbVYse57mPqbbn1wE/2bcZp5biCPWqCnT0OrM3RjESQIAMXJtMY3+nWVgCpBB2IuD8Dj5nr0rb7WEAW68vaNviMFeD8bzGTB/DVSgJ/uzemTEmVFgSZkgg23wGt1/aTlkzi5RlqAtU8pap0eWXjYHXq35I0zq6dcWksLDv0xgFXjLDiGXzjIoDa2ALchcF1OrqYYjeObTe04sGUzxrL5+usHDkAlmW4AOpCbkEGJHY9sBo2d8R0UcKSWnlOkiJ3i8A23g4rWbzU1nKpTE2B0BiQDtJYabAbTEYF8GDimpIbReCCYMdZ2Ox+h+GJ9aBAiCd5a9+o6He18BzmCSxOmmD1iOb0i4+3TFz4RUyxEUVSmbSqgKZHw3G+2KVVQFhc2uIZh9d7X/TFuyGZyjGny0/OFgIlwYgkHf59sAaZAdwDhBB2GIPHuMplMu9d7hBZRuzGyqs9WMDAH2ceMDn6DeYQMxSYpVVdtyVZR2KmPipwFsCDthjO1VRTUdtKoCSegEXJHXEnDOcUGmwIBGk2PwwFDz1UVmd6rsNdoX3VAblBsZ5TJ9QR1EjVgQFdjq35W2tY9+mDOZ8PVBq8svpiyqIAvt9uxwBr0X1tQRwalKPNQPBTVdQw2E74D2pVWBqLld4APQRcR/HCzAXRcsQexjpHb/bEelQYCCxBmOYncz16bf1fHj5N4k1dIIn3jtPoen8MBITNFuRpN7iRI7TaY6EwcSqWYWVhSDEdYjafdi+Bi5ZyZFYiIO5b6ye+JK0yovUgxE2IPxBEz/pgCdWosiRB/qNqZxNpZQuVhSY2IM9evJtfAyimtb1lJOxgT+mH8vmMwpAXMtBvJ5o325Z7YC88Jya0qK002Xr3JMk9rkk2wsdcMzGumGJvsbRDCzbgdQemPMAF8SZDWobUABKx6m9hF/5YzVuGMBJNjIgRa+5k97Yu/iWi2u8BNNj63mBHoL+uKdSqAqQSIW8kx8xB/h1GAYTJyhiTbYnSB9Te0+uGoAUCB6BR67kXn9cDs9xRqdXW0KgXQVDe6Dc/4SZE29ekDBYJKgyZtFuWOp3j0nASDRGgSBJ5Zgk3GxHb5Y5zAAEiZ79dh6Rb0x7Usvp/l6QTvERiBmeJ0fdWpTEMZ1E2tF7COh+WAmZ2kSuyzckbR/PDNBBrkxtubdOtxt/5hjp89St+0paYgh3QEiJ6kfunp64HZtKVQurMHXRJCaXOkSWKiY21fXa+AJ1squoEsA37pIAEXvfb03mOhw/xCtRp02AfUWR0JEmNaEWAG0xe+CGT8PZLyErnOVCpFk0rr22K3M/bY7Yj5ytR/B5itQrZgvRDKadRFUhgjNJAFzIA36YCJwqvWVEokmilMAfsQzM0C8EwqdCANVhvexjKcQo06cAVTHvMVknuSWmb4KZXwvkadKk9erUUvTBln0zIBbZR1OHMlwThLkrSqa3IblFZi1hcwD6YCHm+M0qVNaVIsYBZzpXS946m17bdBGM58TZtH1bmDqmPTcG4FzHX9cXbI5zhNOkor0mNVdCuXJB8xxqC+/Ym5Cm8CcVTxFVoU3ZaRdQraY1EaLkhTBgQAbehwApXUiWVdUc3w3tIuJ9e2HdAYSRpF7BgYFztMdhhqgpabnfrfsDeL2jDtGycrNEGRAiRvJC9bT2jpgH8/mNVLLBQWKNUDAAX1NqEE22n4HHPB+LZmgNS1HQXhFURP+KbE7jpvHriNWpAsFEmCQNSzMQAG2Hr027DHacMYiQFOhSYZT8OlzYdJm+AM8H8RFVI8xqes80+41jImPsRt3xYstWI0rrUL+VHJCzEAgr0joCJMWvjOKdMBbFYi4v8di3W1sWbKVUREp6xGmLsCJ+ex9Zj6jAXFq7AgMFqf40ckd7hjMHYROHaGaZGR0KkgmLtMwf4T0i2Ko3EFEBWUbXGprjvECYJi9oxPz/HWptQWpI8ymagqMrzAKjcQNnA5VOw+OAl+MuOnMsgIASl+Un/ALpBViT/AIQSoPct6YpHhvxEeH51a4B8sytULfUhInb3ip5h6yPzYI8O8IZzOIWoFWVZAL1ShIkgMwCHmJBmw2G2A3ibwfWytanTqgNVqAtpWpqUAe7cqpEw0zMz0wH0fRrK6hlIKsAQRsQdiMe1CYMbxbGU+H/aZRymWpUEy1dlRfed1iTzGIJgSTAiABFoAwc4F7VaeYrig9PyQ4inULSpaY0kwIJ6bjpIMSFj8Q8d/C5c1CJc8tP1cgkWkWABY+gOMDoeIanD+JLm7uGkVupqo13H+Y2YTF1GwxoPtSzGZo1KLcrIQyU5LSHN3LKBBlYAPSD+9jLOJZKo86kZQL6jTqixEmWNOI9cB9IvkaWZpirTI5wHR12MraY3ERvgBU4XXNM6veuCqamRh6iDzA3kYD+xvjJTIsuYqKtMZjyqGpjcsofSCQLSTA9G6RjS/MHfAZln+E1EBMGYBgre30OI1Fah96AAf3SLb9Z/o40vieWWpTZeWYOkkTBixxQs7XKkCV6flIg9rPO3wucBJFWFhSLWH6xIF9/jh1JJDFlgdyYiZ+0YB8H8T0M0X0Fv2baTNpGmQyy3uk6gOvKcGsnxWnTZTyk/lDaSPrqkHAXXINKKdOmQLf1fHuOcjnhVQOkRsbzBG4MSMLAUXxpnlSrpOoqF/dGkE2vN+ouAYjpimZnPlaZVY5W5gbzsBsLiR9dOLn7QXRWgq2rTdosb2Frk7Ewe2KCtPkBAgynw94Xgmdp/o4AdVp1XQljoBtpCtJgG07DqLjBHhmc8rLBarDeECg6tI9CbAdNt+uIGfzrsMyhiEKkWIkOpiR12IAEdMSaDLzAayLCVUETa294HqPluAO5bLeaCZ0UgdTPUsFUmAXiYvaAZJMCLlevFPhinVQVqTLUUyq1km5HR+5HzsLTfTcuF5JM1wjTlQ9Fa27VVDuwDQWbSwEsqwDMAEWgRiXS4QvDuF+Sw/EpQRiFMKXAloJ2n1t0wGNKHSVYkXBuIAm++xEGRBxNp1iSQxVXIN2IhWZSOYx06fPEnj9ejWClRpV4ZebUQDaNhqBuOm/xkLkyyPqp11FpkAw8HqpO8mPvbAP5WoGIgrC31CdvhEiwBuJw8teXdiAQ7knURsxBF2gyL7d/XEbLuys7KVBqAFgA1zHT5frh5NTadJQXkCWF4mSdPb9TgLZ4e8a+SVy+YJekI0VEKvUoHabEnT0iDHNuLY0N80WWmTDCSy1aY5HXy6nadJ+Nux6DFM+r1HRmCTSJjm3sQehjfaLj54M+H/EFfKalQaqTzqpsQBdbspJswO9iCJkXBAM+KshULZiFbmzuUK3EFVyzhjfoIPra2B/ijgj+dnCKby+b8wQJlFFQEgCTAidunwxO41kXzLValFKj034hlqoYIf7qnQKM235WgRvgbxzhZ83NDQymrm0qJqGksnPJv7ogEX+O2Ab1rNQBiBJBkf4gTcb+v++HM3nUVLSWebTJkmRJtEiRb7ThmhUfUxpkFpB1QIA8yWHu7soILRt23w/LhHCwrc5Q6SCSVIBaRFibAdjJ6YCGuU1g1HI9JZVtvBWZkdfpOLl7NKaUjxCmLHyFJHS/mx9fjithwzEs6iYYbl2hRuxsBPoSbXGDPhvxD+FSsKn7Z3peWSrk7ar8w25xgKplKdEIik3KqACNMxE26RN+1vhgmwCL5jTG2oXBMdxtPacRuHUGAEMxhmMaSxClUACyIAlT6SzHEpskWaQwuoElSwEPrDEagJIDXEfaMBxWz0KXRWYKJMC5FydOqJiw/ng/45rLHDCdmybgXgXNDc/b6Yrmb4fSbTLHUoLEtze8tOzdBEqQBHv8Aribx6uMzToUahSKFI0RpG6k05YyxkzTX6nAXX2f1qicNzFVCA6q5TUswVLkahqE3PQi0XxSc74lrcQo0M1VCq7swGgGFCNAkk3vJ/XbF08Cu78MzSoGqORVUIABqaXA06jF7C5FwemM/PCquVo06FRGWpTLCNQsDzWglfeaI3tgBVTMeY2ojpa4gRYT6xaPjPbDlfKK7QI25rbrA97YEbG232xCWuwpyqhzFp9RMkE7SL947HDdJMxq8zV5m2oTdhvtG2236WwGl+D/HTM+Wp5ipekzQ7XJDLpCMZG5IAcx0nEfjfjrNVK+dytY0/KoMQSqkFgQSv5vyiLX1G4iIxTs4qmgxsSBB69LiOxEW9fScL8UAjsObzQmtrkiNjvcRaPX1wDuc4lqyVGkXjyXaouncNtrIP5gBaO3rjdfB3ipM5lKdYsFcyrqbQ6nS0A3gkSPQjHzfxGgTUnaQCBHQASfuP9cMf2YrENCGQZJXYjv+nywH1dnOJUqVM1KlREprcuzAKB6nGce1Hj+WCUWpuHNcNzINSlF5SQw6ydNjtq7YxT+ykUiVUxMgAyREz8vpi5eDc8uZGXyVXL03XL+ZVp6W06xpLFKo3klgdXwkdwFeH/Ea5XN+YzMtMgq5AaAu+wvYgEQD98bDVqDlBBsbXbbffb5nGZ8V4vl8zToVMrlBltTkxOrUAUAJPQAnafni3ZXOVG5Sy3PQKpA7alG1voTgNO4PkfKpBZkkliZm5M79e2FhcFplaCA9B697b32wsBQPG2QDVXN1NpkyrGBBi8RtikgkU2UrEMpi2+pYt2MY0DxfSIetBB2PU/lFjJ/TGf5gg3As1RZneQQSF7d+mAHcQNP9sEZCxYazIHKNpMAixIv0we4RxX8Pw18wcvlqxGZNIh01MAUpQATstyxHYj1xXq9Eq9R5MVKiaWHpAuN7xa0/bFp8CeEGz3Cq1A1AgXNSwAk2oUQoDW6CZjqNowFo4f4qzLZfPeWlCkMm6oiBDpNtbTDRBBAAgQZJmYxC4r47zY4Tl86fK11nI8o0yIBJAEkm40nffUNovYMn4DenTzS+fJzTq7HRGlgAGi+xAAv6mcN8S9m4q5GlkjWYJSJIZVGoze8t0k/XAVDxBxetmMrxKnUWmBlXVJVBJkzqJFx2jGf5LUCFUXKhtQ9HC7fQ/PGx+LPDIy3D+IVPMNRq6KXBAA1BgJG8b/DGUjLDWGDQAsQIgwZHpMx8sA3k65ddekcwJI080glf4DoMO5YlqjoVUssCSBdSNUX9N53idsOZamaSeUrhlBjUATaTN7fvNEDt2w5kqK06jtMarERBHQE7229RAwEPiOXHm+Wqgh1YTGwAkza9iMLJQ8mALm2xkcp+Vo9QBidmOHk1gwIAQGBP73U29BhzJ5Ty9Wo2N95INzAt1J3vgJXAPFL5YmppV01hWVwCNR20kixvuJHxxE4rxo1ajF7lXGpdIUBjsLfACfXtiFlaFQh4G1ZXJkmAALbTJA3O09secQylQ+bqQTUdWAIJAKyQWAselgYte2APedlqGUStUp1Kslg4Wpo0vbpAgFWBmY3xafFvBMrksn57Zc1CpAqJ5rcoKxyH8x1BV6DrNsZzxDLO9MKoWAZ6xIKkTBEzpONU8X8bTPcDrOAAxVddMn3W1CQT6xY4BjJ8Iy/9mLnhlUk0vOWm1R4g3Emfe0/e3rj3wbQo8Qy71TlaKDWaaA6ydQEtqB2Bkbb3xO4HTqP4fy600aoz5RECKQCZSLFiBaevbDPsx8NZrJ5TMUq1LQ5reah1KQ3IgiAx0+517jtgIHs3FDOtmUqZHKKKDhTCaiW7802sfXDfDeJf/Vzw78LkQgZmlaGk+UoMDcgtcCYAscTPZn4dzeWr5qrWpeWmYhrshZWDHlYIx6NuP3cMtwHNJxk540wEDaSNQM04K6pmx5tWmD2+APeLuPNleI5bKUqWXVcxoALUxIJYqf8ANYekYl+1jj9bh2UTMZUUwfM0MGpgggozDtF1++K17Sc2rcX4dUUnkdAf/wBt/scWr2m8JfP5WlQpaAGqSxdisAKy2gG+phgPPCVeo+RzdUVm8wvVIcKOU6Q0hSCNyTcRjLcrxuvm6VKvVYayzQVXTBtYg7wZJPrbGm+EqD08nmsvNIPrqICNWkORovABiRNsZpnuDDJMuVFRamlmBYA7kCZO5ghpt19MBV6uYYU3KgEjSAGBvNrwet/pg1xGoaFIOpBgAGQDvcztG3T74CnLyjEqSSykE/EC0i1gZ+JwS4qtR6JAMkwx0ze5n1IE9MA1XrOPOVhy0lMnTvaTafXDdDOuddORpUDfraR9MSaxVVzvQeXAn1RVMTvcnbvhhcto1MY51iDf0EzsN/tvbARszXYPBUMNIi0gSFME6uwE/AdsePVMFgoE+nQ3I3mSb7dceMk11LCIQRHWx33AsZ+Qx5SpHymtu3Ttq+xk/pgHalNiSQpAMiLXmxmGiSJ+uJ3hrjf4LMippABR6ZLaoCsoUNAvYKsCJgR1xGqCHoAX5jcjeF6j5TE4YrAaqnpUUH5pJt03vgJebyxyr0ssK9OulMiKlOQhDEMd7n4jF1ytSrq94Eekwf8AXGeJRmlTcyTqY+pAIIkb9BjUuH0lLyyi0FiRMAReO33wGm+HcwXy6SIjl+QthYk8Mo6aSCAthIAi++2FgM38X5U06tSYKsQQRJgEdbGLg4p2bc+W3TmUidtx0tf+PxxdfHlKKlS/aLkWg2IA7yfmMUXMhtErAHmU9+2tZjtPf/TAD+JZjX5iED9k6tKz7zEkbGRA9MG/DnF8zluD1a9Gp5TnOhWESCHoUTeZuO9vhgJn8roFSpqANQqBcnZhEn9cWrwp4UqZ3hb0UZVCZssSx3K0qQWIBEd/UYA1w7imaq0OJF83V1ZeoqUyNIEBQ8nlmWnSYO20G+BvGPEmbp8DyueXNVfOqSWBI0GTtAggKFtzWkzOLTkPAmYp0c2nm0ic0yuYDGGEKb9tIHTeelsNcR9mT1eG0MgawC0tQ1hTqIO3Xe5m18BXOI52q+T4xTq16lQUP2ahmkxIabj3vUR02xS6NVjUFJT+VSbdZjvHe/fGk+KfCbZXJcRqNWDfiVDMAkaXBVZBm4jofrjOCnMtUEXUBt4B3F4k/L13wHnBWqVF1yBuIkbzHf8Ar5YfyVRjmHpmIUg3vI0yB8pG3b1wuD09C6ZkGR1E83NNgYvh7I01XMu0g+YY3IEjlmYifd/3wHucrNTq00hdLXuLztJI+O/occZXOtWRmGki6g31bkGZsB6D+OGeMJpzCPflExM7wR0sLf64e4ZlCiEGLktqFwZJN7Dad+4wDGU48VDA359JtbWdIAIm9jHxwzm8+xeqOqEBhIsWsIvfY45oZS86QYq6zAJkDb/8pjfsMcZ7LPFcmWNR1aCrAcrEiTp+18BIq5t6QWVBLEA9JJZVEm+xPTt8cG81xA0qLsyrUCxNNtRVukMVYEgap364B5vI+YEVT7oDED/C4NpjoAB2nE/jr/8AT1JncfG5HxnY7dsBqPhjjzHg5r5enSR0RmFLnKL+aCCdV19Yn4YmezrxRX4hlDmKq0klmVFQNbTY6pYzfaOmM38PcTqUspTVIUVKIVwPdYFYtJsQLAntffF29j1J6XD2pFQSlRyCGHMW5oj8vzjfAN+z3xrmc9WzIr+Si0CqEorLqeWBMsx5YWI9d8D8l4zzb8aGRZ6bKGILhLFApqRE+9phZnuYi2CXs28NZnLV83UzFE0xmCrrLU20wW5ToJuJmdsQf+D8yeOpnxTAphiYDrdShp6u+0NHoMA37RM6aXEcvS8rLMuZ8tNdSgrssuVIknmtcCLQd8Gfal4lr5HJirlyodKgDB1DBkKsZ37gX+OAHtQWeI8NPvEVU1QNlFYQW/dG97XGLZ7SPC9TP5UUKYW7SWJgrysBA6+93wA3wZXqHL5x5RakFg2gRq52krN7nbGW0uN1c8n4mtpDFzGkH9289N29Mat4U4RUWjmkjU41IJfdhrW+4Ak2tjL38PPkESg+lmDnYbm4mJMe6PlGArGVrHy+VVUqyAalNwQfXpGDGerGnRDwrRpEOs77ix3B7dhgCgAptYT5iEREkLv2sL/+L4YP8apAZaVjVKQBbVEmQZ7YCFXzhK5lNFMaKbAlQQSCkxMmBFvkMNrnCWqh76AAoE3kixIMWHp2ws44nOXDagSIO4CAdPW2OalFVLO1gbQJPb0job32+gR2aaoEgkAAb2sDP2xJo5kAE/lWQ2426gbmIG+Ia0v2o6mAQOnrJm1px2EAVqczrJIMRpB7iSSOn9HATUcB0VgSQeTa8iYtsIHTpHXHHFaitrUDSQ6hoE73EE22M/PDYpjXR394yCQekD6n49MLNIdRqQSr1FIMjpAn57jAN16ilOQAKHub+9AvBJuO+2NOymdiosAGTe8W+AHp3xmEMKIVhI1kzY7g7x6/G+NLylFQF5gOpDETJJPT4YDWeCVy9BGIiRsTOxI367Y9xC8JlfIIUyA579get+s/PCwGY+N+KH8RXnmCvAI6DSN56b/M4ra1NVPlMjWpNriCGiN5ti0e0bg7rWraagBeHFrQYEDtcHc98ZwiFdLc4OrbSADvve9/T+OAnZnPamqozSqlYtECxN+oBt/rgrwvNVE4K1ZHqU2GcCmGgQ9CjI0jp9SL9zgNnczTuQXYlrysCDcna/wHUnBrhvlnhQ8ymWpvmzKCoAdRSkkkMhJUQe3znAWjgYqHK8W11qpNKqEpsXY6Qi6hAB7sST1EAyBgTx3PV6fAMpmlzFVaxdyW1zqu2490iEWALC8b4I8Ovk+IGmrBVqhaw81QWcaCXX9lsVKi5+Q3xA4vVReB5V6iM2W1FkpioNUEEhWHlxAhup976BMqsRluNhqjkUSi09bE6UhX26mbzv0xTawIULJkaAJIBm5MWjZdvhi3Zq+V4uirzAU1rFqkh2OgqygUwbLYyR/HFVqQFC25mF9MQQht6Wvv0A64BjIMKi6tbaGQtpJkyIsdyNzYfbrDyeaqebDMTcTpgAyLaetu/cbnfEnJkinrSFRg40zF4ToCf6nEHJxrVSQNoMCTB2J+WA44lnn81gtQ6VIvtJ0jfrvPpg7wFmIKuYLIZ67XJtfY/XATModZbVpU3lQewBB5tzP63wS4aSAHCjmUwoMXIgxbbb674BujnGQnYE1lQnmPKVDE2PUH9D3xxn+I1P26kiKVZVXfZmdWJuQTYQe5xxSqITHujzV92L1CBG/yE7Y9zhUrWOo2YeYR0YsQsd7t6/HASK1by9BBkllEnY6nA23mDPyxNz2bIpMS55br2JBjbrv6emIGZzGmFYCAwIN99UDYj72xL4ijeUVdBFgTtYHc8wO9rfpgJOQzTHL02ZuYqptAgnmNoNpn7YneEvEVamvnKx3IhbKVAIExuT07SO2BmXdTl1gSoWxiAR0IE7aT9se8JOmlCrrTodoN+51dOvfAaN7JOP180+bFas9TySiJrjYgnUYAknuIEAW3wMPHc4niFMgczUOXLzeJI8k1dII6SCt7wDfris+EOOfhsw1WiCGJHmzEEabK51djNrBh8cFMlxWhX41QrqcwcyXGmkadONPlsrX80C1PUZgH0JgYAx7Rs9WTiGSRKpVK7IjhVUwPOMlSVJE2m59AN8Hfa/xKtlsiK9Cq9N0f8pgMCjWbruAemAftLrUGzuT89cwjqytl1RaRDVNdhJqC5MWaB94K+1TM06mR0V1r0qZaWIVDYKbmXtBI2kzFonAeeCy75PNzWqeZDftPzqSGbUDGmZM9cZdk+K1c5QStXfVUesysQAIUIpkX3liZxpPgHiIqZfMqrVNFQkIfJZipKlZYICOgMT6TihcU4RSyRWhRaqwVieZCt40zcDoPr8cBTcvm3Wm5DRcRAEbyTcR33xYOKoUogglXJQat97GNx/r85CaV0NMwrQYsNRAEDr0wY43mSaCzqAECxFjEAASTve+AgZ+qxObUMdNNQYtYFQfjNmww9YuaiknSgsN91MzO+JNVNRzI0tqKkMSAF1QNJsTaCR8scjLHTrUC4IB9L3JvfAQ11edDED1gSQJ/j69sNCqQjmYZSQPtYWx1UaGBeJIsd+4H6YZFRdJ2vJII+G/acAXzMp5I1EBrMRvtvbrho71DJsafYRJU2+sfPDFfiSzTiTpi8eg7m+33OGqucUl2FpKEdxBBJMHpAj+EYCVWZzQe/MHIvf3dUR8wLmf5XPhHGSc5UBq0xR08pVxY9PibXAHb50VcwCIUHqTAg39Sduv3xa/C/Ba1YlkQw22lIg9pYxuIwG6eFMwr5WmyMHBnmEC4Yg7W3EY9wvCvCmy2UpUnILAEtAAEsxYi0C2qLdsLAMcf4AmZolVMOp1KZMExEE9j+oBxn2c8A12pFWpt1mDPe9hffrjXSLYbooQL74DBs74VeirTTg6ZFobc7TaNxiv/ANlUqf8AeoQ0WZo1H7Tt2OPpDO8JpVhFSmDG03P17emAPEPZ9QqJGmnI2LUqZIPcNpsfUXwGEt4dpMspocKADIEi9he3364aTh1LVqZwnQtp3G1yP9dsbBW9ka6FVXEBi2npJi+29h06YZzfsnaUNMoNJJa8kiIEBliQYj54DM87lKKg/wBzUFtxDLNrgn9J+mGa+RoOAwUCbDQWYT0Oxi3Q41X/AJYVkDaKytMHnLAzEEHSLiw++IP/AClqJU80LQ1Mbwxubk+8hEHt3JM4DLlydHYtA2Ahj16tBHQbY7HCKQvLGL2637Hb59vXF4zHgDOVNYbJimJgMalNmZYvq/aRuSI7YhZrwd5SuKvvCbNICEwPeJgkkD0mInABcp4ZFSearBBEA2I6E2MWjr8sdN4PQGA1TbeCALd4iN74IcEoCjqp1kpliSYR0VlawImQSIEQZO17RiZXXIV9SedVodCxpuYvuHHKRfsYwFXr8MoopIrltJB0hXM9e0dN5xFNOQIYFSeYaxLGAxOmb3/rfBbMVcuhRMrVo5mWiGcajMmIbRAtuT1x5xDMaaT6svTphY/aLURiBEEKBVYgmd+mAHVEgSdckbE/c9AB/PEQvUqFQajaTuuokCZ7/A27YdzHiOi6D9jSZz7pKA6iYiYAnbvOJ9fimXRT5mV0IzAmosg7SPdOoRtgGVyVYLzPUCi1rgjoCLkdO0zthZClmCxSkakKJKoCfQnSIP8Avvh7O8TyoRDSzdWnqEhXDODtud1iOpgWIxNyHhI1k56sMQNQJtpvb1g/XAdf2PXUEU6eZGoy0SBteSRuCDAxB4dRrvWSqlbQwHJULwRYixEsDBYbbYe4p4UFAyCjnSfcTmA23nmMH022NsB6ucoUagDmoIAIhNLH0AO0xGAs/EchVq1UNbPipUQhkL1HOk6gRpby+hvM9MPca4bnnp6PxD5umZLUxVZjcG+hgNQ+F5YW7QRlsjWAejmCjEe61SeosymSux2iZxF4RkaFSppq1aq6TCtcc3+fSRAIs1ptgJPD+K5rLDyqVetROo64hdHq2uQB8vzWx5n6TsVNTNmSC2kqwadQJlgggmdvS3XHOYymZq286pVy2o6W1fnBMAg/mNzIG04HPWpV30qtRVIOqFPNex5otB+47YCJmcmI5Zsb3tPX43/Nf74co5dVYuVD3AuwkmLiSwnfe+2J/wDZOiotPmBqNChIZiOloMTcfTBng/siztQCtD0osFeNbdjBYQp6gwbbYCo5ukikbH1Zh3kTE/Gce0QGAg1OYQVBJE9fQdyTaxGNT4b7IKrS2YYMZHI7ALa4jSG+ffti1U/BtPLU+Sj5zsQqpJCL1luwEG/wEScB8+5vhgC69SxNzOoxEg7WHzx1TyJYaqVIEIbmbk9uwxutatl1KUmyTBXHO/4esUljAUAIxHLuWgD6xDyNegBpThbpTDCnS1pUBaV1DlCnSNMTqgAmDBDaQx9cqHp66Zcv+4o1qOv5VDDY3PqcEOFeFsw9IxQJYnlJpMBtYE6T9T9DjaaNdk1FOH6VhRq0yWJaLAXKg6iZi2k/mMPJxLPnWqZYKFKop0gBpnVU5nEKCLLBNwfTAZlwr2a5oq37Fk5veBWR3EPCxJO0zjQ/CHgNaB82pdhHlqYPlxInqAbkCNgT3wR4nkM89krKPdU30rAWXYQpeS3KBqECTO0OZTw3USs1b8VULGFCksyBATy6WYhiRp52lgdUGGjAHgMLCGFgPccqgGwjHWKf7RPEmaydKk+WFJnZyGpOrMWpqrMSkEQ3KAAdywHaQuGFjJc37S8/Tanak1NstSrM4oPyu/MUI82Z0xZQxGsE2F5PG/HXFKFWrSWlTqeXWVdS0GvTqpNEiawE65RugsbYDUcLFe8Tccq5Ph7VTofMhAqAKQj1iLAKWkLMmNWwN8Voe0up/wBHVIC0amXepmE8l2qLUSB5a8wALEmAQbJ62DRSMeMgO+M7bxtnhm1okUDSeu6isKdT+6CuVkaoDak06rjmW14xEyftC4gy0tdKmjNWZHU0iRpFDzNSN5wBBflkxGoAiRcNPZAdxhaB2GMxo+0TiBp0G8hDUanRY0RTcNWapWKOlMs8IaSiSWncE6RggPF3EBTzDFKLPSeogpCk6G1ZKdIlmqEc6FnEwNrgAkhdcxwqlU96mpMzOx+ovgXmfBWWZTpUq3RiS+n4BiRGKJnfajnldFVKS6suKrF6Dny31kaWC1pYFRICBjzKdjOLn4w8T1Mt+HFMKFrF9VV1LKmmmzrKgqZZgFEkb4AFnPYzlmZihpqG/eoU3I7wYAv8MRV9g+UIKvUIBETSp01bbu6v67RjrJ+0DPVc1lqZpU0p1/L1g0nL0HKhmR/2g3GqG0jSYBBwc8X+JcxQr0koPRCvTqM2uk9QgopK+7UWzMNMRMjAVL/5e6dN9WWz1WkYgFkVyPiRpm+OOI+wrM11VKnFS6i8HLiJve1QdD1nBin4/wA7+JFOpTp0lKUHM02Yo1T+8pMwqAswizBIEjVHWJl/aTnSMxqWjNNa/lfsakVCmvyzaqxCkIJkLPmLpnqArhn/AMOvlPqbOJUEe62XMT3/AL3e2Lz4U9n6ZUN52iux2kcgGokQjTBFuaT8uvngLxZXzbVkzAphqegpoRk1K1NWJuziNTFRDTa4GAPF/aBn6YzPl06NU0sy1NQtNpNIU9QeDUhzrISFInS0CbAL7mfD2XqAA0UsCFgAFZMnTG0nfviuH2V5YuGNWu0CILKRHYjRfDXDPH5Wpm/xT0glGoy0tFNkJRafmMzszsIn9nYDmHrArje1fNtSo1kp0iwWoMxl4bVyEy1LmE8oDAGZE3GAt+V9mOSp/wB2rL8NAnpfkwXTwtldARqFNwOropP6fpio8R8a5oVRR003IOVbTTDq7+cx1qvOY8sDWZnlYTG+LPxbxMo4fWzmWZagSm7JqBhyhIKxYyWUqPWN8BNyHAMvRULTo01C7QiiB2EDptjip4ayrHU1CmxPUqD+uKVk/HWZGay2WihVSsVHnLqYozLrKONf7sgPO63XBTx745q5B0VEpuGo1akMYM09MDce9qtueU2OAtNPI0aegLTppB5AFAgmTyx13++JeM6r+0msGf8A6dDpFeKZkOnk0fMWpUY2VKk6RIBGpb3IHP8AzFzZGXK0qA/EVGpAVCVIddczDMIkKsgkS4vgNHwsZtm/anVpsQ1BE/v10tq1UmohSDVIsEqEkKfVTzSYM+znxjW4jSr1atNKPl1PLCCTBCKxJaYI5rR0HrgLhhYzXhPta15hKVXyUQnMa6gJgLQMBhczrEtfYd8eU/a6Xy9F0p0xVfN/h3pF/cBUur3iZWPSTE2wGl4WMozPtqZctQqilRL1KVZ6lPWZptSIhSSBdge1iDvif/zZJZh5aKAaohi2pBTorU8yqLaUYtpFrSt7wA0jHJUdsZ94T9rNOuzDNeXQ5KDUwNRLedpGwBkKzqmqd5kLBxoeAWFhYWAWFhYWAQGFhYWAWFhYWAWFhYWAWFhYWA8jHuFhYBYhLxVCAYa/w/nhYWAf/FCSL2gH545pZwMYE/1fCwsA1R4orPUSDNNtJ2g8oa1+zYfOaHrtP8cLCwCSsrjaxtB+GPVK2gdothYWA984ROFl8utNQiKFUbKogD4DHmFgHIwio7YWFgFpHbHmgdhhYWA8egp3UH4jtthU6KqICgDsBGFhYDn8Kn7i/QY8/BU7HQlrjlFvhhYWAX4NJnQs99I+P646/DJflW4g2Fx2x5hYD38Mn7q7RsNpmPqJw5hYWAWFhYWA/9k=">
            <a:hlinkClick r:id="rId5"/>
          </p:cNvPr>
          <p:cNvSpPr>
            <a:spLocks noChangeAspect="1" noChangeArrowheads="1"/>
          </p:cNvSpPr>
          <p:nvPr/>
        </p:nvSpPr>
        <p:spPr bwMode="auto">
          <a:xfrm>
            <a:off x="6781800" y="4007644"/>
            <a:ext cx="2104698" cy="10977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smtClean="0"/>
              <a:t>Southwest Immigration Detention Centers </a:t>
            </a:r>
            <a:endParaRPr lang="en-US" dirty="0"/>
          </a:p>
        </p:txBody>
      </p:sp>
    </p:spTree>
    <p:extLst>
      <p:ext uri="{BB962C8B-B14F-4D97-AF65-F5344CB8AC3E}">
        <p14:creationId xmlns:p14="http://schemas.microsoft.com/office/powerpoint/2010/main" val="2057735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Citizenship in The United States</a:t>
            </a:r>
            <a:endParaRPr lang="en-US" dirty="0"/>
          </a:p>
        </p:txBody>
      </p:sp>
      <p:sp>
        <p:nvSpPr>
          <p:cNvPr id="3" name="Content Placeholder 2"/>
          <p:cNvSpPr>
            <a:spLocks noGrp="1"/>
          </p:cNvSpPr>
          <p:nvPr>
            <p:ph sz="half" idx="1"/>
          </p:nvPr>
        </p:nvSpPr>
        <p:spPr>
          <a:xfrm>
            <a:off x="304800" y="1600200"/>
            <a:ext cx="4724400" cy="5257800"/>
          </a:xfrm>
        </p:spPr>
        <p:txBody>
          <a:bodyPr>
            <a:normAutofit lnSpcReduction="10000"/>
          </a:bodyPr>
          <a:lstStyle/>
          <a:p>
            <a:r>
              <a:rPr lang="en-US" dirty="0" smtClean="0"/>
              <a:t>Naturalization Act of 1790 </a:t>
            </a:r>
          </a:p>
          <a:p>
            <a:pPr lvl="1"/>
            <a:r>
              <a:rPr lang="en-US" dirty="0" smtClean="0"/>
              <a:t>1</a:t>
            </a:r>
            <a:r>
              <a:rPr lang="en-US" baseline="30000" dirty="0" smtClean="0"/>
              <a:t>st</a:t>
            </a:r>
            <a:r>
              <a:rPr lang="en-US" dirty="0" smtClean="0"/>
              <a:t> Law regulating the granting of national citizenship</a:t>
            </a:r>
          </a:p>
          <a:p>
            <a:pPr lvl="1"/>
            <a:r>
              <a:rPr lang="en-US" dirty="0" smtClean="0"/>
              <a:t>Limited naturalization to ‘free white persons,’ required 2 yrs of residence, your father had to be a citizen</a:t>
            </a:r>
          </a:p>
          <a:p>
            <a:r>
              <a:rPr lang="en-US" dirty="0" smtClean="0"/>
              <a:t>14</a:t>
            </a:r>
            <a:r>
              <a:rPr lang="en-US" baseline="30000" dirty="0" smtClean="0"/>
              <a:t>th</a:t>
            </a:r>
            <a:r>
              <a:rPr lang="en-US" dirty="0" smtClean="0"/>
              <a:t> Amendment (1868) </a:t>
            </a:r>
          </a:p>
          <a:p>
            <a:pPr lvl="1"/>
            <a:r>
              <a:rPr lang="en-US" dirty="0" smtClean="0"/>
              <a:t>Granted citizenship to people born in the US regardless of race, or place of birth. (not extended to American born children of Chinese parents till 1898 – court case)</a:t>
            </a:r>
          </a:p>
        </p:txBody>
      </p:sp>
      <p:pic>
        <p:nvPicPr>
          <p:cNvPr id="32770" name="Picture 2" descr="http://upload.wikimedia.org/wikipedia/commons/thumb/0/08/Ellis_island_1902.jpg/220px-Ellis_island_1902.jpg"/>
          <p:cNvPicPr>
            <a:picLocks noChangeAspect="1" noChangeArrowheads="1"/>
          </p:cNvPicPr>
          <p:nvPr/>
        </p:nvPicPr>
        <p:blipFill>
          <a:blip r:embed="rId2" cstate="print"/>
          <a:srcRect/>
          <a:stretch>
            <a:fillRect/>
          </a:stretch>
        </p:blipFill>
        <p:spPr bwMode="auto">
          <a:xfrm>
            <a:off x="4981130" y="1066800"/>
            <a:ext cx="4162870" cy="2819400"/>
          </a:xfrm>
          <a:prstGeom prst="rect">
            <a:avLst/>
          </a:prstGeom>
          <a:noFill/>
        </p:spPr>
      </p:pic>
    </p:spTree>
    <p:extLst>
      <p:ext uri="{BB962C8B-B14F-4D97-AF65-F5344CB8AC3E}">
        <p14:creationId xmlns:p14="http://schemas.microsoft.com/office/powerpoint/2010/main" val="3776423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Immigration</a:t>
            </a:r>
            <a:r>
              <a:rPr lang="en-US" dirty="0" smtClean="0"/>
              <a:t/>
            </a:r>
            <a:br>
              <a:rPr lang="en-US" dirty="0" smtClean="0"/>
            </a:br>
            <a:r>
              <a:rPr lang="en-US" dirty="0" smtClean="0"/>
              <a:t>1840 - 1914</a:t>
            </a:r>
            <a:endParaRPr lang="en-US" dirty="0"/>
          </a:p>
        </p:txBody>
      </p:sp>
      <p:sp>
        <p:nvSpPr>
          <p:cNvPr id="3" name="Content Placeholder 2"/>
          <p:cNvSpPr>
            <a:spLocks noGrp="1"/>
          </p:cNvSpPr>
          <p:nvPr>
            <p:ph idx="1"/>
          </p:nvPr>
        </p:nvSpPr>
        <p:spPr>
          <a:xfrm>
            <a:off x="457200" y="1981200"/>
            <a:ext cx="8229600" cy="4144963"/>
          </a:xfrm>
        </p:spPr>
        <p:txBody>
          <a:bodyPr/>
          <a:lstStyle/>
          <a:p>
            <a:pPr marL="0" indent="0">
              <a:buNone/>
            </a:pPr>
            <a:r>
              <a:rPr lang="en-US" sz="2800" b="1" kern="1200" dirty="0" smtClean="0">
                <a:effectLst/>
                <a:latin typeface="Century Schoolbook" pitchFamily="18" charset="0"/>
                <a:ea typeface="+mj-ea"/>
                <a:cs typeface="+mj-cs"/>
              </a:rPr>
              <a:t>Essential Questions:</a:t>
            </a:r>
          </a:p>
          <a:p>
            <a:r>
              <a:rPr lang="en-US" sz="2800" b="1" kern="1200" dirty="0" smtClean="0">
                <a:effectLst/>
                <a:latin typeface="Century Schoolbook" pitchFamily="18" charset="0"/>
                <a:ea typeface="+mj-ea"/>
                <a:cs typeface="+mj-cs"/>
              </a:rPr>
              <a:t>Why </a:t>
            </a:r>
            <a:r>
              <a:rPr lang="en-US" sz="2800" b="1" kern="1200" dirty="0">
                <a:effectLst/>
                <a:latin typeface="Century Schoolbook" pitchFamily="18" charset="0"/>
                <a:ea typeface="+mj-ea"/>
                <a:cs typeface="+mj-cs"/>
              </a:rPr>
              <a:t>do Immigrants come to The United Stares and what impact did they have upon society</a:t>
            </a:r>
            <a:r>
              <a:rPr lang="en-US" sz="2800" b="1" kern="1200" dirty="0" smtClean="0">
                <a:effectLst/>
                <a:latin typeface="Century Schoolbook" pitchFamily="18" charset="0"/>
                <a:ea typeface="+mj-ea"/>
                <a:cs typeface="+mj-cs"/>
              </a:rPr>
              <a:t>?</a:t>
            </a:r>
          </a:p>
          <a:p>
            <a:endParaRPr lang="en-US" sz="2800" b="1" kern="1200" dirty="0" smtClean="0">
              <a:effectLst/>
              <a:latin typeface="Century Schoolbook" pitchFamily="18" charset="0"/>
              <a:ea typeface="+mj-ea"/>
              <a:cs typeface="+mj-cs"/>
            </a:endParaRPr>
          </a:p>
          <a:p>
            <a:r>
              <a:rPr lang="en-US" sz="2800" b="1" kern="1200" dirty="0" smtClean="0">
                <a:effectLst/>
                <a:latin typeface="Century Schoolbook"/>
              </a:rPr>
              <a:t>What </a:t>
            </a:r>
            <a:r>
              <a:rPr lang="en-US" sz="2800" b="1" kern="1200" dirty="0">
                <a:effectLst/>
                <a:latin typeface="Century Schoolbook"/>
              </a:rPr>
              <a:t>was life like for Immigrants in the US during the 19</a:t>
            </a:r>
            <a:r>
              <a:rPr lang="en-US" sz="2800" b="1" kern="1200" baseline="30000" dirty="0">
                <a:effectLst/>
                <a:latin typeface="Century Schoolbook"/>
              </a:rPr>
              <a:t>th</a:t>
            </a:r>
            <a:r>
              <a:rPr lang="en-US" sz="2800" b="1" kern="1200" dirty="0">
                <a:effectLst/>
                <a:latin typeface="Century Schoolbook"/>
              </a:rPr>
              <a:t> century</a:t>
            </a:r>
            <a:r>
              <a:rPr lang="en-US" sz="2800" b="1" kern="1200" dirty="0" smtClean="0">
                <a:effectLst/>
                <a:latin typeface="Century Schoolbook"/>
              </a:rPr>
              <a:t>?</a:t>
            </a:r>
            <a:endParaRPr lang="en-US" sz="2800" b="1" kern="1200" dirty="0" smtClean="0">
              <a:effectLst/>
              <a:latin typeface="Century Schoolbook"/>
              <a:ea typeface="+mj-ea"/>
              <a:cs typeface="+mj-cs"/>
            </a:endParaRPr>
          </a:p>
        </p:txBody>
      </p:sp>
    </p:spTree>
    <p:extLst>
      <p:ext uri="{BB962C8B-B14F-4D97-AF65-F5344CB8AC3E}">
        <p14:creationId xmlns:p14="http://schemas.microsoft.com/office/powerpoint/2010/main" val="841254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39762"/>
          </a:xfrm>
        </p:spPr>
        <p:txBody>
          <a:bodyPr>
            <a:normAutofit fontScale="90000"/>
          </a:bodyPr>
          <a:lstStyle/>
          <a:p>
            <a:r>
              <a:rPr lang="en-US" dirty="0" smtClean="0"/>
              <a:t>Immigration Regulation</a:t>
            </a:r>
            <a:endParaRPr lang="en-US" dirty="0"/>
          </a:p>
        </p:txBody>
      </p:sp>
      <p:sp>
        <p:nvSpPr>
          <p:cNvPr id="3" name="Content Placeholder 2"/>
          <p:cNvSpPr>
            <a:spLocks noGrp="1"/>
          </p:cNvSpPr>
          <p:nvPr>
            <p:ph sz="half" idx="1"/>
          </p:nvPr>
        </p:nvSpPr>
        <p:spPr>
          <a:xfrm>
            <a:off x="0" y="609600"/>
            <a:ext cx="9144000" cy="5867400"/>
          </a:xfrm>
        </p:spPr>
        <p:txBody>
          <a:bodyPr>
            <a:normAutofit lnSpcReduction="10000"/>
          </a:bodyPr>
          <a:lstStyle/>
          <a:p>
            <a:r>
              <a:rPr lang="en-US" dirty="0" smtClean="0"/>
              <a:t>Chinese Exclusion Act (1882 - 1943)</a:t>
            </a:r>
          </a:p>
          <a:p>
            <a:pPr lvl="1"/>
            <a:r>
              <a:rPr lang="en-US" dirty="0" smtClean="0"/>
              <a:t>Stopped the immigration from Asia </a:t>
            </a:r>
          </a:p>
          <a:p>
            <a:r>
              <a:rPr lang="en-US" dirty="0" smtClean="0"/>
              <a:t>Immigration Act of 1924 </a:t>
            </a:r>
          </a:p>
          <a:p>
            <a:pPr lvl="1"/>
            <a:r>
              <a:rPr lang="en-US" dirty="0" smtClean="0"/>
              <a:t>Put quotas on how many immigrants were permitted based on country of origin (skewed towards Northern Europeans)</a:t>
            </a:r>
          </a:p>
          <a:p>
            <a:r>
              <a:rPr lang="en-US" dirty="0" smtClean="0"/>
              <a:t>Immigration and Nationality Act of 1952 </a:t>
            </a:r>
          </a:p>
          <a:p>
            <a:pPr lvl="1"/>
            <a:r>
              <a:rPr lang="en-US" dirty="0" smtClean="0"/>
              <a:t>Abolished racial restrictions but retained a quota system for nationalities and regions (preference system based on ethnic group and labor qualifications)</a:t>
            </a:r>
          </a:p>
          <a:p>
            <a:r>
              <a:rPr lang="en-US" dirty="0" smtClean="0"/>
              <a:t>Immigration and Nationality Act of 1965 </a:t>
            </a:r>
          </a:p>
          <a:p>
            <a:pPr lvl="1"/>
            <a:r>
              <a:rPr lang="en-US" dirty="0" smtClean="0"/>
              <a:t>Abolished the national-origin quotas system </a:t>
            </a:r>
          </a:p>
          <a:p>
            <a:r>
              <a:rPr lang="en-US" dirty="0" smtClean="0"/>
              <a:t>Immigration Act of 1990 (signed by George Bush)</a:t>
            </a:r>
          </a:p>
          <a:p>
            <a:pPr lvl="1"/>
            <a:r>
              <a:rPr lang="en-US" dirty="0" smtClean="0"/>
              <a:t>Increased legal immigration to the US by 40%</a:t>
            </a:r>
          </a:p>
          <a:p>
            <a:pPr lvl="1"/>
            <a:r>
              <a:rPr lang="en-US" dirty="0" smtClean="0"/>
              <a:t>Increased enforcement of Immigration laws post 9/11 </a:t>
            </a:r>
          </a:p>
          <a:p>
            <a:endParaRPr lang="en-US" dirty="0"/>
          </a:p>
        </p:txBody>
      </p:sp>
    </p:spTree>
    <p:extLst>
      <p:ext uri="{BB962C8B-B14F-4D97-AF65-F5344CB8AC3E}">
        <p14:creationId xmlns:p14="http://schemas.microsoft.com/office/powerpoint/2010/main" val="1456458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0" y="0"/>
            <a:ext cx="9144000" cy="5791200"/>
          </a:xfrm>
        </p:spPr>
        <p:txBody>
          <a:bodyPr>
            <a:normAutofit/>
          </a:bodyPr>
          <a:lstStyle/>
          <a:p>
            <a:pPr>
              <a:buFontTx/>
              <a:buNone/>
            </a:pPr>
            <a:r>
              <a:rPr lang="en-US" altLang="en-US" b="1" u="sng" dirty="0" smtClean="0">
                <a:solidFill>
                  <a:schemeClr val="tx2"/>
                </a:solidFill>
              </a:rPr>
              <a:t>U.S. Immigration Policies</a:t>
            </a:r>
            <a:endParaRPr lang="en-US" altLang="en-US" dirty="0" smtClean="0"/>
          </a:p>
          <a:p>
            <a:pPr>
              <a:buFont typeface="Symbol" pitchFamily="18" charset="2"/>
              <a:buChar char="·"/>
            </a:pPr>
            <a:r>
              <a:rPr lang="en-US" altLang="en-US" sz="2000" b="1" dirty="0" smtClean="0"/>
              <a:t>1980, Refugee Act - quotas do not apply to those seeking political asylum</a:t>
            </a:r>
          </a:p>
          <a:p>
            <a:pPr>
              <a:buFont typeface="Symbol" pitchFamily="18" charset="2"/>
              <a:buChar char="·"/>
            </a:pPr>
            <a:r>
              <a:rPr lang="en-US" altLang="en-US" sz="2000" b="1" dirty="0" smtClean="0"/>
              <a:t>1986, Immigration Reform and Control Act admitted large numbers of former illegals.</a:t>
            </a:r>
          </a:p>
          <a:p>
            <a:pPr>
              <a:buFont typeface="Symbol" pitchFamily="18" charset="2"/>
              <a:buChar char="·"/>
            </a:pPr>
            <a:r>
              <a:rPr lang="en-US" altLang="en-US" sz="2000" b="1" dirty="0" smtClean="0"/>
              <a:t>1990, Immigration Act raised global quotas to roughly 675,000</a:t>
            </a:r>
          </a:p>
          <a:p>
            <a:pPr>
              <a:buFont typeface="Symbol" pitchFamily="18" charset="2"/>
              <a:buChar char="·"/>
            </a:pPr>
            <a:r>
              <a:rPr lang="en-US" altLang="en-US" sz="2000" b="1" dirty="0" smtClean="0"/>
              <a:t>1995, visas issued </a:t>
            </a:r>
            <a:r>
              <a:rPr lang="en-US" altLang="en-US" sz="2000" b="1" i="1" dirty="0" smtClean="0"/>
              <a:t>Preferentially</a:t>
            </a:r>
            <a:r>
              <a:rPr lang="en-US" altLang="en-US" sz="2000" b="1" dirty="0" smtClean="0"/>
              <a:t>:</a:t>
            </a:r>
          </a:p>
          <a:p>
            <a:pPr lvl="1"/>
            <a:r>
              <a:rPr lang="en-US" altLang="en-US" sz="1800" b="1" dirty="0" smtClean="0"/>
              <a:t>480,000 - to relatives of people here</a:t>
            </a:r>
            <a:endParaRPr lang="en-US" altLang="en-US" b="1" dirty="0" smtClean="0"/>
          </a:p>
          <a:p>
            <a:pPr lvl="3"/>
            <a:r>
              <a:rPr lang="en-US" altLang="en-US" b="1" dirty="0" smtClean="0"/>
              <a:t>140,000 - to those with special skills and education</a:t>
            </a:r>
          </a:p>
          <a:p>
            <a:pPr lvl="3"/>
            <a:r>
              <a:rPr lang="en-US" altLang="en-US" b="1" dirty="0" smtClean="0"/>
              <a:t>55,000 - to diversity candidates (i.e., mostly not from Latin Amer. or Asia)</a:t>
            </a:r>
          </a:p>
          <a:p>
            <a:pPr lvl="3">
              <a:buFontTx/>
              <a:buNone/>
            </a:pPr>
            <a:r>
              <a:rPr lang="en-US" altLang="en-US" b="1" dirty="0" smtClean="0">
                <a:solidFill>
                  <a:schemeClr val="tx2"/>
                </a:solidFill>
              </a:rPr>
              <a:t>Current Total: 675,000</a:t>
            </a:r>
            <a:endParaRPr lang="en-US" altLang="en-US" dirty="0" smtClean="0"/>
          </a:p>
        </p:txBody>
      </p:sp>
      <p:pic>
        <p:nvPicPr>
          <p:cNvPr id="3074" name="Picture 2" descr="https://encrypted-tbn0.gstatic.com/images?q=tbn:ANd9GcSa_4fCXk0L-fuua0kJLkJfOjMh-a6jN4BX6xh9i5khAXmc5yz-Q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505200"/>
            <a:ext cx="4648200" cy="34816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715000"/>
            <a:ext cx="4572000" cy="923330"/>
          </a:xfrm>
          <a:prstGeom prst="rect">
            <a:avLst/>
          </a:prstGeom>
        </p:spPr>
        <p:txBody>
          <a:bodyPr>
            <a:spAutoFit/>
          </a:bodyPr>
          <a:lstStyle/>
          <a:p>
            <a:r>
              <a:rPr lang="en-US" dirty="0">
                <a:hlinkClick r:id="rId3"/>
              </a:rPr>
              <a:t>http://</a:t>
            </a:r>
            <a:r>
              <a:rPr lang="en-US" dirty="0" smtClean="0">
                <a:hlinkClick r:id="rId3"/>
              </a:rPr>
              <a:t>www.kcra.com/news/could-you-pass-the-us-citizenship-test/24414658</a:t>
            </a:r>
            <a:endParaRPr lang="en-US" dirty="0" smtClean="0"/>
          </a:p>
          <a:p>
            <a:endParaRPr lang="en-US" dirty="0"/>
          </a:p>
        </p:txBody>
      </p:sp>
    </p:spTree>
    <p:extLst>
      <p:ext uri="{BB962C8B-B14F-4D97-AF65-F5344CB8AC3E}">
        <p14:creationId xmlns:p14="http://schemas.microsoft.com/office/powerpoint/2010/main" val="2700402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C-2013-02-04-Naturalization-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17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96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381000"/>
            <a:ext cx="8077200" cy="892791"/>
          </a:xfrm>
        </p:spPr>
        <p:txBody>
          <a:bodyPr>
            <a:noAutofit/>
          </a:bodyPr>
          <a:lstStyle/>
          <a:p>
            <a:r>
              <a:rPr lang="en-US" sz="2400" dirty="0" smtClean="0">
                <a:solidFill>
                  <a:srgbClr val="FF0000"/>
                </a:solidFill>
              </a:rPr>
              <a:t>The US allows more than 1 million immigrants to become Legal Permanent Residents every year </a:t>
            </a:r>
          </a:p>
          <a:p>
            <a:pPr marL="457200" lvl="1" indent="0">
              <a:buNone/>
            </a:pPr>
            <a:r>
              <a:rPr lang="en-US" dirty="0" smtClean="0">
                <a:solidFill>
                  <a:srgbClr val="FF0000"/>
                </a:solidFill>
              </a:rPr>
              <a:t>*Based on number of Permanent resident visas issued.</a:t>
            </a:r>
            <a:endParaRPr lang="en-US" dirty="0">
              <a:solidFill>
                <a:srgbClr val="FF0000"/>
              </a:solidFill>
            </a:endParaRPr>
          </a:p>
        </p:txBody>
      </p:sp>
      <p:pic>
        <p:nvPicPr>
          <p:cNvPr id="79876" name="Picture 4" descr="Image Detail"/>
          <p:cNvPicPr>
            <a:picLocks noChangeAspect="1" noChangeArrowheads="1"/>
          </p:cNvPicPr>
          <p:nvPr/>
        </p:nvPicPr>
        <p:blipFill>
          <a:blip r:embed="rId2" cstate="print"/>
          <a:srcRect/>
          <a:stretch>
            <a:fillRect/>
          </a:stretch>
        </p:blipFill>
        <p:spPr bwMode="auto">
          <a:xfrm>
            <a:off x="4648200" y="2185987"/>
            <a:ext cx="4739267" cy="3886200"/>
          </a:xfrm>
          <a:prstGeom prst="rect">
            <a:avLst/>
          </a:prstGeom>
          <a:noFill/>
        </p:spPr>
      </p:pic>
      <p:pic>
        <p:nvPicPr>
          <p:cNvPr id="6146" name="Picture 2" descr="http://flashbak.com/wp-content/uploads/2014/07/the-immigrant-j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14" y="1905000"/>
            <a:ext cx="40767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993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pPr marL="342900" lvl="0" indent="-342900" fontAlgn="base">
              <a:spcBef>
                <a:spcPct val="20000"/>
              </a:spcBef>
              <a:spcAft>
                <a:spcPct val="0"/>
              </a:spcAft>
            </a:pPr>
            <a:r>
              <a:rPr lang="en-US" b="1" dirty="0" smtClean="0">
                <a:solidFill>
                  <a:srgbClr val="FF0000"/>
                </a:solidFill>
              </a:rPr>
              <a:t>The Immigrant Experience Jigsaw</a:t>
            </a:r>
            <a:r>
              <a:rPr lang="en-US" dirty="0" smtClean="0"/>
              <a:t/>
            </a:r>
            <a:br>
              <a:rPr lang="en-US" dirty="0" smtClean="0"/>
            </a:br>
            <a:r>
              <a:rPr lang="en-US" sz="2700" dirty="0" err="1" smtClean="0"/>
              <a:t>Jigsaw</a:t>
            </a:r>
            <a:r>
              <a:rPr lang="en-US" sz="2700" dirty="0" smtClean="0"/>
              <a:t> Instructions</a:t>
            </a:r>
            <a:endParaRPr lang="en-US" sz="2700" dirty="0"/>
          </a:p>
        </p:txBody>
      </p:sp>
      <p:sp>
        <p:nvSpPr>
          <p:cNvPr id="5" name="Content Placeholder 4"/>
          <p:cNvSpPr>
            <a:spLocks noGrp="1"/>
          </p:cNvSpPr>
          <p:nvPr>
            <p:ph sz="half" idx="2"/>
          </p:nvPr>
        </p:nvSpPr>
        <p:spPr>
          <a:xfrm>
            <a:off x="0" y="1447800"/>
            <a:ext cx="9067800" cy="5396345"/>
          </a:xfrm>
        </p:spPr>
        <p:txBody>
          <a:bodyPr>
            <a:normAutofit fontScale="85000" lnSpcReduction="20000"/>
          </a:bodyPr>
          <a:lstStyle/>
          <a:p>
            <a:r>
              <a:rPr lang="en-US" dirty="0" smtClean="0"/>
              <a:t>Each of you have been put into </a:t>
            </a:r>
            <a:r>
              <a:rPr lang="en-US" b="1" dirty="0" smtClean="0"/>
              <a:t>“main groups” </a:t>
            </a:r>
            <a:r>
              <a:rPr lang="en-US" dirty="0" smtClean="0"/>
              <a:t>for phase 1 of this activity with one individual assigned the task of </a:t>
            </a:r>
            <a:r>
              <a:rPr lang="en-US" b="1" dirty="0" smtClean="0"/>
              <a:t>group representative</a:t>
            </a:r>
            <a:r>
              <a:rPr lang="en-US" dirty="0" smtClean="0"/>
              <a:t>. You will also have a </a:t>
            </a:r>
            <a:r>
              <a:rPr lang="en-US" b="1" dirty="0" smtClean="0"/>
              <a:t>“Color group”</a:t>
            </a:r>
            <a:r>
              <a:rPr lang="en-US" dirty="0" smtClean="0"/>
              <a:t> for Phase 2 of this activity based on the color on your document sheets. </a:t>
            </a:r>
          </a:p>
          <a:p>
            <a:r>
              <a:rPr lang="en-US" dirty="0" smtClean="0"/>
              <a:t>Your main group will be given a document to analyze. You will become the </a:t>
            </a:r>
            <a:r>
              <a:rPr lang="en-US" b="1" dirty="0" smtClean="0"/>
              <a:t>Expert</a:t>
            </a:r>
            <a:r>
              <a:rPr lang="en-US" dirty="0" smtClean="0"/>
              <a:t> on this document by answering the document questions and present this information to your </a:t>
            </a:r>
            <a:r>
              <a:rPr lang="en-US" b="1" dirty="0" smtClean="0"/>
              <a:t>color group.</a:t>
            </a:r>
          </a:p>
          <a:p>
            <a:r>
              <a:rPr lang="en-US" dirty="0" smtClean="0"/>
              <a:t>Your </a:t>
            </a:r>
            <a:r>
              <a:rPr lang="en-US" b="1" dirty="0" smtClean="0"/>
              <a:t>color group </a:t>
            </a:r>
            <a:r>
              <a:rPr lang="en-US" dirty="0" smtClean="0"/>
              <a:t>will </a:t>
            </a:r>
            <a:r>
              <a:rPr lang="en-US" smtClean="0"/>
              <a:t>create an </a:t>
            </a:r>
            <a:r>
              <a:rPr lang="en-US" dirty="0" smtClean="0"/>
              <a:t>organizer that includes information on a number of diverse  aspects of the immigrant experience during the 19</a:t>
            </a:r>
            <a:r>
              <a:rPr lang="en-US" baseline="30000" dirty="0" smtClean="0"/>
              <a:t>th</a:t>
            </a:r>
            <a:r>
              <a:rPr lang="en-US" dirty="0" smtClean="0"/>
              <a:t> century based on the 4 different document sources from each main group.</a:t>
            </a:r>
          </a:p>
          <a:p>
            <a:r>
              <a:rPr lang="en-US" dirty="0" smtClean="0"/>
              <a:t>Once your </a:t>
            </a:r>
            <a:r>
              <a:rPr lang="en-US" b="1" dirty="0" smtClean="0"/>
              <a:t>color group</a:t>
            </a:r>
            <a:r>
              <a:rPr lang="en-US" dirty="0" smtClean="0"/>
              <a:t> has completed the organizer for the documents your </a:t>
            </a:r>
            <a:r>
              <a:rPr lang="en-US" b="1" dirty="0" smtClean="0"/>
              <a:t>color group representative</a:t>
            </a:r>
            <a:r>
              <a:rPr lang="en-US" dirty="0" smtClean="0"/>
              <a:t> will get 4 photos on living and working conditions for you to analyze as a group. </a:t>
            </a:r>
          </a:p>
          <a:p>
            <a:r>
              <a:rPr lang="en-US" dirty="0" smtClean="0"/>
              <a:t>Your </a:t>
            </a:r>
            <a:r>
              <a:rPr lang="en-US" b="1" dirty="0" smtClean="0"/>
              <a:t>color group </a:t>
            </a:r>
            <a:r>
              <a:rPr lang="en-US" dirty="0" smtClean="0"/>
              <a:t>should then have a brief discussion on what supporting details you have found that could help you answer the question: Was 19</a:t>
            </a:r>
            <a:r>
              <a:rPr lang="en-US" baseline="30000" dirty="0" smtClean="0"/>
              <a:t>th</a:t>
            </a:r>
            <a:r>
              <a:rPr lang="en-US" dirty="0" smtClean="0"/>
              <a:t> century American a land of opportunity for immigrants?</a:t>
            </a:r>
          </a:p>
          <a:p>
            <a:r>
              <a:rPr lang="en-US" b="1" u="sng" dirty="0" smtClean="0"/>
              <a:t>Exit Slip:</a:t>
            </a:r>
            <a:r>
              <a:rPr lang="en-US" b="1" dirty="0" smtClean="0"/>
              <a:t> </a:t>
            </a:r>
            <a:r>
              <a:rPr lang="en-US" dirty="0" smtClean="0"/>
              <a:t>At the end of the lesson you will reflect on what you learned during the lesson and your impression of the lesson itself. </a:t>
            </a:r>
          </a:p>
          <a:p>
            <a:r>
              <a:rPr lang="en-US" dirty="0" smtClean="0"/>
              <a:t>*the information that you collect today will be used to complete an argumentative essay. Your groups should focus on finding </a:t>
            </a:r>
            <a:r>
              <a:rPr lang="en-US" b="1" dirty="0" smtClean="0"/>
              <a:t>supporting</a:t>
            </a:r>
            <a:r>
              <a:rPr lang="en-US" dirty="0" smtClean="0"/>
              <a:t> </a:t>
            </a:r>
            <a:r>
              <a:rPr lang="en-US" b="1" dirty="0" smtClean="0"/>
              <a:t>detail</a:t>
            </a:r>
            <a:r>
              <a:rPr lang="en-US" dirty="0" smtClean="0"/>
              <a:t> that would be useful in an argumentative essay. </a:t>
            </a:r>
          </a:p>
          <a:p>
            <a:endParaRPr lang="en-US" dirty="0"/>
          </a:p>
        </p:txBody>
      </p:sp>
      <p:sp>
        <p:nvSpPr>
          <p:cNvPr id="10" name="Content Placeholder 9"/>
          <p:cNvSpPr>
            <a:spLocks noGrp="1"/>
          </p:cNvSpPr>
          <p:nvPr>
            <p:ph sz="quarter" idx="4"/>
          </p:nvPr>
        </p:nvSpPr>
        <p:spPr>
          <a:xfrm>
            <a:off x="152400" y="914400"/>
            <a:ext cx="8839200" cy="533400"/>
          </a:xfrm>
          <a:ln>
            <a:solidFill>
              <a:schemeClr val="accent1"/>
            </a:solidFill>
          </a:ln>
        </p:spPr>
        <p:txBody>
          <a:bodyPr>
            <a:normAutofit fontScale="62500" lnSpcReduction="20000"/>
          </a:bodyPr>
          <a:lstStyle/>
          <a:p>
            <a:r>
              <a:rPr lang="en-US" b="1" dirty="0" smtClean="0"/>
              <a:t>Warm up Task: </a:t>
            </a:r>
            <a:r>
              <a:rPr lang="en-US" dirty="0" smtClean="0"/>
              <a:t>Summarize the instructions for the jigsaw in your own words and have your </a:t>
            </a:r>
            <a:r>
              <a:rPr lang="en-US" b="1" dirty="0" smtClean="0"/>
              <a:t>main group</a:t>
            </a:r>
            <a:r>
              <a:rPr lang="en-US" dirty="0" smtClean="0"/>
              <a:t> representative bring me your summaries and any questions your group might have. </a:t>
            </a:r>
            <a:endParaRPr lang="en-US" dirty="0"/>
          </a:p>
        </p:txBody>
      </p:sp>
    </p:spTree>
    <p:extLst>
      <p:ext uri="{BB962C8B-B14F-4D97-AF65-F5344CB8AC3E}">
        <p14:creationId xmlns:p14="http://schemas.microsoft.com/office/powerpoint/2010/main" val="2538839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entury Schoolbook"/>
              </a:rPr>
              <a:t>Was 19th-century America a land of opportunity for immigrants?</a:t>
            </a:r>
            <a:endParaRPr lang="en-US" dirty="0"/>
          </a:p>
        </p:txBody>
      </p:sp>
      <p:pic>
        <p:nvPicPr>
          <p:cNvPr id="4" name="Picture 4" descr="Image Detail"/>
          <p:cNvPicPr>
            <a:picLocks noChangeAspect="1" noChangeArrowheads="1"/>
          </p:cNvPicPr>
          <p:nvPr/>
        </p:nvPicPr>
        <p:blipFill>
          <a:blip r:embed="rId3" cstate="print"/>
          <a:srcRect/>
          <a:stretch>
            <a:fillRect/>
          </a:stretch>
        </p:blipFill>
        <p:spPr bwMode="auto">
          <a:xfrm>
            <a:off x="152400" y="1600200"/>
            <a:ext cx="4646339" cy="3810000"/>
          </a:xfrm>
          <a:prstGeom prst="rect">
            <a:avLst/>
          </a:prstGeom>
          <a:noFill/>
        </p:spPr>
      </p:pic>
      <p:pic>
        <p:nvPicPr>
          <p:cNvPr id="2050" name="Picture 2" descr="http://www.misterteacher.com/immigration/hine_tenemen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1659948"/>
            <a:ext cx="38100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83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37884887"/>
              </p:ext>
            </p:extLst>
          </p:nvPr>
        </p:nvGraphicFramePr>
        <p:xfrm>
          <a:off x="0" y="1"/>
          <a:ext cx="9144000" cy="6752435"/>
        </p:xfrm>
        <a:graphic>
          <a:graphicData uri="http://schemas.openxmlformats.org/drawingml/2006/table">
            <a:tbl>
              <a:tblPr firstRow="1" firstCol="1" bandRow="1"/>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268632">
                <a:tc>
                  <a:txBody>
                    <a:bodyPr/>
                    <a:lstStyle/>
                    <a:p>
                      <a:pPr marL="0" marR="0" algn="ctr">
                        <a:lnSpc>
                          <a:spcPct val="115000"/>
                        </a:lnSpc>
                        <a:spcBef>
                          <a:spcPts val="0"/>
                        </a:spcBef>
                        <a:spcAft>
                          <a:spcPts val="0"/>
                        </a:spcAft>
                      </a:pPr>
                      <a:r>
                        <a:rPr lang="en-US" sz="1800">
                          <a:effectLst/>
                          <a:latin typeface="Castellar"/>
                          <a:ea typeface="Calibri"/>
                          <a:cs typeface="Times New Roman"/>
                        </a:rPr>
                        <a:t>Positive Experiences</a:t>
                      </a:r>
                      <a:endParaRPr lang="en-US" sz="1800">
                        <a:effectLst/>
                        <a:latin typeface="Calibri"/>
                        <a:ea typeface="Calibri"/>
                        <a:cs typeface="Times New Roman"/>
                      </a:endParaRPr>
                    </a:p>
                  </a:txBody>
                  <a:tcPr marL="35778" marR="35778"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stellar"/>
                          <a:ea typeface="Calibri"/>
                          <a:cs typeface="Times New Roman"/>
                        </a:rPr>
                        <a:t>Negative Experiences</a:t>
                      </a:r>
                      <a:endParaRPr lang="en-US" sz="1800" dirty="0">
                        <a:effectLst/>
                        <a:latin typeface="Calibri"/>
                        <a:ea typeface="Calibri"/>
                        <a:cs typeface="Times New Roman"/>
                      </a:endParaRPr>
                    </a:p>
                  </a:txBody>
                  <a:tcPr marL="35778" marR="35778"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71845">
                <a:tc>
                  <a:txBody>
                    <a:bodyPr/>
                    <a:lstStyle/>
                    <a:p>
                      <a:pPr marL="0" marR="0" algn="l">
                        <a:lnSpc>
                          <a:spcPct val="115000"/>
                        </a:lnSpc>
                        <a:spcBef>
                          <a:spcPts val="0"/>
                        </a:spcBef>
                        <a:spcAft>
                          <a:spcPts val="0"/>
                        </a:spcAft>
                      </a:pPr>
                      <a:r>
                        <a:rPr lang="en-US" sz="1200" dirty="0">
                          <a:effectLst/>
                          <a:latin typeface="Castellar"/>
                          <a:ea typeface="Calibri"/>
                          <a:cs typeface="Times New Roman"/>
                        </a:rPr>
                        <a:t>Doc 1 – </a:t>
                      </a:r>
                      <a:r>
                        <a:rPr lang="en-US" sz="1200" dirty="0">
                          <a:effectLst/>
                          <a:latin typeface="Times New Roman"/>
                          <a:ea typeface="Calibri"/>
                          <a:cs typeface="Times New Roman"/>
                        </a:rPr>
                        <a:t>Letter’s Home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Positive – Evidence of Economic Success</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b="1" dirty="0" smtClean="0">
                        <a:effectLst/>
                        <a:latin typeface="Times New Roman"/>
                        <a:ea typeface="Calibri"/>
                        <a:cs typeface="Times New Roman"/>
                      </a:endParaRPr>
                    </a:p>
                    <a:p>
                      <a:pPr marL="0" marR="0" algn="l">
                        <a:lnSpc>
                          <a:spcPct val="115000"/>
                        </a:lnSpc>
                        <a:spcBef>
                          <a:spcPts val="0"/>
                        </a:spcBef>
                        <a:spcAft>
                          <a:spcPts val="0"/>
                        </a:spcAft>
                      </a:pP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Positive – Evidence of Positive Experiences in American Society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Times New Roman"/>
                        <a:buAutoNum type="arabicPeriod"/>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Times New Roman"/>
                        <a:buAutoNum type="arabicPeriod"/>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txBody>
                  <a:tcPr marL="35778" marR="35778"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effectLst/>
                          <a:latin typeface="Castellar"/>
                          <a:ea typeface="Calibri"/>
                          <a:cs typeface="Times New Roman"/>
                        </a:rPr>
                        <a:t>Doc 3 – </a:t>
                      </a:r>
                      <a:r>
                        <a:rPr lang="en-US" sz="1200" dirty="0">
                          <a:effectLst/>
                          <a:latin typeface="Times New Roman"/>
                          <a:ea typeface="Calibri"/>
                          <a:cs typeface="Times New Roman"/>
                        </a:rPr>
                        <a:t>Two views on the Nativist Perspective</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Negative  - Evidence of Economic Failure</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b="1" dirty="0" smtClean="0">
                        <a:effectLst/>
                        <a:latin typeface="Times New Roman"/>
                        <a:ea typeface="Calibri"/>
                        <a:cs typeface="Times New Roman"/>
                      </a:endParaRPr>
                    </a:p>
                    <a:p>
                      <a:pPr marL="0" marR="0" algn="l">
                        <a:lnSpc>
                          <a:spcPct val="115000"/>
                        </a:lnSpc>
                        <a:spcBef>
                          <a:spcPts val="0"/>
                        </a:spcBef>
                        <a:spcAft>
                          <a:spcPts val="0"/>
                        </a:spcAft>
                      </a:pP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Negative – Evidence of Negative Experiences In American Society</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22860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txBody>
                  <a:tcPr marL="35778" marR="35778"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65122">
                <a:tc>
                  <a:txBody>
                    <a:bodyPr/>
                    <a:lstStyle/>
                    <a:p>
                      <a:pPr marL="0" marR="0" algn="l">
                        <a:lnSpc>
                          <a:spcPct val="115000"/>
                        </a:lnSpc>
                        <a:spcBef>
                          <a:spcPts val="0"/>
                        </a:spcBef>
                        <a:spcAft>
                          <a:spcPts val="0"/>
                        </a:spcAft>
                      </a:pPr>
                      <a:r>
                        <a:rPr lang="en-US" sz="1200" dirty="0">
                          <a:effectLst/>
                          <a:latin typeface="Castellar"/>
                          <a:ea typeface="Calibri"/>
                          <a:cs typeface="Times New Roman"/>
                        </a:rPr>
                        <a:t>Doc 2 – </a:t>
                      </a:r>
                      <a:r>
                        <a:rPr lang="en-US" sz="1200" dirty="0">
                          <a:effectLst/>
                          <a:latin typeface="Times New Roman"/>
                          <a:ea typeface="Calibri"/>
                          <a:cs typeface="Times New Roman"/>
                        </a:rPr>
                        <a:t>Oral History of Frank </a:t>
                      </a:r>
                      <a:r>
                        <a:rPr lang="en-US" sz="1200" dirty="0" err="1">
                          <a:effectLst/>
                          <a:latin typeface="Times New Roman"/>
                          <a:ea typeface="Calibri"/>
                          <a:cs typeface="Times New Roman"/>
                        </a:rPr>
                        <a:t>Klosowski</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Positive – Evidence of Economic Success</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22860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22860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22860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Positive –Evidence of Positive Experiences in American Society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Times New Roman"/>
                        <a:buAutoNum type="arabicPeriod"/>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Times New Roman"/>
                        <a:buAutoNum type="arabicPeriod"/>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endParaRPr lang="en-US" sz="1200" dirty="0">
                        <a:effectLst/>
                        <a:latin typeface="Calibri"/>
                        <a:ea typeface="Calibri"/>
                        <a:cs typeface="Times New Roman"/>
                      </a:endParaRPr>
                    </a:p>
                  </a:txBody>
                  <a:tcPr marL="35778" marR="35778"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effectLst/>
                          <a:latin typeface="Castellar"/>
                          <a:ea typeface="Calibri"/>
                          <a:cs typeface="Times New Roman"/>
                        </a:rPr>
                        <a:t>Doc 4 </a:t>
                      </a:r>
                      <a:r>
                        <a:rPr lang="en-US" sz="1200" dirty="0">
                          <a:effectLst/>
                          <a:latin typeface="Times New Roman"/>
                          <a:ea typeface="Calibri"/>
                          <a:cs typeface="Times New Roman"/>
                        </a:rPr>
                        <a:t>– Two view on the impact of Immigration</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Negative  - Evidence of Economic Failure</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45720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mj-lt"/>
                        <a:buAutoNum type="arabicPeriod"/>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b="1" dirty="0">
                          <a:effectLst/>
                          <a:latin typeface="Times New Roman"/>
                          <a:ea typeface="Calibri"/>
                          <a:cs typeface="Times New Roman"/>
                        </a:rPr>
                        <a:t>Negative – Evidence of Negative Experiences In American Society</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Times New Roman"/>
                        <a:buAutoNum type="arabicPeriod"/>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stellar"/>
                          <a:ea typeface="Calibri"/>
                          <a:cs typeface="Times New Roman"/>
                        </a:rPr>
                        <a:t> </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Times New Roman"/>
                        <a:buAutoNum type="arabicPeriod"/>
                      </a:pPr>
                      <a:r>
                        <a:rPr lang="en-US" sz="1200" dirty="0">
                          <a:effectLst/>
                          <a:latin typeface="Castellar"/>
                          <a:ea typeface="Calibri"/>
                          <a:cs typeface="Times New Roman"/>
                        </a:rPr>
                        <a:t> </a:t>
                      </a:r>
                      <a:endParaRPr lang="en-US" sz="1200" dirty="0">
                        <a:effectLst/>
                        <a:latin typeface="Calibri"/>
                        <a:ea typeface="Calibri"/>
                        <a:cs typeface="Times New Roman"/>
                      </a:endParaRPr>
                    </a:p>
                  </a:txBody>
                  <a:tcPr marL="35778" marR="35778"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31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61409794"/>
              </p:ext>
            </p:extLst>
          </p:nvPr>
        </p:nvGraphicFramePr>
        <p:xfrm>
          <a:off x="228599" y="228599"/>
          <a:ext cx="8534402" cy="6328018"/>
        </p:xfrm>
        <a:graphic>
          <a:graphicData uri="http://schemas.openxmlformats.org/drawingml/2006/table">
            <a:tbl>
              <a:tblPr firstRow="1" firstCol="1" bandRow="1"/>
              <a:tblGrid>
                <a:gridCol w="4267201">
                  <a:extLst>
                    <a:ext uri="{9D8B030D-6E8A-4147-A177-3AD203B41FA5}">
                      <a16:colId xmlns:a16="http://schemas.microsoft.com/office/drawing/2014/main" val="20000"/>
                    </a:ext>
                  </a:extLst>
                </a:gridCol>
                <a:gridCol w="4267201">
                  <a:extLst>
                    <a:ext uri="{9D8B030D-6E8A-4147-A177-3AD203B41FA5}">
                      <a16:colId xmlns:a16="http://schemas.microsoft.com/office/drawing/2014/main" val="20001"/>
                    </a:ext>
                  </a:extLst>
                </a:gridCol>
              </a:tblGrid>
              <a:tr h="304801">
                <a:tc gridSpan="2">
                  <a:txBody>
                    <a:bodyPr/>
                    <a:lstStyle/>
                    <a:p>
                      <a:pPr marL="0" marR="0" algn="ctr">
                        <a:lnSpc>
                          <a:spcPct val="115000"/>
                        </a:lnSpc>
                        <a:spcBef>
                          <a:spcPts val="0"/>
                        </a:spcBef>
                        <a:spcAft>
                          <a:spcPts val="1000"/>
                        </a:spcAft>
                      </a:pPr>
                      <a:r>
                        <a:rPr lang="en-US" sz="1200" dirty="0">
                          <a:effectLst/>
                          <a:latin typeface="Castellar"/>
                          <a:ea typeface="Calibri"/>
                          <a:cs typeface="Times New Roman"/>
                        </a:rPr>
                        <a:t> </a:t>
                      </a:r>
                      <a:r>
                        <a:rPr lang="en-US" sz="1200" dirty="0" smtClean="0">
                          <a:effectLst/>
                          <a:latin typeface="Castellar"/>
                          <a:ea typeface="Calibri"/>
                          <a:cs typeface="Times New Roman"/>
                        </a:rPr>
                        <a:t>Photographic </a:t>
                      </a:r>
                      <a:r>
                        <a:rPr lang="en-US" sz="1200" dirty="0">
                          <a:effectLst/>
                          <a:latin typeface="Castellar"/>
                          <a:ea typeface="Calibri"/>
                          <a:cs typeface="Times New Roman"/>
                        </a:rPr>
                        <a:t>Analysis of Living and Working Conditions</a:t>
                      </a:r>
                      <a:endParaRPr lang="en-US" sz="1200" dirty="0">
                        <a:effectLst/>
                        <a:latin typeface="Calibri"/>
                        <a:ea typeface="Calibri"/>
                        <a:cs typeface="Times New Roman"/>
                      </a:endParaRPr>
                    </a:p>
                  </a:txBody>
                  <a:tcPr marL="45404" marR="45404"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94098">
                <a:tc>
                  <a:txBody>
                    <a:bodyPr/>
                    <a:lstStyle/>
                    <a:p>
                      <a:pPr marL="0" marR="0" algn="ctr">
                        <a:lnSpc>
                          <a:spcPct val="115000"/>
                        </a:lnSpc>
                        <a:spcBef>
                          <a:spcPts val="0"/>
                        </a:spcBef>
                        <a:spcAft>
                          <a:spcPts val="0"/>
                        </a:spcAft>
                      </a:pPr>
                      <a:r>
                        <a:rPr lang="en-US" sz="1200">
                          <a:effectLst/>
                          <a:latin typeface="Castellar"/>
                          <a:ea typeface="Calibri"/>
                          <a:cs typeface="Times New Roman"/>
                        </a:rPr>
                        <a:t>Living Conditions</a:t>
                      </a:r>
                      <a:endParaRPr lang="en-US" sz="1200">
                        <a:effectLst/>
                        <a:latin typeface="Calibri"/>
                        <a:ea typeface="Calibri"/>
                        <a:cs typeface="Times New Roman"/>
                      </a:endParaRPr>
                    </a:p>
                  </a:txBody>
                  <a:tcPr marL="45404" marR="45404"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Castellar"/>
                          <a:ea typeface="Calibri"/>
                          <a:cs typeface="Times New Roman"/>
                        </a:rPr>
                        <a:t>Working Conditions</a:t>
                      </a:r>
                      <a:endParaRPr lang="en-US" sz="1200">
                        <a:effectLst/>
                        <a:latin typeface="Calibri"/>
                        <a:ea typeface="Calibri"/>
                        <a:cs typeface="Times New Roman"/>
                      </a:endParaRPr>
                    </a:p>
                  </a:txBody>
                  <a:tcPr marL="45404" marR="45404"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81354">
                <a:tc>
                  <a:txBody>
                    <a:bodyPr/>
                    <a:lstStyle/>
                    <a:p>
                      <a:pPr marL="0" marR="0" algn="l">
                        <a:lnSpc>
                          <a:spcPct val="115000"/>
                        </a:lnSpc>
                        <a:spcBef>
                          <a:spcPts val="0"/>
                        </a:spcBef>
                        <a:spcAft>
                          <a:spcPts val="0"/>
                        </a:spcAft>
                      </a:pPr>
                      <a:r>
                        <a:rPr lang="en-US" sz="1200" dirty="0">
                          <a:effectLst/>
                          <a:latin typeface="Calibri"/>
                          <a:ea typeface="Calibri"/>
                          <a:cs typeface="Times New Roman"/>
                        </a:rPr>
                        <a:t>Photo 1 – Italian Immigrant Family 1897</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What observations can you make about the living conditions in this photo? </a:t>
                      </a:r>
                    </a:p>
                  </a:txBody>
                  <a:tcPr marL="45404" marR="45404"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200" dirty="0">
                          <a:effectLst/>
                          <a:latin typeface="Calibri"/>
                          <a:ea typeface="Calibri"/>
                          <a:cs typeface="Times New Roman"/>
                        </a:rPr>
                        <a:t>Photo 2 – Coal Miners in 1920</a:t>
                      </a:r>
                    </a:p>
                    <a:p>
                      <a:pPr marL="0" marR="0" algn="l">
                        <a:lnSpc>
                          <a:spcPct val="115000"/>
                        </a:lnSpc>
                        <a:spcBef>
                          <a:spcPts val="0"/>
                        </a:spcBef>
                        <a:spcAft>
                          <a:spcPts val="1000"/>
                        </a:spcAft>
                      </a:pPr>
                      <a:r>
                        <a:rPr lang="en-US" sz="1200" dirty="0">
                          <a:effectLst/>
                          <a:latin typeface="Calibri"/>
                          <a:ea typeface="Calibri"/>
                          <a:cs typeface="Times New Roman"/>
                        </a:rPr>
                        <a:t>What observation can you make about working conditions in this photo? </a:t>
                      </a:r>
                    </a:p>
                    <a:p>
                      <a:pPr marL="0" marR="0" algn="l">
                        <a:lnSpc>
                          <a:spcPct val="115000"/>
                        </a:lnSpc>
                        <a:spcBef>
                          <a:spcPts val="0"/>
                        </a:spcBef>
                        <a:spcAft>
                          <a:spcPts val="1000"/>
                        </a:spcAft>
                      </a:pPr>
                      <a:endParaRPr lang="en-US" sz="1200" dirty="0">
                        <a:effectLst/>
                        <a:latin typeface="Calibri"/>
                        <a:ea typeface="Calibri"/>
                        <a:cs typeface="Times New Roman"/>
                      </a:endParaRPr>
                    </a:p>
                    <a:p>
                      <a:pPr marL="0" marR="0" algn="l">
                        <a:lnSpc>
                          <a:spcPct val="115000"/>
                        </a:lnSpc>
                        <a:spcBef>
                          <a:spcPts val="0"/>
                        </a:spcBef>
                        <a:spcAft>
                          <a:spcPts val="1000"/>
                        </a:spcAft>
                      </a:pPr>
                      <a:r>
                        <a:rPr lang="en-US" sz="1200" dirty="0">
                          <a:effectLst/>
                          <a:latin typeface="Calibri"/>
                          <a:ea typeface="Calibri"/>
                          <a:cs typeface="Times New Roman"/>
                        </a:rPr>
                        <a:t> </a:t>
                      </a:r>
                    </a:p>
                  </a:txBody>
                  <a:tcPr marL="45404" marR="45404"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7765">
                <a:tc>
                  <a:txBody>
                    <a:bodyPr/>
                    <a:lstStyle/>
                    <a:p>
                      <a:pPr marL="0" marR="0" algn="l">
                        <a:lnSpc>
                          <a:spcPct val="115000"/>
                        </a:lnSpc>
                        <a:spcBef>
                          <a:spcPts val="0"/>
                        </a:spcBef>
                        <a:spcAft>
                          <a:spcPts val="1000"/>
                        </a:spcAft>
                      </a:pPr>
                      <a:r>
                        <a:rPr lang="en-US" sz="1200" dirty="0">
                          <a:effectLst/>
                          <a:latin typeface="Calibri"/>
                          <a:ea typeface="Calibri"/>
                          <a:cs typeface="Times New Roman"/>
                        </a:rPr>
                        <a:t>Photo 3 - </a:t>
                      </a:r>
                      <a:r>
                        <a:rPr lang="en-US" sz="1200" b="1" i="1" dirty="0">
                          <a:effectLst/>
                          <a:latin typeface="Calibri"/>
                          <a:ea typeface="Calibri"/>
                          <a:cs typeface="Times New Roman"/>
                        </a:rPr>
                        <a:t> </a:t>
                      </a:r>
                      <a:r>
                        <a:rPr lang="en-US" sz="1200" dirty="0" err="1">
                          <a:effectLst/>
                          <a:latin typeface="Calibri"/>
                          <a:ea typeface="Calibri"/>
                          <a:cs typeface="Times New Roman"/>
                        </a:rPr>
                        <a:t>Slumdwellers</a:t>
                      </a:r>
                      <a:r>
                        <a:rPr lang="en-US" sz="1200" dirty="0">
                          <a:effectLst/>
                          <a:latin typeface="Calibri"/>
                          <a:ea typeface="Calibri"/>
                          <a:cs typeface="Times New Roman"/>
                        </a:rPr>
                        <a:t> salute</a:t>
                      </a:r>
                    </a:p>
                    <a:p>
                      <a:pPr marL="0" marR="0" algn="l">
                        <a:lnSpc>
                          <a:spcPct val="115000"/>
                        </a:lnSpc>
                        <a:spcBef>
                          <a:spcPts val="0"/>
                        </a:spcBef>
                        <a:spcAft>
                          <a:spcPts val="0"/>
                        </a:spcAft>
                      </a:pPr>
                      <a:r>
                        <a:rPr lang="en-US" sz="1200" dirty="0">
                          <a:effectLst/>
                          <a:latin typeface="Calibri"/>
                          <a:ea typeface="Calibri"/>
                          <a:cs typeface="Times New Roman"/>
                        </a:rPr>
                        <a:t>What observations can you make about educational opportunities and the purpose of education in the United States at this time?</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p>
                      <a:pPr marL="0" marR="0" algn="l">
                        <a:lnSpc>
                          <a:spcPct val="115000"/>
                        </a:lnSpc>
                        <a:spcBef>
                          <a:spcPts val="0"/>
                        </a:spcBef>
                        <a:spcAft>
                          <a:spcPts val="0"/>
                        </a:spcAft>
                      </a:pPr>
                      <a:r>
                        <a:rPr lang="en-US" sz="1200" dirty="0">
                          <a:effectLst/>
                          <a:latin typeface="Calibri"/>
                          <a:ea typeface="Calibri"/>
                          <a:cs typeface="Times New Roman"/>
                        </a:rPr>
                        <a:t> </a:t>
                      </a:r>
                    </a:p>
                  </a:txBody>
                  <a:tcPr marL="45404" marR="45404"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200" dirty="0">
                          <a:effectLst/>
                          <a:latin typeface="Calibri"/>
                          <a:ea typeface="Calibri"/>
                          <a:cs typeface="Times New Roman"/>
                        </a:rPr>
                        <a:t>Photo 4/ 5 – Pictures of Immigrant Businesses </a:t>
                      </a:r>
                    </a:p>
                    <a:p>
                      <a:pPr marL="0" marR="0" algn="l">
                        <a:lnSpc>
                          <a:spcPct val="115000"/>
                        </a:lnSpc>
                        <a:spcBef>
                          <a:spcPts val="0"/>
                        </a:spcBef>
                        <a:spcAft>
                          <a:spcPts val="1000"/>
                        </a:spcAft>
                      </a:pPr>
                      <a:r>
                        <a:rPr lang="en-US" sz="1200" dirty="0">
                          <a:effectLst/>
                          <a:latin typeface="Calibri"/>
                          <a:ea typeface="Calibri"/>
                          <a:cs typeface="Times New Roman"/>
                        </a:rPr>
                        <a:t>What economic opportunities did America offer to immigrants that their home countries did not?</a:t>
                      </a:r>
                    </a:p>
                    <a:p>
                      <a:pPr marL="0" marR="0" algn="l">
                        <a:lnSpc>
                          <a:spcPct val="115000"/>
                        </a:lnSpc>
                        <a:spcBef>
                          <a:spcPts val="0"/>
                        </a:spcBef>
                        <a:spcAft>
                          <a:spcPts val="1000"/>
                        </a:spcAft>
                      </a:pPr>
                      <a:r>
                        <a:rPr lang="en-US" sz="1200" dirty="0">
                          <a:effectLst/>
                          <a:latin typeface="Calibri"/>
                          <a:ea typeface="Calibri"/>
                          <a:cs typeface="Times New Roman"/>
                        </a:rPr>
                        <a:t> </a:t>
                      </a:r>
                    </a:p>
                    <a:p>
                      <a:pPr marL="0" marR="0" algn="l">
                        <a:lnSpc>
                          <a:spcPct val="115000"/>
                        </a:lnSpc>
                        <a:spcBef>
                          <a:spcPts val="0"/>
                        </a:spcBef>
                        <a:spcAft>
                          <a:spcPts val="1000"/>
                        </a:spcAft>
                      </a:pPr>
                      <a:endParaRPr lang="en-US" sz="1200" dirty="0">
                        <a:effectLst/>
                        <a:latin typeface="Calibri"/>
                        <a:ea typeface="Calibri"/>
                        <a:cs typeface="Times New Roman"/>
                      </a:endParaRPr>
                    </a:p>
                  </a:txBody>
                  <a:tcPr marL="45404" marR="45404"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39576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dirty="0" smtClean="0"/>
              <a:t>How do Immigrants Change America?</a:t>
            </a:r>
            <a:endParaRPr lang="en-US" dirty="0"/>
          </a:p>
        </p:txBody>
      </p:sp>
      <p:sp>
        <p:nvSpPr>
          <p:cNvPr id="3" name="Content Placeholder 2"/>
          <p:cNvSpPr>
            <a:spLocks noGrp="1"/>
          </p:cNvSpPr>
          <p:nvPr>
            <p:ph idx="1"/>
          </p:nvPr>
        </p:nvSpPr>
        <p:spPr>
          <a:xfrm>
            <a:off x="0" y="914400"/>
            <a:ext cx="4724400" cy="5638800"/>
          </a:xfrm>
        </p:spPr>
        <p:txBody>
          <a:bodyPr>
            <a:normAutofit fontScale="92500" lnSpcReduction="20000"/>
          </a:bodyPr>
          <a:lstStyle/>
          <a:p>
            <a:r>
              <a:rPr lang="en-US" dirty="0" smtClean="0"/>
              <a:t>Fuel Industrial Growth </a:t>
            </a:r>
          </a:p>
          <a:p>
            <a:pPr lvl="1"/>
            <a:r>
              <a:rPr lang="en-US" dirty="0" smtClean="0"/>
              <a:t>Labor supply for factories</a:t>
            </a:r>
            <a:endParaRPr lang="en-US" dirty="0"/>
          </a:p>
          <a:p>
            <a:r>
              <a:rPr lang="en-US" dirty="0" smtClean="0"/>
              <a:t>Encourage rapid urbanization (especially in Northeast &amp; Midwest)</a:t>
            </a:r>
          </a:p>
          <a:p>
            <a:r>
              <a:rPr lang="en-US" dirty="0" smtClean="0"/>
              <a:t>Made their traditions a part of American Culture</a:t>
            </a:r>
          </a:p>
          <a:p>
            <a:pPr lvl="1"/>
            <a:r>
              <a:rPr lang="en-US" dirty="0" smtClean="0"/>
              <a:t>Multiple Theories on the impact of immigration on US Culture </a:t>
            </a:r>
          </a:p>
          <a:p>
            <a:pPr lvl="1"/>
            <a:r>
              <a:rPr lang="en-US" dirty="0" smtClean="0"/>
              <a:t>Process known as </a:t>
            </a:r>
            <a:r>
              <a:rPr lang="en-US" b="1" dirty="0" smtClean="0"/>
              <a:t>Cultural Assimilation</a:t>
            </a:r>
          </a:p>
          <a:p>
            <a:pPr lvl="2"/>
            <a:r>
              <a:rPr lang="en-US" dirty="0" smtClean="0"/>
              <a:t>How do Immigrants become American? </a:t>
            </a:r>
            <a:endParaRPr lang="en-US" dirty="0"/>
          </a:p>
        </p:txBody>
      </p:sp>
      <p:pic>
        <p:nvPicPr>
          <p:cNvPr id="1026" name="Picture 2" descr="http://bentley.umich.edu/research/guides/detroit/images/bl00402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673" y="3986790"/>
            <a:ext cx="4207860" cy="2535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eacher.scholastic.com/activities/immigration/timeline_photos/1892_small_fullsiz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0818" y="1006245"/>
            <a:ext cx="3678382" cy="272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66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File:Paifang Boston Chinatown 1.jpg"/>
          <p:cNvPicPr>
            <a:picLocks noChangeAspect="1" noChangeArrowheads="1"/>
          </p:cNvPicPr>
          <p:nvPr/>
        </p:nvPicPr>
        <p:blipFill>
          <a:blip r:embed="rId2" cstate="print"/>
          <a:srcRect/>
          <a:stretch>
            <a:fillRect/>
          </a:stretch>
        </p:blipFill>
        <p:spPr bwMode="auto">
          <a:xfrm>
            <a:off x="0" y="3352800"/>
            <a:ext cx="4343400" cy="3505200"/>
          </a:xfrm>
          <a:prstGeom prst="rect">
            <a:avLst/>
          </a:prstGeom>
          <a:noFill/>
        </p:spPr>
      </p:pic>
      <p:pic>
        <p:nvPicPr>
          <p:cNvPr id="31746" name="Picture 2" descr="File:Mulberry Street NYC c1900 LOC 3g04637u edit.jpg"/>
          <p:cNvPicPr>
            <a:picLocks noChangeAspect="1" noChangeArrowheads="1"/>
          </p:cNvPicPr>
          <p:nvPr/>
        </p:nvPicPr>
        <p:blipFill>
          <a:blip r:embed="rId3" cstate="print"/>
          <a:srcRect/>
          <a:stretch>
            <a:fillRect/>
          </a:stretch>
        </p:blipFill>
        <p:spPr bwMode="auto">
          <a:xfrm>
            <a:off x="3505201" y="1600200"/>
            <a:ext cx="5638799" cy="4165664"/>
          </a:xfrm>
          <a:prstGeom prst="rect">
            <a:avLst/>
          </a:prstGeom>
          <a:noFill/>
        </p:spPr>
      </p:pic>
      <p:sp>
        <p:nvSpPr>
          <p:cNvPr id="2" name="Title 1"/>
          <p:cNvSpPr>
            <a:spLocks noGrp="1"/>
          </p:cNvSpPr>
          <p:nvPr>
            <p:ph type="title"/>
          </p:nvPr>
        </p:nvSpPr>
        <p:spPr>
          <a:xfrm>
            <a:off x="457200" y="0"/>
            <a:ext cx="8229600" cy="563562"/>
          </a:xfrm>
        </p:spPr>
        <p:txBody>
          <a:bodyPr>
            <a:normAutofit fontScale="90000"/>
          </a:bodyPr>
          <a:lstStyle/>
          <a:p>
            <a:r>
              <a:rPr lang="en-US" dirty="0" smtClean="0"/>
              <a:t>Case Study: The Immigrant Experience</a:t>
            </a:r>
            <a:endParaRPr lang="en-US" dirty="0"/>
          </a:p>
        </p:txBody>
      </p:sp>
      <p:sp>
        <p:nvSpPr>
          <p:cNvPr id="3" name="Content Placeholder 2"/>
          <p:cNvSpPr>
            <a:spLocks noGrp="1"/>
          </p:cNvSpPr>
          <p:nvPr>
            <p:ph sz="half" idx="1"/>
          </p:nvPr>
        </p:nvSpPr>
        <p:spPr>
          <a:xfrm>
            <a:off x="0" y="838200"/>
            <a:ext cx="9144000" cy="4525963"/>
          </a:xfrm>
        </p:spPr>
        <p:txBody>
          <a:bodyPr/>
          <a:lstStyle/>
          <a:p>
            <a:r>
              <a:rPr lang="en-US" dirty="0" smtClean="0"/>
              <a:t>The US is a land of immigrants, but what does that mean?</a:t>
            </a:r>
          </a:p>
          <a:p>
            <a:pPr lvl="1"/>
            <a:r>
              <a:rPr lang="en-US" dirty="0" smtClean="0"/>
              <a:t>Melting pot</a:t>
            </a:r>
          </a:p>
          <a:p>
            <a:pPr lvl="1"/>
            <a:r>
              <a:rPr lang="en-US" dirty="0" smtClean="0"/>
              <a:t>Salad bowl</a:t>
            </a:r>
          </a:p>
          <a:p>
            <a:pPr lvl="1"/>
            <a:r>
              <a:rPr lang="en-US" dirty="0" smtClean="0"/>
              <a:t>Or something else?</a:t>
            </a:r>
          </a:p>
          <a:p>
            <a:pPr lvl="1">
              <a:buNone/>
            </a:pPr>
            <a:r>
              <a:rPr lang="en-US" dirty="0" smtClean="0"/>
              <a:t>  </a:t>
            </a:r>
            <a:endParaRPr lang="en-US" dirty="0"/>
          </a:p>
        </p:txBody>
      </p:sp>
    </p:spTree>
    <p:extLst>
      <p:ext uri="{BB962C8B-B14F-4D97-AF65-F5344CB8AC3E}">
        <p14:creationId xmlns:p14="http://schemas.microsoft.com/office/powerpoint/2010/main" val="3564247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Immigration</a:t>
            </a:r>
            <a:endParaRPr lang="en-US" dirty="0"/>
          </a:p>
        </p:txBody>
      </p:sp>
      <p:sp>
        <p:nvSpPr>
          <p:cNvPr id="4" name="Content Placeholder 3"/>
          <p:cNvSpPr txBox="1">
            <a:spLocks noGrp="1"/>
          </p:cNvSpPr>
          <p:nvPr>
            <p:ph idx="1"/>
          </p:nvPr>
        </p:nvSpPr>
        <p:spPr bwMode="auto">
          <a:xfrm>
            <a:off x="432486" y="1471910"/>
            <a:ext cx="868680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Quick Questions: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uLnTx/>
                <a:uFillTx/>
              </a:rPr>
              <a:t>What percent of United States citizens are immigrants or descended from immigrants</a:t>
            </a:r>
            <a:r>
              <a:rPr kumimoji="0" lang="en-US" sz="2800" b="0" i="0" u="none" strike="noStrike" kern="0" cap="none" spc="0" normalizeH="0" baseline="0" noProof="0" dirty="0" smtClean="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	- 99.9%</a:t>
            </a:r>
            <a:endParaRPr kumimoji="0" lang="en-US" sz="2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What is the longest unfortified border in the world?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                - Canada and the United States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What  ethnic group do Americans claim more than any other as their primary ancestry on the US Census?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uLnTx/>
                <a:uFillTx/>
              </a:rPr>
              <a:t>	</a:t>
            </a:r>
            <a:r>
              <a:rPr kumimoji="0" lang="en-US" sz="2800" b="0" i="0" u="none" strike="noStrike" kern="0" cap="none" spc="0" normalizeH="0" baseline="0" noProof="0" dirty="0" smtClean="0">
                <a:ln>
                  <a:noFill/>
                </a:ln>
                <a:effectLst/>
                <a:uLnTx/>
                <a:uFillTx/>
              </a:rPr>
              <a:t>- German… with Irish a close second </a:t>
            </a:r>
            <a:endParaRPr kumimoji="0" lang="en-US" sz="2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52400"/>
            <a:ext cx="1694476"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Different Theories on the Impact of Immigrants on US Culture</a:t>
            </a:r>
            <a:endParaRPr lang="en-US" dirty="0"/>
          </a:p>
        </p:txBody>
      </p:sp>
      <p:sp>
        <p:nvSpPr>
          <p:cNvPr id="6" name="Text Placeholder 5"/>
          <p:cNvSpPr>
            <a:spLocks noGrp="1"/>
          </p:cNvSpPr>
          <p:nvPr>
            <p:ph type="body" idx="1"/>
          </p:nvPr>
        </p:nvSpPr>
        <p:spPr>
          <a:xfrm>
            <a:off x="0" y="1143000"/>
            <a:ext cx="4040188" cy="639762"/>
          </a:xfrm>
        </p:spPr>
        <p:txBody>
          <a:bodyPr>
            <a:normAutofit fontScale="92500" lnSpcReduction="20000"/>
          </a:bodyPr>
          <a:lstStyle/>
          <a:p>
            <a:pPr algn="ctr"/>
            <a:r>
              <a:rPr lang="en-US" dirty="0" smtClean="0"/>
              <a:t>Melting Pot Model/ Classic Assimilation</a:t>
            </a:r>
            <a:endParaRPr lang="en-US" dirty="0"/>
          </a:p>
        </p:txBody>
      </p:sp>
      <p:sp>
        <p:nvSpPr>
          <p:cNvPr id="3" name="Content Placeholder 2"/>
          <p:cNvSpPr>
            <a:spLocks noGrp="1"/>
          </p:cNvSpPr>
          <p:nvPr>
            <p:ph sz="half" idx="2"/>
          </p:nvPr>
        </p:nvSpPr>
        <p:spPr>
          <a:xfrm>
            <a:off x="0" y="1752600"/>
            <a:ext cx="4419600" cy="1752600"/>
          </a:xfrm>
        </p:spPr>
        <p:txBody>
          <a:bodyPr>
            <a:normAutofit fontScale="92500" lnSpcReduction="10000"/>
          </a:bodyPr>
          <a:lstStyle/>
          <a:p>
            <a:r>
              <a:rPr lang="en-US" dirty="0" smtClean="0"/>
              <a:t>a metaphor for a </a:t>
            </a:r>
            <a:r>
              <a:rPr lang="en-US" b="1" dirty="0" smtClean="0"/>
              <a:t>heterogeneous</a:t>
            </a:r>
            <a:r>
              <a:rPr lang="en-US" dirty="0" smtClean="0"/>
              <a:t> society becoming more </a:t>
            </a:r>
            <a:r>
              <a:rPr lang="en-US" b="1" dirty="0" smtClean="0"/>
              <a:t>homogeneous</a:t>
            </a:r>
            <a:r>
              <a:rPr lang="en-US" dirty="0" smtClean="0"/>
              <a:t> (into a harmonious whole with a common culture)</a:t>
            </a:r>
            <a:endParaRPr lang="en-US" dirty="0"/>
          </a:p>
        </p:txBody>
      </p:sp>
      <p:sp>
        <p:nvSpPr>
          <p:cNvPr id="7" name="Text Placeholder 6"/>
          <p:cNvSpPr>
            <a:spLocks noGrp="1"/>
          </p:cNvSpPr>
          <p:nvPr>
            <p:ph type="body" sz="quarter" idx="3"/>
          </p:nvPr>
        </p:nvSpPr>
        <p:spPr>
          <a:xfrm>
            <a:off x="4648200" y="1143000"/>
            <a:ext cx="4041775" cy="639762"/>
          </a:xfrm>
        </p:spPr>
        <p:txBody>
          <a:bodyPr/>
          <a:lstStyle/>
          <a:p>
            <a:r>
              <a:rPr lang="en-US" dirty="0" smtClean="0"/>
              <a:t>Salad Bowl/ Cultural Pluralism</a:t>
            </a:r>
            <a:endParaRPr lang="en-US" dirty="0"/>
          </a:p>
        </p:txBody>
      </p:sp>
      <p:sp>
        <p:nvSpPr>
          <p:cNvPr id="8" name="Content Placeholder 7"/>
          <p:cNvSpPr>
            <a:spLocks noGrp="1"/>
          </p:cNvSpPr>
          <p:nvPr>
            <p:ph sz="quarter" idx="4"/>
          </p:nvPr>
        </p:nvSpPr>
        <p:spPr>
          <a:xfrm>
            <a:off x="4724400" y="1752600"/>
            <a:ext cx="4041775" cy="1600200"/>
          </a:xfrm>
        </p:spPr>
        <p:txBody>
          <a:bodyPr>
            <a:normAutofit fontScale="92500"/>
          </a:bodyPr>
          <a:lstStyle/>
          <a:p>
            <a:r>
              <a:rPr lang="en-US" dirty="0" smtClean="0"/>
              <a:t>1970 multiculturalism model</a:t>
            </a:r>
          </a:p>
          <a:p>
            <a:r>
              <a:rPr lang="en-US" dirty="0" smtClean="0"/>
              <a:t>Metaphor for different cultures mixing, but remain distinct.</a:t>
            </a:r>
            <a:endParaRPr lang="en-US" dirty="0"/>
          </a:p>
        </p:txBody>
      </p:sp>
      <p:pic>
        <p:nvPicPr>
          <p:cNvPr id="80898" name="Picture 2" descr="File:TheMeltingpot1.jpg"/>
          <p:cNvPicPr>
            <a:picLocks noChangeAspect="1" noChangeArrowheads="1"/>
          </p:cNvPicPr>
          <p:nvPr/>
        </p:nvPicPr>
        <p:blipFill>
          <a:blip r:embed="rId2" cstate="print"/>
          <a:srcRect/>
          <a:stretch>
            <a:fillRect/>
          </a:stretch>
        </p:blipFill>
        <p:spPr bwMode="auto">
          <a:xfrm>
            <a:off x="533400" y="3352800"/>
            <a:ext cx="2667000" cy="3064213"/>
          </a:xfrm>
          <a:prstGeom prst="rect">
            <a:avLst/>
          </a:prstGeom>
          <a:noFill/>
        </p:spPr>
      </p:pic>
      <p:pic>
        <p:nvPicPr>
          <p:cNvPr id="80900" name="Picture 4" descr="http://upload.wikimedia.org/wikipedia/commons/thumb/7/75/Canflagcartoon.jpg/250px-Canflagcartoon.jpg"/>
          <p:cNvPicPr>
            <a:picLocks noChangeAspect="1" noChangeArrowheads="1"/>
          </p:cNvPicPr>
          <p:nvPr/>
        </p:nvPicPr>
        <p:blipFill>
          <a:blip r:embed="rId3" cstate="print"/>
          <a:srcRect/>
          <a:stretch>
            <a:fillRect/>
          </a:stretch>
        </p:blipFill>
        <p:spPr bwMode="auto">
          <a:xfrm>
            <a:off x="4495800" y="3365906"/>
            <a:ext cx="4343400" cy="3492094"/>
          </a:xfrm>
          <a:prstGeom prst="rect">
            <a:avLst/>
          </a:prstGeom>
          <a:noFill/>
        </p:spPr>
      </p:pic>
    </p:spTree>
    <p:extLst>
      <p:ext uri="{BB962C8B-B14F-4D97-AF65-F5344CB8AC3E}">
        <p14:creationId xmlns:p14="http://schemas.microsoft.com/office/powerpoint/2010/main" val="1494385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600" b="1" dirty="0" smtClean="0"/>
              <a:t>‘Child’s Plate/ Multiple Consciousness Model</a:t>
            </a:r>
            <a:endParaRPr lang="en-US" sz="3600" dirty="0"/>
          </a:p>
        </p:txBody>
      </p:sp>
      <p:sp>
        <p:nvSpPr>
          <p:cNvPr id="7" name="Content Placeholder 6"/>
          <p:cNvSpPr>
            <a:spLocks noGrp="1"/>
          </p:cNvSpPr>
          <p:nvPr>
            <p:ph idx="1"/>
          </p:nvPr>
        </p:nvSpPr>
        <p:spPr>
          <a:xfrm>
            <a:off x="0" y="1371600"/>
            <a:ext cx="5410200" cy="5486400"/>
          </a:xfrm>
        </p:spPr>
        <p:txBody>
          <a:bodyPr>
            <a:normAutofit/>
          </a:bodyPr>
          <a:lstStyle/>
          <a:p>
            <a:r>
              <a:rPr lang="en-US" b="1" dirty="0" smtClean="0"/>
              <a:t>Proposes </a:t>
            </a:r>
            <a:r>
              <a:rPr lang="en-US" dirty="0" smtClean="0"/>
              <a:t>that immigrants need not completely abandon their culture and traditions in order to reach the goal that the melting pot theory seeks </a:t>
            </a:r>
          </a:p>
          <a:p>
            <a:pPr lvl="1"/>
            <a:r>
              <a:rPr lang="en-US" dirty="0" smtClean="0"/>
              <a:t>a common culture/ with immigrants considering themselves citizens of their new nations first</a:t>
            </a:r>
            <a:endParaRPr lang="en-US" dirty="0"/>
          </a:p>
        </p:txBody>
      </p:sp>
      <p:pic>
        <p:nvPicPr>
          <p:cNvPr id="1027" name="Picture 3"/>
          <p:cNvPicPr>
            <a:picLocks noChangeAspect="1" noChangeArrowheads="1"/>
          </p:cNvPicPr>
          <p:nvPr/>
        </p:nvPicPr>
        <p:blipFill>
          <a:blip r:embed="rId2"/>
          <a:srcRect/>
          <a:stretch>
            <a:fillRect/>
          </a:stretch>
        </p:blipFill>
        <p:spPr bwMode="auto">
          <a:xfrm>
            <a:off x="5715000" y="1143000"/>
            <a:ext cx="3429000" cy="3429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6324600" y="3962400"/>
            <a:ext cx="2514600" cy="2011680"/>
          </a:xfrm>
          <a:prstGeom prst="rect">
            <a:avLst/>
          </a:prstGeom>
          <a:noFill/>
          <a:ln w="9525">
            <a:noFill/>
            <a:miter lim="800000"/>
            <a:headEnd/>
            <a:tailEnd/>
          </a:ln>
          <a:effectLst/>
        </p:spPr>
      </p:pic>
    </p:spTree>
    <p:extLst>
      <p:ext uri="{BB962C8B-B14F-4D97-AF65-F5344CB8AC3E}">
        <p14:creationId xmlns:p14="http://schemas.microsoft.com/office/powerpoint/2010/main" val="287847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Paragraph Structure</a:t>
            </a:r>
            <a:endParaRPr lang="en-US" dirty="0"/>
          </a:p>
        </p:txBody>
      </p:sp>
      <p:sp>
        <p:nvSpPr>
          <p:cNvPr id="3" name="Content Placeholder 2"/>
          <p:cNvSpPr>
            <a:spLocks noGrp="1"/>
          </p:cNvSpPr>
          <p:nvPr>
            <p:ph idx="1"/>
          </p:nvPr>
        </p:nvSpPr>
        <p:spPr>
          <a:xfrm>
            <a:off x="381000" y="1600200"/>
            <a:ext cx="8763000" cy="4525963"/>
          </a:xfrm>
        </p:spPr>
        <p:txBody>
          <a:bodyPr>
            <a:normAutofit lnSpcReduction="10000"/>
          </a:bodyPr>
          <a:lstStyle/>
          <a:p>
            <a:r>
              <a:rPr lang="en-US" dirty="0" smtClean="0"/>
              <a:t>Topic Sentence </a:t>
            </a:r>
            <a:r>
              <a:rPr lang="en-US" sz="2400" dirty="0" smtClean="0"/>
              <a:t>(argument &amp; reference your position)</a:t>
            </a:r>
          </a:p>
          <a:p>
            <a:pPr lvl="2"/>
            <a:r>
              <a:rPr lang="en-US" dirty="0"/>
              <a:t>Structure Example for using Supporting details in a sentence: </a:t>
            </a:r>
            <a:endParaRPr lang="en-US" dirty="0" smtClean="0"/>
          </a:p>
          <a:p>
            <a:pPr lvl="1"/>
            <a:r>
              <a:rPr lang="en-US" dirty="0" smtClean="0"/>
              <a:t>Tag quote, “piece of evidence that supports your statement. This can be a direct or indirect quote or a description of a visual source, but it must relate to the statement that you have made,” (Abbreviated Citation). Explanation on the significance of the evidence and how it related back to your argument. </a:t>
            </a:r>
          </a:p>
          <a:p>
            <a:r>
              <a:rPr lang="en-US" dirty="0" smtClean="0"/>
              <a:t>Conclusion</a:t>
            </a:r>
          </a:p>
          <a:p>
            <a:endParaRPr lang="en-US" dirty="0"/>
          </a:p>
        </p:txBody>
      </p:sp>
    </p:spTree>
    <p:extLst>
      <p:ext uri="{BB962C8B-B14F-4D97-AF65-F5344CB8AC3E}">
        <p14:creationId xmlns:p14="http://schemas.microsoft.com/office/powerpoint/2010/main" val="1874620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Theories on Immigrant Assimilation</a:t>
            </a:r>
            <a:br>
              <a:rPr lang="en-US" dirty="0" smtClean="0"/>
            </a:br>
            <a:r>
              <a:rPr lang="en-US" sz="2800" dirty="0" smtClean="0"/>
              <a:t>How Do Immigrants Become American?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302500"/>
              </p:ext>
            </p:extLst>
          </p:nvPr>
        </p:nvGraphicFramePr>
        <p:xfrm>
          <a:off x="457200" y="1600200"/>
          <a:ext cx="8229600" cy="46863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762000">
                <a:tc gridSpan="2">
                  <a:txBody>
                    <a:bodyPr/>
                    <a:lstStyle/>
                    <a:p>
                      <a:r>
                        <a:rPr lang="en-US" dirty="0" smtClean="0"/>
                        <a:t>The ‘Melting Pot’ Model </a:t>
                      </a:r>
                      <a:endParaRPr lang="en-US" dirty="0"/>
                    </a:p>
                  </a:txBody>
                  <a:tcPr/>
                </a:tc>
                <a:tc hMerge="1">
                  <a:txBody>
                    <a:bodyPr/>
                    <a:lstStyle/>
                    <a:p>
                      <a:endParaRPr lang="en-US"/>
                    </a:p>
                  </a:txBody>
                  <a:tcPr/>
                </a:tc>
                <a:tc gridSpan="2">
                  <a:txBody>
                    <a:bodyPr/>
                    <a:lstStyle/>
                    <a:p>
                      <a:r>
                        <a:rPr lang="en-US" dirty="0" smtClean="0"/>
                        <a:t>The ‘Salad Bowl’ Model </a:t>
                      </a:r>
                      <a:endParaRPr lang="en-US" dirty="0"/>
                    </a:p>
                  </a:txBody>
                  <a:tcPr/>
                </a:tc>
                <a:tc hMerge="1">
                  <a:txBody>
                    <a:bodyPr/>
                    <a:lstStyle/>
                    <a:p>
                      <a:endParaRPr lang="en-US"/>
                    </a:p>
                  </a:txBody>
                  <a:tcPr/>
                </a:tc>
                <a:tc gridSpan="2">
                  <a:txBody>
                    <a:bodyPr/>
                    <a:lstStyle/>
                    <a:p>
                      <a:pPr algn="ctr"/>
                      <a:r>
                        <a:rPr lang="en-US" dirty="0" smtClean="0"/>
                        <a:t>The ‘Multiple</a:t>
                      </a:r>
                      <a:r>
                        <a:rPr lang="en-US" baseline="0" dirty="0" smtClean="0"/>
                        <a:t> </a:t>
                      </a:r>
                      <a:r>
                        <a:rPr lang="en-US" baseline="0" smtClean="0"/>
                        <a:t>Consiousness</a:t>
                      </a:r>
                      <a:r>
                        <a:rPr lang="en-US" smtClean="0"/>
                        <a:t>’ </a:t>
                      </a:r>
                      <a:r>
                        <a:rPr lang="en-US" dirty="0" smtClean="0"/>
                        <a:t>Model</a:t>
                      </a:r>
                      <a:endParaRPr lang="en-US" dirty="0"/>
                    </a:p>
                  </a:txBody>
                  <a:tcPr/>
                </a:tc>
                <a:tc hMerge="1">
                  <a:txBody>
                    <a:bodyPr/>
                    <a:lstStyle/>
                    <a:p>
                      <a:endParaRPr lang="en-US"/>
                    </a:p>
                  </a:txBody>
                  <a:tcPr/>
                </a:tc>
                <a:extLst>
                  <a:ext uri="{0D108BD9-81ED-4DB2-BD59-A6C34878D82A}">
                    <a16:rowId xmlns:a16="http://schemas.microsoft.com/office/drawing/2014/main" val="10000"/>
                  </a:ext>
                </a:extLst>
              </a:tr>
              <a:tr h="1676400">
                <a:tc gridSpan="2">
                  <a:txBody>
                    <a:bodyPr/>
                    <a:lstStyle/>
                    <a:p>
                      <a:r>
                        <a:rPr lang="en-US" dirty="0" smtClean="0"/>
                        <a:t>Summarize: </a:t>
                      </a:r>
                      <a:endParaRPr lang="en-US" dirty="0"/>
                    </a:p>
                  </a:txBody>
                  <a:tcPr/>
                </a:tc>
                <a:tc hMerge="1">
                  <a:txBody>
                    <a:bodyPr/>
                    <a:lstStyle/>
                    <a:p>
                      <a:endParaRPr lang="en-US"/>
                    </a:p>
                  </a:txBody>
                  <a:tcPr/>
                </a:tc>
                <a:tc gridSpan="2">
                  <a:txBody>
                    <a:bodyPr/>
                    <a:lstStyle/>
                    <a:p>
                      <a:r>
                        <a:rPr lang="en-US" dirty="0" smtClean="0"/>
                        <a:t>Summarize: </a:t>
                      </a:r>
                      <a:endParaRPr lang="en-US" dirty="0"/>
                    </a:p>
                  </a:txBody>
                  <a:tcPr/>
                </a:tc>
                <a:tc hMerge="1">
                  <a:txBody>
                    <a:bodyPr/>
                    <a:lstStyle/>
                    <a:p>
                      <a:endParaRPr lang="en-US"/>
                    </a:p>
                  </a:txBody>
                  <a:tcPr/>
                </a:tc>
                <a:tc gridSpan="2">
                  <a:txBody>
                    <a:bodyPr/>
                    <a:lstStyle/>
                    <a:p>
                      <a:r>
                        <a:rPr lang="en-US" dirty="0" smtClean="0"/>
                        <a:t>Summarize:</a:t>
                      </a:r>
                      <a:endParaRPr lang="en-US" dirty="0"/>
                    </a:p>
                  </a:txBody>
                  <a:tcPr/>
                </a:tc>
                <a:tc hMerge="1">
                  <a:txBody>
                    <a:bodyPr/>
                    <a:lstStyle/>
                    <a:p>
                      <a:endParaRPr lang="en-US"/>
                    </a:p>
                  </a:txBody>
                  <a:tcPr/>
                </a:tc>
                <a:extLst>
                  <a:ext uri="{0D108BD9-81ED-4DB2-BD59-A6C34878D82A}">
                    <a16:rowId xmlns:a16="http://schemas.microsoft.com/office/drawing/2014/main" val="10001"/>
                  </a:ext>
                </a:extLst>
              </a:tr>
              <a:tr h="2247900">
                <a:tc>
                  <a:txBody>
                    <a:bodyPr/>
                    <a:lstStyle/>
                    <a:p>
                      <a:r>
                        <a:rPr lang="en-US" dirty="0" smtClean="0"/>
                        <a:t>Strengths</a:t>
                      </a:r>
                      <a:endParaRPr lang="en-US" dirty="0"/>
                    </a:p>
                  </a:txBody>
                  <a:tcPr/>
                </a:tc>
                <a:tc>
                  <a:txBody>
                    <a:bodyPr/>
                    <a:lstStyle/>
                    <a:p>
                      <a:r>
                        <a:rPr lang="en-US" dirty="0" smtClean="0"/>
                        <a:t>Weaknesses</a:t>
                      </a:r>
                      <a:endParaRPr lang="en-US" dirty="0"/>
                    </a:p>
                  </a:txBody>
                  <a:tcPr/>
                </a:tc>
                <a:tc>
                  <a:txBody>
                    <a:bodyPr/>
                    <a:lstStyle/>
                    <a:p>
                      <a:r>
                        <a:rPr lang="en-US" dirty="0" smtClean="0"/>
                        <a:t>Strengths</a:t>
                      </a:r>
                      <a:endParaRPr lang="en-US" dirty="0"/>
                    </a:p>
                  </a:txBody>
                  <a:tcPr/>
                </a:tc>
                <a:tc>
                  <a:txBody>
                    <a:bodyPr/>
                    <a:lstStyle/>
                    <a:p>
                      <a:r>
                        <a:rPr lang="en-US" dirty="0" smtClean="0"/>
                        <a:t>Weaknesses</a:t>
                      </a:r>
                      <a:endParaRPr lang="en-US" dirty="0"/>
                    </a:p>
                  </a:txBody>
                  <a:tcPr/>
                </a:tc>
                <a:tc>
                  <a:txBody>
                    <a:bodyPr/>
                    <a:lstStyle/>
                    <a:p>
                      <a:r>
                        <a:rPr lang="en-US" dirty="0" smtClean="0"/>
                        <a:t>Strengths</a:t>
                      </a:r>
                      <a:endParaRPr lang="en-US" dirty="0"/>
                    </a:p>
                  </a:txBody>
                  <a:tcPr/>
                </a:tc>
                <a:tc>
                  <a:txBody>
                    <a:bodyPr/>
                    <a:lstStyle/>
                    <a:p>
                      <a:r>
                        <a:rPr lang="en-US" dirty="0" smtClean="0"/>
                        <a:t>Weaknesses</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5906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57400"/>
            <a:ext cx="8229600" cy="685800"/>
          </a:xfrm>
        </p:spPr>
        <p:txBody>
          <a:bodyPr>
            <a:normAutofit fontScale="90000"/>
          </a:bodyPr>
          <a:lstStyle/>
          <a:p>
            <a:r>
              <a:rPr lang="en-US" dirty="0" smtClean="0"/>
              <a:t>Review from WH2</a:t>
            </a:r>
            <a:br>
              <a:rPr lang="en-US" dirty="0" smtClean="0"/>
            </a:br>
            <a:r>
              <a:rPr lang="en-US" sz="2000" dirty="0" smtClean="0"/>
              <a:t>What were the benefits and drawbacks of Industrialization in </a:t>
            </a:r>
            <a:r>
              <a:rPr lang="en-US" sz="2000" b="1" u="sng" dirty="0" smtClean="0"/>
              <a:t>England</a:t>
            </a:r>
            <a:r>
              <a:rPr lang="en-US" sz="2000" dirty="0" smtClean="0"/>
              <a:t>? </a:t>
            </a:r>
            <a:endParaRPr lang="en-US" dirty="0"/>
          </a:p>
        </p:txBody>
      </p:sp>
      <p:sp>
        <p:nvSpPr>
          <p:cNvPr id="8" name="Text Placeholder 7"/>
          <p:cNvSpPr>
            <a:spLocks noGrp="1"/>
          </p:cNvSpPr>
          <p:nvPr>
            <p:ph type="body" idx="1"/>
          </p:nvPr>
        </p:nvSpPr>
        <p:spPr>
          <a:xfrm>
            <a:off x="457200" y="2789238"/>
            <a:ext cx="4040188" cy="639762"/>
          </a:xfrm>
        </p:spPr>
        <p:txBody>
          <a:bodyPr/>
          <a:lstStyle/>
          <a:p>
            <a:r>
              <a:rPr lang="en-US" dirty="0" smtClean="0"/>
              <a:t>Benefits</a:t>
            </a:r>
            <a:endParaRPr lang="en-US" dirty="0"/>
          </a:p>
        </p:txBody>
      </p:sp>
      <p:sp>
        <p:nvSpPr>
          <p:cNvPr id="9" name="Content Placeholder 8"/>
          <p:cNvSpPr>
            <a:spLocks noGrp="1"/>
          </p:cNvSpPr>
          <p:nvPr>
            <p:ph sz="half" idx="2"/>
          </p:nvPr>
        </p:nvSpPr>
        <p:spPr>
          <a:xfrm>
            <a:off x="457200" y="3809999"/>
            <a:ext cx="4040188" cy="2316163"/>
          </a:xfrm>
        </p:spPr>
        <p:txBody>
          <a:bodyPr/>
          <a:lstStyle/>
          <a:p>
            <a:endParaRPr lang="en-US" dirty="0"/>
          </a:p>
        </p:txBody>
      </p:sp>
      <p:sp>
        <p:nvSpPr>
          <p:cNvPr id="10" name="Text Placeholder 9"/>
          <p:cNvSpPr>
            <a:spLocks noGrp="1"/>
          </p:cNvSpPr>
          <p:nvPr>
            <p:ph type="body" sz="quarter" idx="3"/>
          </p:nvPr>
        </p:nvSpPr>
        <p:spPr>
          <a:xfrm>
            <a:off x="4645025" y="2789238"/>
            <a:ext cx="4041775" cy="639762"/>
          </a:xfrm>
        </p:spPr>
        <p:txBody>
          <a:bodyPr/>
          <a:lstStyle/>
          <a:p>
            <a:r>
              <a:rPr lang="en-US" dirty="0" smtClean="0"/>
              <a:t>Drawbacks</a:t>
            </a:r>
            <a:endParaRPr lang="en-US" dirty="0"/>
          </a:p>
        </p:txBody>
      </p:sp>
      <p:sp>
        <p:nvSpPr>
          <p:cNvPr id="11" name="Content Placeholder 10"/>
          <p:cNvSpPr>
            <a:spLocks noGrp="1"/>
          </p:cNvSpPr>
          <p:nvPr>
            <p:ph sz="quarter" idx="4"/>
          </p:nvPr>
        </p:nvSpPr>
        <p:spPr>
          <a:xfrm>
            <a:off x="4645025" y="3809999"/>
            <a:ext cx="4041775" cy="2316163"/>
          </a:xfrm>
        </p:spPr>
        <p:txBody>
          <a:bodyPr/>
          <a:lstStyle/>
          <a:p>
            <a:endParaRPr lang="en-US" dirty="0"/>
          </a:p>
        </p:txBody>
      </p:sp>
      <p:sp>
        <p:nvSpPr>
          <p:cNvPr id="4" name="Rectangle 3"/>
          <p:cNvSpPr/>
          <p:nvPr/>
        </p:nvSpPr>
        <p:spPr>
          <a:xfrm>
            <a:off x="457200" y="5590"/>
            <a:ext cx="8229600" cy="2000548"/>
          </a:xfrm>
          <a:prstGeom prst="rect">
            <a:avLst/>
          </a:prstGeom>
        </p:spPr>
        <p:txBody>
          <a:bodyPr wrap="square">
            <a:spAutoFit/>
          </a:bodyPr>
          <a:lstStyle/>
          <a:p>
            <a:pPr algn="ctr"/>
            <a:r>
              <a:rPr lang="en-US" sz="4400" dirty="0" smtClean="0">
                <a:solidFill>
                  <a:prstClr val="black"/>
                </a:solidFill>
                <a:ea typeface="+mj-ea"/>
                <a:cs typeface="+mj-cs"/>
              </a:rPr>
              <a:t>Industrialization</a:t>
            </a:r>
          </a:p>
          <a:p>
            <a:r>
              <a:rPr lang="en-US" sz="2000" dirty="0" smtClean="0">
                <a:solidFill>
                  <a:prstClr val="black"/>
                </a:solidFill>
                <a:ea typeface="+mj-ea"/>
                <a:cs typeface="+mj-cs"/>
              </a:rPr>
              <a:t>The time period in which America changes socially and economy from an agrarian society into an industrial one. </a:t>
            </a:r>
          </a:p>
          <a:p>
            <a:pPr algn="ctr"/>
            <a:r>
              <a:rPr lang="en-US" sz="2000" b="1" dirty="0" smtClean="0">
                <a:solidFill>
                  <a:prstClr val="black"/>
                </a:solidFill>
                <a:ea typeface="+mj-ea"/>
                <a:cs typeface="+mj-cs"/>
              </a:rPr>
              <a:t>Industrial Model </a:t>
            </a:r>
            <a:r>
              <a:rPr lang="en-US" sz="2000" dirty="0" smtClean="0">
                <a:solidFill>
                  <a:prstClr val="black"/>
                </a:solidFill>
                <a:ea typeface="+mj-ea"/>
                <a:cs typeface="+mj-cs"/>
              </a:rPr>
              <a:t>= production of a good broken down into separate tasks in a factory which, with the use of technology, creates Mass Production.</a:t>
            </a:r>
            <a:endParaRPr lang="en-US" sz="2000" dirty="0"/>
          </a:p>
        </p:txBody>
      </p:sp>
      <p:pic>
        <p:nvPicPr>
          <p:cNvPr id="1026" name="Picture 2" descr="http://upload.wikimedia.org/wikipedia/commons/thumb/f/fd/Aplerbecker_H%C3%BCtte2.JPG/800px-Aplerbecker_H%C3%BCtt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4267200"/>
            <a:ext cx="252497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162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America the Story of US</a:t>
            </a:r>
            <a:br>
              <a:rPr lang="en-US" dirty="0" smtClean="0"/>
            </a:br>
            <a:r>
              <a:rPr lang="en-US" dirty="0" smtClean="0"/>
              <a:t>The Creation of Cities</a:t>
            </a:r>
            <a:endParaRPr lang="en-US" dirty="0"/>
          </a:p>
        </p:txBody>
      </p:sp>
      <p:sp>
        <p:nvSpPr>
          <p:cNvPr id="3" name="Content Placeholder 2"/>
          <p:cNvSpPr>
            <a:spLocks noGrp="1"/>
          </p:cNvSpPr>
          <p:nvPr>
            <p:ph sz="quarter" idx="1"/>
          </p:nvPr>
        </p:nvSpPr>
        <p:spPr>
          <a:xfrm>
            <a:off x="0" y="1143000"/>
            <a:ext cx="2971800" cy="3048000"/>
          </a:xfrm>
        </p:spPr>
        <p:txBody>
          <a:bodyPr/>
          <a:lstStyle/>
          <a:p>
            <a:r>
              <a:rPr lang="en-US" dirty="0" smtClean="0"/>
              <a:t>Fast Fact</a:t>
            </a:r>
          </a:p>
          <a:p>
            <a:pPr lvl="1"/>
            <a:r>
              <a:rPr lang="en-US" sz="2000" dirty="0" smtClean="0"/>
              <a:t>The largest internal migration in US history was the rural to urban migration that occurred in the late 1870s – 1920s </a:t>
            </a:r>
            <a:endParaRPr lang="en-US" sz="2000" dirty="0"/>
          </a:p>
        </p:txBody>
      </p:sp>
      <p:sp>
        <p:nvSpPr>
          <p:cNvPr id="4" name="Content Placeholder 3"/>
          <p:cNvSpPr>
            <a:spLocks noGrp="1"/>
          </p:cNvSpPr>
          <p:nvPr>
            <p:ph sz="quarter" idx="2"/>
          </p:nvPr>
        </p:nvSpPr>
        <p:spPr>
          <a:xfrm>
            <a:off x="0" y="4343400"/>
            <a:ext cx="3124200" cy="1905000"/>
          </a:xfrm>
        </p:spPr>
        <p:txBody>
          <a:bodyPr/>
          <a:lstStyle/>
          <a:p>
            <a:r>
              <a:rPr lang="en-US" sz="2400" dirty="0" smtClean="0"/>
              <a:t>Immigration + Industrialization created a unique urban landscape</a:t>
            </a:r>
          </a:p>
        </p:txBody>
      </p:sp>
      <p:sp>
        <p:nvSpPr>
          <p:cNvPr id="5" name="Text Placeholder 4"/>
          <p:cNvSpPr>
            <a:spLocks noGrp="1"/>
          </p:cNvSpPr>
          <p:nvPr>
            <p:ph type="body" sz="half" idx="3"/>
          </p:nvPr>
        </p:nvSpPr>
        <p:spPr>
          <a:xfrm>
            <a:off x="3200400" y="1524000"/>
            <a:ext cx="3048000" cy="4953000"/>
          </a:xfrm>
          <a:ln w="92075">
            <a:solidFill>
              <a:schemeClr val="tx1"/>
            </a:solidFill>
          </a:ln>
        </p:spPr>
        <p:txBody>
          <a:bodyPr/>
          <a:lstStyle/>
          <a:p>
            <a:pPr marL="0" indent="0" algn="ctr">
              <a:buNone/>
            </a:pPr>
            <a:r>
              <a:rPr lang="en-US" sz="2400" dirty="0" smtClean="0"/>
              <a:t>What elements were necessary for the creation of the Modern US city?</a:t>
            </a:r>
          </a:p>
          <a:p>
            <a:pPr marL="0" indent="0">
              <a:buNone/>
            </a:pPr>
            <a:r>
              <a:rPr lang="en-US" sz="2400" dirty="0" smtClean="0"/>
              <a:t>1. </a:t>
            </a:r>
          </a:p>
          <a:p>
            <a:pPr marL="0" indent="0">
              <a:buNone/>
            </a:pPr>
            <a:endParaRPr lang="en-US" sz="2400" dirty="0"/>
          </a:p>
          <a:p>
            <a:pPr marL="0" indent="0">
              <a:buNone/>
            </a:pPr>
            <a:r>
              <a:rPr lang="en-US" sz="2400" dirty="0" smtClean="0"/>
              <a:t>2. </a:t>
            </a:r>
          </a:p>
          <a:p>
            <a:pPr marL="0" indent="0">
              <a:buNone/>
            </a:pPr>
            <a:endParaRPr lang="en-US" sz="2400" dirty="0"/>
          </a:p>
          <a:p>
            <a:pPr marL="0" indent="0">
              <a:buNone/>
            </a:pPr>
            <a:r>
              <a:rPr lang="en-US" sz="2400" dirty="0" smtClean="0"/>
              <a:t>3. </a:t>
            </a:r>
          </a:p>
          <a:p>
            <a:pPr marL="0" indent="0">
              <a:buNone/>
            </a:pPr>
            <a:endParaRPr lang="en-US" sz="2400" dirty="0"/>
          </a:p>
          <a:p>
            <a:pPr marL="0" indent="0">
              <a:buNone/>
            </a:pPr>
            <a:r>
              <a:rPr lang="en-US" sz="2400" dirty="0" smtClean="0"/>
              <a:t>4. </a:t>
            </a:r>
            <a:endParaRPr lang="en-US" sz="2400" dirty="0"/>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911843" y="2625843"/>
            <a:ext cx="5791200" cy="29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3741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514" y="0"/>
            <a:ext cx="6792686" cy="838200"/>
          </a:xfrm>
        </p:spPr>
        <p:txBody>
          <a:bodyPr/>
          <a:lstStyle/>
          <a:p>
            <a:r>
              <a:rPr lang="en-US" dirty="0" smtClean="0"/>
              <a:t>Industrialization</a:t>
            </a:r>
            <a:endParaRPr lang="en-US" dirty="0"/>
          </a:p>
        </p:txBody>
      </p:sp>
      <p:sp>
        <p:nvSpPr>
          <p:cNvPr id="3" name="Text Placeholder 2"/>
          <p:cNvSpPr>
            <a:spLocks noGrp="1"/>
          </p:cNvSpPr>
          <p:nvPr>
            <p:ph type="body" idx="1"/>
          </p:nvPr>
        </p:nvSpPr>
        <p:spPr>
          <a:xfrm>
            <a:off x="457200" y="609600"/>
            <a:ext cx="4040188" cy="639762"/>
          </a:xfrm>
        </p:spPr>
        <p:txBody>
          <a:bodyPr/>
          <a:lstStyle/>
          <a:p>
            <a:r>
              <a:rPr lang="en-US" dirty="0" smtClean="0"/>
              <a:t>Causes	</a:t>
            </a:r>
            <a:endParaRPr lang="en-US" dirty="0"/>
          </a:p>
        </p:txBody>
      </p:sp>
      <p:sp>
        <p:nvSpPr>
          <p:cNvPr id="4" name="Content Placeholder 3"/>
          <p:cNvSpPr>
            <a:spLocks noGrp="1"/>
          </p:cNvSpPr>
          <p:nvPr>
            <p:ph sz="half" idx="2"/>
          </p:nvPr>
        </p:nvSpPr>
        <p:spPr>
          <a:xfrm>
            <a:off x="152400" y="1447800"/>
            <a:ext cx="3924300" cy="4114800"/>
          </a:xfrm>
        </p:spPr>
        <p:txBody>
          <a:bodyPr>
            <a:normAutofit lnSpcReduction="10000"/>
          </a:bodyPr>
          <a:lstStyle/>
          <a:p>
            <a:r>
              <a:rPr lang="en-US" dirty="0" smtClean="0"/>
              <a:t>The Civil War</a:t>
            </a:r>
          </a:p>
          <a:p>
            <a:r>
              <a:rPr lang="en-US" dirty="0" smtClean="0"/>
              <a:t>Vast amount of natural resources</a:t>
            </a:r>
          </a:p>
          <a:p>
            <a:pPr lvl="0">
              <a:buClr>
                <a:srgbClr val="FFCC66"/>
              </a:buClr>
            </a:pPr>
            <a:r>
              <a:rPr lang="en-US" dirty="0" smtClean="0">
                <a:solidFill>
                  <a:srgbClr val="FF0000"/>
                </a:solidFill>
              </a:rPr>
              <a:t>Entrepreneurs</a:t>
            </a:r>
          </a:p>
          <a:p>
            <a:r>
              <a:rPr lang="en-US" dirty="0" smtClean="0"/>
              <a:t>Large number of immigrants</a:t>
            </a:r>
          </a:p>
          <a:p>
            <a:r>
              <a:rPr lang="en-US" dirty="0" smtClean="0"/>
              <a:t>Protective Tariffs</a:t>
            </a:r>
          </a:p>
          <a:p>
            <a:r>
              <a:rPr lang="en-US" dirty="0" smtClean="0"/>
              <a:t>Laissez-Faire Economics</a:t>
            </a:r>
          </a:p>
          <a:p>
            <a:r>
              <a:rPr lang="en-US" dirty="0" smtClean="0"/>
              <a:t>New inventions</a:t>
            </a:r>
          </a:p>
          <a:p>
            <a:r>
              <a:rPr lang="en-US" dirty="0" smtClean="0"/>
              <a:t>Expanding railroad systems</a:t>
            </a:r>
            <a:endParaRPr lang="en-US" dirty="0"/>
          </a:p>
        </p:txBody>
      </p:sp>
      <p:sp>
        <p:nvSpPr>
          <p:cNvPr id="5" name="Text Placeholder 4"/>
          <p:cNvSpPr>
            <a:spLocks noGrp="1"/>
          </p:cNvSpPr>
          <p:nvPr>
            <p:ph type="body" sz="quarter" idx="3"/>
          </p:nvPr>
        </p:nvSpPr>
        <p:spPr>
          <a:xfrm>
            <a:off x="6553200" y="685800"/>
            <a:ext cx="1883215" cy="639762"/>
          </a:xfrm>
        </p:spPr>
        <p:txBody>
          <a:bodyPr/>
          <a:lstStyle/>
          <a:p>
            <a:r>
              <a:rPr lang="en-US" dirty="0" smtClean="0"/>
              <a:t>Effects</a:t>
            </a:r>
            <a:endParaRPr lang="en-US" dirty="0"/>
          </a:p>
        </p:txBody>
      </p:sp>
      <p:sp>
        <p:nvSpPr>
          <p:cNvPr id="6" name="Content Placeholder 5"/>
          <p:cNvSpPr>
            <a:spLocks noGrp="1"/>
          </p:cNvSpPr>
          <p:nvPr>
            <p:ph sz="quarter" idx="4"/>
          </p:nvPr>
        </p:nvSpPr>
        <p:spPr>
          <a:xfrm>
            <a:off x="4953000" y="1295400"/>
            <a:ext cx="4191000" cy="3951288"/>
          </a:xfrm>
        </p:spPr>
        <p:txBody>
          <a:bodyPr>
            <a:normAutofit fontScale="92500" lnSpcReduction="10000"/>
          </a:bodyPr>
          <a:lstStyle/>
          <a:p>
            <a:r>
              <a:rPr lang="en-US" dirty="0" smtClean="0"/>
              <a:t>Factories, railroads, and mines created new jobs and drew foreign investors</a:t>
            </a:r>
          </a:p>
          <a:p>
            <a:r>
              <a:rPr lang="en-US" dirty="0" smtClean="0"/>
              <a:t>American made goods became cheaper than imported goods (dominate the world market)</a:t>
            </a:r>
          </a:p>
          <a:p>
            <a:r>
              <a:rPr lang="en-US" dirty="0" smtClean="0"/>
              <a:t>Businesses operated with little gov’t regulation (low wages, dangerous conditions, Environmental damage, etc…)</a:t>
            </a:r>
          </a:p>
          <a:p>
            <a:r>
              <a:rPr lang="en-US" dirty="0" smtClean="0"/>
              <a:t>Mass production of goods </a:t>
            </a:r>
            <a:endParaRPr lang="en-US" dirty="0"/>
          </a:p>
        </p:txBody>
      </p:sp>
      <p:pic>
        <p:nvPicPr>
          <p:cNvPr id="7" name="Picture 7" descr="fordassemblyline"/>
          <p:cNvPicPr>
            <a:picLocks noChangeAspect="1" noChangeArrowheads="1"/>
          </p:cNvPicPr>
          <p:nvPr/>
        </p:nvPicPr>
        <p:blipFill>
          <a:blip r:embed="rId2" cstate="print">
            <a:lum bright="-4000" contrast="8000"/>
            <a:extLst>
              <a:ext uri="{28A0092B-C50C-407E-A947-70E740481C1C}">
                <a14:useLocalDpi xmlns:a14="http://schemas.microsoft.com/office/drawing/2010/main" val="0"/>
              </a:ext>
            </a:extLst>
          </a:blip>
          <a:srcRect l="3999" r="3999"/>
          <a:stretch>
            <a:fillRect/>
          </a:stretch>
        </p:blipFill>
        <p:spPr bwMode="auto">
          <a:xfrm>
            <a:off x="3603158" y="5279686"/>
            <a:ext cx="1730842" cy="1425914"/>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 name="Straight Arrow Connector 8"/>
          <p:cNvCxnSpPr/>
          <p:nvPr/>
        </p:nvCxnSpPr>
        <p:spPr bwMode="auto">
          <a:xfrm flipH="1">
            <a:off x="2667000" y="1596470"/>
            <a:ext cx="2362200" cy="114673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7"/>
          <p:cNvSpPr/>
          <p:nvPr/>
        </p:nvSpPr>
        <p:spPr bwMode="auto">
          <a:xfrm>
            <a:off x="381000" y="2514599"/>
            <a:ext cx="2754079" cy="533401"/>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306151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Rise of Large Corporations</a:t>
            </a:r>
            <a:endParaRPr lang="en-US" dirty="0"/>
          </a:p>
        </p:txBody>
      </p:sp>
      <p:sp>
        <p:nvSpPr>
          <p:cNvPr id="3" name="Content Placeholder 2"/>
          <p:cNvSpPr>
            <a:spLocks noGrp="1"/>
          </p:cNvSpPr>
          <p:nvPr>
            <p:ph idx="1"/>
          </p:nvPr>
        </p:nvSpPr>
        <p:spPr>
          <a:xfrm>
            <a:off x="457200" y="1600200"/>
            <a:ext cx="5105400" cy="4525963"/>
          </a:xfrm>
        </p:spPr>
        <p:txBody>
          <a:bodyPr>
            <a:normAutofit fontScale="77500" lnSpcReduction="20000"/>
          </a:bodyPr>
          <a:lstStyle/>
          <a:p>
            <a:pPr marL="0" indent="0">
              <a:buNone/>
            </a:pPr>
            <a:r>
              <a:rPr lang="en-US" b="1" dirty="0" smtClean="0"/>
              <a:t>Rise of Corporations</a:t>
            </a:r>
          </a:p>
          <a:p>
            <a:r>
              <a:rPr lang="en-US" dirty="0" smtClean="0"/>
              <a:t>Monopolies</a:t>
            </a:r>
          </a:p>
          <a:p>
            <a:r>
              <a:rPr lang="en-US" dirty="0" smtClean="0"/>
              <a:t>Cartels</a:t>
            </a:r>
          </a:p>
          <a:p>
            <a:r>
              <a:rPr lang="en-US" dirty="0" smtClean="0"/>
              <a:t>Horizontal Integration</a:t>
            </a:r>
          </a:p>
          <a:p>
            <a:r>
              <a:rPr lang="en-US" dirty="0" smtClean="0"/>
              <a:t>Trusts</a:t>
            </a:r>
          </a:p>
          <a:p>
            <a:r>
              <a:rPr lang="en-US" dirty="0" smtClean="0"/>
              <a:t>Vertical Integration</a:t>
            </a:r>
          </a:p>
          <a:p>
            <a:pPr marL="0" indent="0">
              <a:buNone/>
            </a:pPr>
            <a:r>
              <a:rPr lang="en-US" b="1" dirty="0" smtClean="0"/>
              <a:t>Debates over Big Business</a:t>
            </a:r>
          </a:p>
          <a:p>
            <a:r>
              <a:rPr lang="en-US" dirty="0" smtClean="0"/>
              <a:t>Small Businesses bought up or squeezed out by competition</a:t>
            </a:r>
          </a:p>
          <a:p>
            <a:r>
              <a:rPr lang="en-US" dirty="0" smtClean="0"/>
              <a:t>Consumers paid high prices</a:t>
            </a:r>
          </a:p>
          <a:p>
            <a:r>
              <a:rPr lang="en-US" dirty="0" smtClean="0"/>
              <a:t>Providing Jobs</a:t>
            </a:r>
          </a:p>
          <a:p>
            <a:r>
              <a:rPr lang="en-US" dirty="0" smtClean="0"/>
              <a:t>Business leaders as philanthropists</a:t>
            </a:r>
            <a:endParaRPr lang="en-US" dirty="0"/>
          </a:p>
        </p:txBody>
      </p:sp>
      <p:pic>
        <p:nvPicPr>
          <p:cNvPr id="4" name="Picture 10" descr="carnegie"/>
          <p:cNvPicPr>
            <a:picLocks noChangeAspect="1" noChangeArrowheads="1"/>
          </p:cNvPicPr>
          <p:nvPr/>
        </p:nvPicPr>
        <p:blipFill>
          <a:blip r:embed="rId2" cstate="print">
            <a:lum bright="38000" contrast="30000"/>
            <a:extLst>
              <a:ext uri="{28A0092B-C50C-407E-A947-70E740481C1C}">
                <a14:useLocalDpi xmlns:a14="http://schemas.microsoft.com/office/drawing/2010/main" val="0"/>
              </a:ext>
            </a:extLst>
          </a:blip>
          <a:srcRect t="4266" r="5319" b="17067"/>
          <a:stretch>
            <a:fillRect/>
          </a:stretch>
        </p:blipFill>
        <p:spPr>
          <a:xfrm>
            <a:off x="5334000" y="1371600"/>
            <a:ext cx="2578100" cy="2720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1" descr="rockefel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792118" y="3429000"/>
            <a:ext cx="2239963" cy="2654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6"/>
          <p:cNvSpPr txBox="1">
            <a:spLocks noChangeArrowheads="1"/>
          </p:cNvSpPr>
          <p:nvPr/>
        </p:nvSpPr>
        <p:spPr>
          <a:xfrm>
            <a:off x="4648200" y="6083300"/>
            <a:ext cx="4717473" cy="838200"/>
          </a:xfrm>
          <a:prstGeom prst="rect">
            <a:avLst/>
          </a:prstGeom>
          <a:ln>
            <a:solidFill>
              <a:schemeClr val="accent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smtClean="0"/>
              <a:t>Andrew Carnegie: U.S. Steel (1870s)</a:t>
            </a:r>
          </a:p>
          <a:p>
            <a:r>
              <a:rPr lang="en-US" sz="1800" b="1" smtClean="0"/>
              <a:t>John D. Rockefeller: Standard Oil (1880s)</a:t>
            </a:r>
            <a:endParaRPr lang="en-US" sz="1800" b="1" dirty="0"/>
          </a:p>
        </p:txBody>
      </p:sp>
    </p:spTree>
    <p:extLst>
      <p:ext uri="{BB962C8B-B14F-4D97-AF65-F5344CB8AC3E}">
        <p14:creationId xmlns:p14="http://schemas.microsoft.com/office/powerpoint/2010/main" val="7106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6" descr="http://www.apus-xl.com/monopoly%5b1%5d.jpg"/>
          <p:cNvPicPr>
            <a:picLocks noChangeAspect="1" noChangeArrowheads="1"/>
          </p:cNvPicPr>
          <p:nvPr/>
        </p:nvPicPr>
        <p:blipFill>
          <a:blip r:embed="rId2" cstate="print"/>
          <a:srcRect/>
          <a:stretch>
            <a:fillRect/>
          </a:stretch>
        </p:blipFill>
        <p:spPr bwMode="auto">
          <a:xfrm>
            <a:off x="0" y="0"/>
            <a:ext cx="5715000" cy="3400426"/>
          </a:xfrm>
          <a:prstGeom prst="rect">
            <a:avLst/>
          </a:prstGeom>
          <a:noFill/>
        </p:spPr>
      </p:pic>
      <p:pic>
        <p:nvPicPr>
          <p:cNvPr id="41988" name="Picture 4" descr="http://www.apus-xl.com/monopoly%5B2%5D.jpg"/>
          <p:cNvPicPr>
            <a:picLocks noChangeAspect="1" noChangeArrowheads="1"/>
          </p:cNvPicPr>
          <p:nvPr/>
        </p:nvPicPr>
        <p:blipFill>
          <a:blip r:embed="rId3" cstate="print"/>
          <a:srcRect/>
          <a:stretch>
            <a:fillRect/>
          </a:stretch>
        </p:blipFill>
        <p:spPr bwMode="auto">
          <a:xfrm>
            <a:off x="0" y="3276600"/>
            <a:ext cx="5715000" cy="3400426"/>
          </a:xfrm>
          <a:prstGeom prst="rect">
            <a:avLst/>
          </a:prstGeom>
          <a:noFill/>
        </p:spPr>
      </p:pic>
      <p:graphicFrame>
        <p:nvGraphicFramePr>
          <p:cNvPr id="5" name="Content Placeholder 4"/>
          <p:cNvGraphicFramePr>
            <a:graphicFrameLocks noGrp="1"/>
          </p:cNvGraphicFramePr>
          <p:nvPr>
            <p:ph idx="1"/>
          </p:nvPr>
        </p:nvGraphicFramePr>
        <p:xfrm>
          <a:off x="4343400" y="1524000"/>
          <a:ext cx="4800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1986" name="Picture 2" descr="File:Monopoly Logo 123.jpg">
            <a:hlinkClick r:id="rId9"/>
          </p:cNvPr>
          <p:cNvPicPr>
            <a:picLocks noChangeAspect="1" noChangeArrowheads="1"/>
          </p:cNvPicPr>
          <p:nvPr/>
        </p:nvPicPr>
        <p:blipFill>
          <a:blip r:embed="rId10" cstate="print"/>
          <a:srcRect/>
          <a:stretch>
            <a:fillRect/>
          </a:stretch>
        </p:blipFill>
        <p:spPr bwMode="auto">
          <a:xfrm>
            <a:off x="4991100" y="228600"/>
            <a:ext cx="4152900" cy="1214562"/>
          </a:xfrm>
          <a:prstGeom prst="rect">
            <a:avLst/>
          </a:prstGeom>
          <a:noFill/>
        </p:spPr>
      </p:pic>
      <p:sp>
        <p:nvSpPr>
          <p:cNvPr id="10" name="TextBox 9"/>
          <p:cNvSpPr txBox="1"/>
          <p:nvPr/>
        </p:nvSpPr>
        <p:spPr>
          <a:xfrm>
            <a:off x="304800" y="3048000"/>
            <a:ext cx="4267200" cy="523220"/>
          </a:xfrm>
          <a:prstGeom prst="rect">
            <a:avLst/>
          </a:prstGeom>
          <a:solidFill>
            <a:schemeClr val="bg1"/>
          </a:solidFill>
        </p:spPr>
        <p:txBody>
          <a:bodyPr wrap="square" rtlCol="0">
            <a:spAutoFit/>
          </a:bodyPr>
          <a:lstStyle/>
          <a:p>
            <a:r>
              <a:rPr lang="en-US" sz="2800" b="1" dirty="0" smtClean="0"/>
              <a:t>Review from WH2</a:t>
            </a:r>
            <a:endParaRPr lang="en-US" sz="2800" b="1" dirty="0"/>
          </a:p>
        </p:txBody>
      </p:sp>
    </p:spTree>
    <p:extLst>
      <p:ext uri="{BB962C8B-B14F-4D97-AF65-F5344CB8AC3E}">
        <p14:creationId xmlns:p14="http://schemas.microsoft.com/office/powerpoint/2010/main" val="4017675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a:xfrm>
            <a:off x="457200" y="274638"/>
            <a:ext cx="8229600" cy="1096962"/>
          </a:xfrm>
        </p:spPr>
        <p:txBody>
          <a:bodyPr>
            <a:normAutofit fontScale="90000"/>
          </a:bodyPr>
          <a:lstStyle/>
          <a:p>
            <a:r>
              <a:rPr lang="en-US" b="1" dirty="0" smtClean="0"/>
              <a:t>Monopolies</a:t>
            </a:r>
            <a:br>
              <a:rPr lang="en-US" b="1" dirty="0" smtClean="0"/>
            </a:br>
            <a:r>
              <a:rPr lang="en-US" b="1" dirty="0" smtClean="0"/>
              <a:t>Standard </a:t>
            </a:r>
            <a:r>
              <a:rPr lang="en-US" b="1" dirty="0"/>
              <a:t>Oil, 1906</a:t>
            </a:r>
          </a:p>
        </p:txBody>
      </p:sp>
      <p:pic>
        <p:nvPicPr>
          <p:cNvPr id="137222" name="Picture 6" descr="standardoiloctopus"/>
          <p:cNvPicPr>
            <a:picLocks noGrp="1" noChangeAspect="1" noChangeArrowheads="1"/>
          </p:cNvPicPr>
          <p:nvPr>
            <p:ph idx="1"/>
          </p:nvPr>
        </p:nvPicPr>
        <p:blipFill>
          <a:blip r:embed="rId3" cstate="print">
            <a:lum bright="10000" contrast="10000"/>
            <a:extLst>
              <a:ext uri="{28A0092B-C50C-407E-A947-70E740481C1C}">
                <a14:useLocalDpi xmlns:a14="http://schemas.microsoft.com/office/drawing/2010/main" val="0"/>
              </a:ext>
            </a:extLst>
          </a:blip>
          <a:srcRect/>
          <a:stretch>
            <a:fillRect/>
          </a:stretch>
        </p:blipFill>
        <p:spPr>
          <a:xfrm>
            <a:off x="990600" y="1981200"/>
            <a:ext cx="7250993" cy="3962400"/>
          </a:xfr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5092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dirty="0" smtClean="0"/>
              <a:t>Immigration to the United States</a:t>
            </a:r>
            <a:endParaRPr lang="en-US" dirty="0"/>
          </a:p>
        </p:txBody>
      </p:sp>
      <p:sp>
        <p:nvSpPr>
          <p:cNvPr id="3" name="Content Placeholder 2"/>
          <p:cNvSpPr>
            <a:spLocks noGrp="1"/>
          </p:cNvSpPr>
          <p:nvPr>
            <p:ph idx="1"/>
          </p:nvPr>
        </p:nvSpPr>
        <p:spPr>
          <a:xfrm>
            <a:off x="228600" y="1295400"/>
            <a:ext cx="8915400" cy="4830763"/>
          </a:xfrm>
        </p:spPr>
        <p:txBody>
          <a:bodyPr>
            <a:normAutofit fontScale="85000" lnSpcReduction="20000"/>
          </a:bodyPr>
          <a:lstStyle/>
          <a:p>
            <a:r>
              <a:rPr lang="en-US" dirty="0" smtClean="0"/>
              <a:t>Three Phases of Immigration to the United States</a:t>
            </a:r>
          </a:p>
          <a:p>
            <a:pPr lvl="1"/>
            <a:r>
              <a:rPr lang="en-US" dirty="0" smtClean="0"/>
              <a:t>First Wave – Colonial Period 1600s – 1700s</a:t>
            </a:r>
          </a:p>
          <a:p>
            <a:pPr lvl="2"/>
            <a:r>
              <a:rPr lang="en-US" dirty="0" smtClean="0"/>
              <a:t>English/ Scots Irish Immigrants</a:t>
            </a:r>
          </a:p>
          <a:p>
            <a:pPr lvl="3"/>
            <a:r>
              <a:rPr lang="en-US" dirty="0" smtClean="0"/>
              <a:t>Family immigration first in New England (largest population growth during colonial period)  </a:t>
            </a:r>
          </a:p>
          <a:p>
            <a:pPr lvl="1"/>
            <a:r>
              <a:rPr lang="en-US" dirty="0" smtClean="0"/>
              <a:t>Second Wave – 1840s – 1920s</a:t>
            </a:r>
          </a:p>
          <a:p>
            <a:pPr lvl="2"/>
            <a:r>
              <a:rPr lang="en-US" dirty="0" smtClean="0"/>
              <a:t>1840s – 1870s = Irish &amp; German Immigrants (Northern European)</a:t>
            </a:r>
          </a:p>
          <a:p>
            <a:pPr lvl="3"/>
            <a:r>
              <a:rPr lang="en-US" dirty="0" smtClean="0"/>
              <a:t>Irish = Potato Famine and ‘the Troubles’ continue to create push factors</a:t>
            </a:r>
          </a:p>
          <a:p>
            <a:pPr lvl="2"/>
            <a:r>
              <a:rPr lang="en-US" dirty="0" smtClean="0"/>
              <a:t>1870s – 1920s = Italian &amp; Polish immigrants (Southern and Eastern European) </a:t>
            </a:r>
          </a:p>
          <a:p>
            <a:pPr lvl="3"/>
            <a:r>
              <a:rPr lang="en-US" dirty="0" smtClean="0"/>
              <a:t>Often </a:t>
            </a:r>
            <a:r>
              <a:rPr lang="en-US" b="1" dirty="0" smtClean="0"/>
              <a:t>chain migration </a:t>
            </a:r>
            <a:r>
              <a:rPr lang="en-US" dirty="0" smtClean="0"/>
              <a:t>(one family member makes enough $ to send of other family members) or </a:t>
            </a:r>
            <a:r>
              <a:rPr lang="en-US" b="1" dirty="0" smtClean="0"/>
              <a:t>Temporary Migration </a:t>
            </a:r>
            <a:r>
              <a:rPr lang="en-US" dirty="0" smtClean="0"/>
              <a:t>(return to home country after a few years) – depends on push factors</a:t>
            </a:r>
          </a:p>
          <a:p>
            <a:pPr lvl="1"/>
            <a:r>
              <a:rPr lang="en-US" dirty="0" smtClean="0"/>
              <a:t>Third Wave – 1965 (Immigration Leg.) – Present </a:t>
            </a:r>
          </a:p>
          <a:p>
            <a:pPr lvl="2"/>
            <a:r>
              <a:rPr lang="en-US" dirty="0" smtClean="0"/>
              <a:t>Current Immigration primarily from Asian, Latin America (Mexico)</a:t>
            </a:r>
          </a:p>
          <a:p>
            <a:pPr lvl="2"/>
            <a:r>
              <a:rPr lang="en-US" dirty="0" smtClean="0"/>
              <a:t>Often Circle Migration </a:t>
            </a:r>
            <a:endParaRPr lang="en-US" dirty="0"/>
          </a:p>
        </p:txBody>
      </p:sp>
    </p:spTree>
    <p:extLst>
      <p:ext uri="{BB962C8B-B14F-4D97-AF65-F5344CB8AC3E}">
        <p14:creationId xmlns:p14="http://schemas.microsoft.com/office/powerpoint/2010/main" val="2266179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Standard Oil</a:t>
            </a:r>
            <a:endParaRPr lang="en-US" dirty="0"/>
          </a:p>
        </p:txBody>
      </p:sp>
      <p:sp>
        <p:nvSpPr>
          <p:cNvPr id="3" name="Content Placeholder 2"/>
          <p:cNvSpPr>
            <a:spLocks noGrp="1"/>
          </p:cNvSpPr>
          <p:nvPr>
            <p:ph idx="1"/>
          </p:nvPr>
        </p:nvSpPr>
        <p:spPr>
          <a:xfrm>
            <a:off x="533400" y="6523037"/>
            <a:ext cx="8229600" cy="334963"/>
          </a:xfrm>
        </p:spPr>
        <p:txBody>
          <a:bodyPr>
            <a:normAutofit fontScale="55000" lnSpcReduction="20000"/>
          </a:bodyPr>
          <a:lstStyle/>
          <a:p>
            <a:r>
              <a:rPr lang="en-US" dirty="0" smtClean="0">
                <a:hlinkClick r:id="rId2"/>
              </a:rPr>
              <a:t>http://www.pbs.org/wgbh/amex/rockefellers/sfeature/sf_1.html</a:t>
            </a:r>
            <a:endParaRPr lang="en-US" dirty="0" smtClean="0"/>
          </a:p>
          <a:p>
            <a:endParaRPr lang="en-US" dirty="0"/>
          </a:p>
        </p:txBody>
      </p:sp>
      <p:pic>
        <p:nvPicPr>
          <p:cNvPr id="130050" name="Picture 2"/>
          <p:cNvPicPr>
            <a:picLocks noChangeAspect="1" noChangeArrowheads="1"/>
          </p:cNvPicPr>
          <p:nvPr/>
        </p:nvPicPr>
        <p:blipFill>
          <a:blip r:embed="rId3" cstate="print"/>
          <a:srcRect/>
          <a:stretch>
            <a:fillRect/>
          </a:stretch>
        </p:blipFill>
        <p:spPr bwMode="auto">
          <a:xfrm>
            <a:off x="0" y="685800"/>
            <a:ext cx="4242062" cy="5715000"/>
          </a:xfrm>
          <a:prstGeom prst="rect">
            <a:avLst/>
          </a:prstGeom>
          <a:noFill/>
          <a:ln w="9525">
            <a:noFill/>
            <a:miter lim="800000"/>
            <a:headEnd/>
            <a:tailEnd/>
          </a:ln>
          <a:effectLst/>
        </p:spPr>
      </p:pic>
      <p:pic>
        <p:nvPicPr>
          <p:cNvPr id="130051" name="Picture 3"/>
          <p:cNvPicPr>
            <a:picLocks noChangeAspect="1" noChangeArrowheads="1"/>
          </p:cNvPicPr>
          <p:nvPr/>
        </p:nvPicPr>
        <p:blipFill>
          <a:blip r:embed="rId4" cstate="print"/>
          <a:srcRect/>
          <a:stretch>
            <a:fillRect/>
          </a:stretch>
        </p:blipFill>
        <p:spPr bwMode="auto">
          <a:xfrm>
            <a:off x="4648200" y="762000"/>
            <a:ext cx="4038600" cy="5688169"/>
          </a:xfrm>
          <a:prstGeom prst="rect">
            <a:avLst/>
          </a:prstGeom>
          <a:noFill/>
          <a:ln w="9525">
            <a:noFill/>
            <a:miter lim="800000"/>
            <a:headEnd/>
            <a:tailEnd/>
          </a:ln>
          <a:effectLst/>
        </p:spPr>
      </p:pic>
    </p:spTree>
    <p:extLst>
      <p:ext uri="{BB962C8B-B14F-4D97-AF65-F5344CB8AC3E}">
        <p14:creationId xmlns:p14="http://schemas.microsoft.com/office/powerpoint/2010/main" val="659738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ttp://www.loc.gov/rr/print/swann/herblock/images/snatchers.jpg"/>
          <p:cNvPicPr>
            <a:picLocks noChangeAspect="1" noChangeArrowheads="1"/>
          </p:cNvPicPr>
          <p:nvPr/>
        </p:nvPicPr>
        <p:blipFill>
          <a:blip r:embed="rId2" cstate="print"/>
          <a:srcRect/>
          <a:stretch>
            <a:fillRect/>
          </a:stretch>
        </p:blipFill>
        <p:spPr bwMode="auto">
          <a:xfrm>
            <a:off x="4495800" y="3810000"/>
            <a:ext cx="4655140" cy="3048000"/>
          </a:xfrm>
          <a:prstGeom prst="rect">
            <a:avLst/>
          </a:prstGeom>
          <a:noFill/>
        </p:spPr>
      </p:pic>
      <p:sp>
        <p:nvSpPr>
          <p:cNvPr id="2" name="Title 1"/>
          <p:cNvSpPr>
            <a:spLocks noGrp="1"/>
          </p:cNvSpPr>
          <p:nvPr>
            <p:ph type="title"/>
          </p:nvPr>
        </p:nvSpPr>
        <p:spPr>
          <a:xfrm>
            <a:off x="457200" y="152400"/>
            <a:ext cx="8229600" cy="457200"/>
          </a:xfrm>
        </p:spPr>
        <p:txBody>
          <a:bodyPr>
            <a:normAutofit fontScale="90000"/>
          </a:bodyPr>
          <a:lstStyle/>
          <a:p>
            <a:r>
              <a:rPr lang="en-US" dirty="0" smtClean="0"/>
              <a:t>How is big business portrayed today?</a:t>
            </a:r>
            <a:endParaRPr lang="en-US" dirty="0"/>
          </a:p>
        </p:txBody>
      </p:sp>
      <p:sp>
        <p:nvSpPr>
          <p:cNvPr id="3" name="Content Placeholder 2"/>
          <p:cNvSpPr>
            <a:spLocks noGrp="1"/>
          </p:cNvSpPr>
          <p:nvPr>
            <p:ph idx="1"/>
          </p:nvPr>
        </p:nvSpPr>
        <p:spPr>
          <a:xfrm>
            <a:off x="0" y="685800"/>
            <a:ext cx="3886200" cy="1371600"/>
          </a:xfrm>
        </p:spPr>
        <p:txBody>
          <a:bodyPr>
            <a:normAutofit fontScale="85000" lnSpcReduction="10000"/>
          </a:bodyPr>
          <a:lstStyle/>
          <a:p>
            <a:pPr>
              <a:buNone/>
            </a:pPr>
            <a:r>
              <a:rPr lang="en-US" dirty="0" smtClean="0"/>
              <a:t>     How are these cartoons similar or different from the late 1800s cartoon? </a:t>
            </a:r>
            <a:endParaRPr lang="en-US" dirty="0"/>
          </a:p>
        </p:txBody>
      </p:sp>
      <p:pic>
        <p:nvPicPr>
          <p:cNvPr id="41986" name="Picture 2" descr="http://z.about.com/d/politicalhumor/1/0/P/T/2/big-biz-tmwha081113.gif"/>
          <p:cNvPicPr>
            <a:picLocks noChangeAspect="1" noChangeArrowheads="1"/>
          </p:cNvPicPr>
          <p:nvPr/>
        </p:nvPicPr>
        <p:blipFill>
          <a:blip r:embed="rId3" cstate="print"/>
          <a:srcRect/>
          <a:stretch>
            <a:fillRect/>
          </a:stretch>
        </p:blipFill>
        <p:spPr bwMode="auto">
          <a:xfrm>
            <a:off x="4004648" y="685800"/>
            <a:ext cx="5104716" cy="3409950"/>
          </a:xfrm>
          <a:prstGeom prst="rect">
            <a:avLst/>
          </a:prstGeom>
          <a:noFill/>
        </p:spPr>
      </p:pic>
      <p:pic>
        <p:nvPicPr>
          <p:cNvPr id="49156" name="Picture 4" descr="http://www.cartoons-political.com/DeregulationColorb.jpg"/>
          <p:cNvPicPr>
            <a:picLocks noChangeAspect="1" noChangeArrowheads="1"/>
          </p:cNvPicPr>
          <p:nvPr/>
        </p:nvPicPr>
        <p:blipFill>
          <a:blip r:embed="rId4" cstate="print"/>
          <a:srcRect/>
          <a:stretch>
            <a:fillRect/>
          </a:stretch>
        </p:blipFill>
        <p:spPr bwMode="auto">
          <a:xfrm>
            <a:off x="34636" y="2209800"/>
            <a:ext cx="4391466" cy="4648199"/>
          </a:xfrm>
          <a:prstGeom prst="rect">
            <a:avLst/>
          </a:prstGeom>
          <a:noFill/>
        </p:spPr>
      </p:pic>
    </p:spTree>
    <p:extLst>
      <p:ext uri="{BB962C8B-B14F-4D97-AF65-F5344CB8AC3E}">
        <p14:creationId xmlns:p14="http://schemas.microsoft.com/office/powerpoint/2010/main" val="31079180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aveaccess.org/sites/saveaccess.org/files/images/RBOC.gif"/>
          <p:cNvPicPr>
            <a:picLocks noChangeAspect="1" noChangeArrowheads="1"/>
          </p:cNvPicPr>
          <p:nvPr/>
        </p:nvPicPr>
        <p:blipFill>
          <a:blip r:embed="rId2" cstate="print"/>
          <a:srcRect/>
          <a:stretch>
            <a:fillRect/>
          </a:stretch>
        </p:blipFill>
        <p:spPr bwMode="auto">
          <a:xfrm>
            <a:off x="4857750" y="0"/>
            <a:ext cx="4286250" cy="2743201"/>
          </a:xfrm>
          <a:prstGeom prst="rect">
            <a:avLst/>
          </a:prstGeom>
          <a:noFill/>
        </p:spPr>
      </p:pic>
      <p:sp>
        <p:nvSpPr>
          <p:cNvPr id="2" name="Title 1"/>
          <p:cNvSpPr>
            <a:spLocks noGrp="1"/>
          </p:cNvSpPr>
          <p:nvPr>
            <p:ph type="title"/>
          </p:nvPr>
        </p:nvSpPr>
        <p:spPr>
          <a:xfrm>
            <a:off x="152400" y="457200"/>
            <a:ext cx="5181600" cy="685800"/>
          </a:xfrm>
        </p:spPr>
        <p:txBody>
          <a:bodyPr>
            <a:normAutofit fontScale="90000"/>
          </a:bodyPr>
          <a:lstStyle/>
          <a:p>
            <a:r>
              <a:rPr lang="en-US" dirty="0" smtClean="0"/>
              <a:t>Brainstorm</a:t>
            </a:r>
            <a:br>
              <a:rPr lang="en-US" dirty="0" smtClean="0"/>
            </a:br>
            <a:r>
              <a:rPr lang="en-US" sz="3600" dirty="0" smtClean="0"/>
              <a:t>Laissez-faire vs. Regulation</a:t>
            </a:r>
            <a:endParaRPr lang="en-US" sz="3600" dirty="0"/>
          </a:p>
        </p:txBody>
      </p:sp>
      <p:sp>
        <p:nvSpPr>
          <p:cNvPr id="3" name="Content Placeholder 2"/>
          <p:cNvSpPr>
            <a:spLocks noGrp="1"/>
          </p:cNvSpPr>
          <p:nvPr>
            <p:ph idx="1"/>
          </p:nvPr>
        </p:nvSpPr>
        <p:spPr>
          <a:xfrm>
            <a:off x="457200" y="1600201"/>
            <a:ext cx="6324600" cy="990600"/>
          </a:xfrm>
        </p:spPr>
        <p:txBody>
          <a:bodyPr>
            <a:normAutofit lnSpcReduction="10000"/>
          </a:bodyPr>
          <a:lstStyle/>
          <a:p>
            <a:r>
              <a:rPr lang="en-US" dirty="0" smtClean="0"/>
              <a:t>Should government become involved in business? </a:t>
            </a:r>
          </a:p>
          <a:p>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4054803300"/>
              </p:ext>
            </p:extLst>
          </p:nvPr>
        </p:nvGraphicFramePr>
        <p:xfrm>
          <a:off x="0" y="2590801"/>
          <a:ext cx="9144000" cy="1180847"/>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444079">
                <a:tc>
                  <a:txBody>
                    <a:bodyPr/>
                    <a:lstStyle/>
                    <a:p>
                      <a:r>
                        <a:rPr lang="en-US" dirty="0" smtClean="0"/>
                        <a:t>Pros</a:t>
                      </a:r>
                      <a:r>
                        <a:rPr lang="en-US" baseline="0" dirty="0" smtClean="0"/>
                        <a:t> </a:t>
                      </a:r>
                      <a:r>
                        <a:rPr lang="en-US" dirty="0" smtClean="0"/>
                        <a:t>of</a:t>
                      </a:r>
                      <a:r>
                        <a:rPr lang="en-US" baseline="0" dirty="0" smtClean="0"/>
                        <a:t> Governmental involvement</a:t>
                      </a:r>
                      <a:endParaRPr lang="en-US" dirty="0"/>
                    </a:p>
                  </a:txBody>
                  <a:tcPr/>
                </a:tc>
                <a:tc>
                  <a:txBody>
                    <a:bodyPr/>
                    <a:lstStyle/>
                    <a:p>
                      <a:r>
                        <a:rPr lang="en-US" dirty="0" smtClean="0"/>
                        <a:t>Cons</a:t>
                      </a:r>
                      <a:r>
                        <a:rPr lang="en-US" baseline="0" dirty="0" smtClean="0"/>
                        <a:t> of Government Involvement</a:t>
                      </a:r>
                      <a:endParaRPr lang="en-US" dirty="0"/>
                    </a:p>
                  </a:txBody>
                  <a:tcPr/>
                </a:tc>
                <a:extLst>
                  <a:ext uri="{0D108BD9-81ED-4DB2-BD59-A6C34878D82A}">
                    <a16:rowId xmlns:a16="http://schemas.microsoft.com/office/drawing/2014/main" val="10000"/>
                  </a:ext>
                </a:extLst>
              </a:tr>
              <a:tr h="368384">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6838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110593" name="Rectangle 1"/>
          <p:cNvSpPr>
            <a:spLocks noChangeArrowheads="1"/>
          </p:cNvSpPr>
          <p:nvPr/>
        </p:nvSpPr>
        <p:spPr bwMode="auto">
          <a:xfrm>
            <a:off x="0" y="4343400"/>
            <a:ext cx="91440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News: </a:t>
            </a:r>
            <a:r>
              <a:rPr kumimoji="0" lang="en-US" sz="1600" b="0" i="0" u="none" strike="noStrike" cap="none" normalizeH="0" baseline="0" dirty="0" err="1" smtClean="0">
                <a:ln>
                  <a:noFill/>
                </a:ln>
                <a:solidFill>
                  <a:schemeClr val="tx1"/>
                </a:solidFill>
                <a:effectLst/>
                <a:latin typeface="Arial" charset="0"/>
                <a:cs typeface="Arial" charset="0"/>
              </a:rPr>
              <a:t>Septempber</a:t>
            </a:r>
            <a:r>
              <a:rPr kumimoji="0" lang="en-US" sz="1600" b="0" i="0" u="none" strike="noStrike" cap="none" normalizeH="0" baseline="0" dirty="0" smtClean="0">
                <a:ln>
                  <a:noFill/>
                </a:ln>
                <a:solidFill>
                  <a:schemeClr val="tx1"/>
                </a:solidFill>
                <a:effectLst/>
                <a:latin typeface="Arial" charset="0"/>
                <a:cs typeface="Arial" charset="0"/>
              </a:rPr>
              <a:t>: 2011 - The U.S. Department of Justice filed an antitrust lawsuit against AT&amp;T on Wednesday seeking to block its $39 billion merger with T-Mobile.</a:t>
            </a:r>
            <a:r>
              <a:rPr kumimoji="0" lang="en-US" sz="1600" b="0" i="0" u="none" strike="noStrike" cap="none" normalizeH="0" dirty="0" smtClean="0">
                <a:ln>
                  <a:noFill/>
                </a:ln>
                <a:solidFill>
                  <a:schemeClr val="tx1"/>
                </a:solidFill>
                <a:effectLst/>
                <a:latin typeface="Arial" charset="0"/>
                <a:cs typeface="Arial" charset="0"/>
              </a:rPr>
              <a:t> </a:t>
            </a:r>
            <a:r>
              <a:rPr kumimoji="0" lang="en-US" sz="1600" b="0" i="0" u="none" strike="noStrike" cap="none" normalizeH="0" baseline="0" dirty="0" smtClean="0">
                <a:ln>
                  <a:noFill/>
                </a:ln>
                <a:solidFill>
                  <a:schemeClr val="tx1"/>
                </a:solidFill>
                <a:effectLst/>
                <a:latin typeface="Arial" charset="0"/>
                <a:cs typeface="Arial" charset="0"/>
              </a:rPr>
              <a:t>The merger would create the largest wireless company in the United States, combining AT&amp;T's 98 million customers with T-Mobile's 34 million users, for a total of 130 million subscribers. AT&amp;T is currently the second-largest wireless company by number of subscribers, and T-Mobile is fourth.</a:t>
            </a:r>
            <a:r>
              <a:rPr kumimoji="0" lang="en-US" sz="1600" b="0" i="0" u="none" strike="noStrike" cap="none" normalizeH="0" dirty="0" smtClean="0">
                <a:ln>
                  <a:noFill/>
                </a:ln>
                <a:solidFill>
                  <a:schemeClr val="tx1"/>
                </a:solidFill>
                <a:effectLst/>
                <a:latin typeface="Arial" charset="0"/>
                <a:cs typeface="Arial" charset="0"/>
              </a:rPr>
              <a:t> </a:t>
            </a:r>
            <a:r>
              <a:rPr kumimoji="0" lang="en-US" sz="1600" b="0" i="0" u="none" strike="noStrike" cap="none" normalizeH="0" baseline="0" dirty="0" smtClean="0">
                <a:ln>
                  <a:noFill/>
                </a:ln>
                <a:solidFill>
                  <a:schemeClr val="tx1"/>
                </a:solidFill>
                <a:effectLst/>
                <a:latin typeface="Arial" charset="0"/>
                <a:cs typeface="Arial" charset="0"/>
              </a:rPr>
              <a:t>The DOJ said the merger would lead to a situation in which just two companies -- the AT&amp;T-T-Mobile combination and Verizon Wireless -- would dominate the mobile market. The new AT&amp;T and Verizon would account for more than two-thirds of wireless subscribers and 78% of the wireless industry's revenues.</a:t>
            </a:r>
          </a:p>
        </p:txBody>
      </p:sp>
    </p:spTree>
    <p:extLst>
      <p:ext uri="{BB962C8B-B14F-4D97-AF65-F5344CB8AC3E}">
        <p14:creationId xmlns:p14="http://schemas.microsoft.com/office/powerpoint/2010/main" val="3940157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pPr marL="342900" lvl="0" indent="-342900" fontAlgn="auto">
              <a:lnSpc>
                <a:spcPct val="115000"/>
              </a:lnSpc>
              <a:spcBef>
                <a:spcPts val="0"/>
              </a:spcBef>
              <a:spcAft>
                <a:spcPts val="0"/>
              </a:spcAft>
            </a:pPr>
            <a:r>
              <a:rPr lang="en-US" sz="4000" dirty="0" smtClean="0"/>
              <a:t>Working During the Industrial Age</a:t>
            </a:r>
            <a:endParaRPr lang="en-US" sz="4000" dirty="0">
              <a:solidFill>
                <a:schemeClr val="tx1"/>
              </a:solidFill>
            </a:endParaRPr>
          </a:p>
        </p:txBody>
      </p:sp>
      <p:sp>
        <p:nvSpPr>
          <p:cNvPr id="4" name="Content Placeholder 3"/>
          <p:cNvSpPr>
            <a:spLocks noGrp="1"/>
          </p:cNvSpPr>
          <p:nvPr>
            <p:ph idx="1"/>
          </p:nvPr>
        </p:nvSpPr>
        <p:spPr>
          <a:xfrm>
            <a:off x="304800" y="1524000"/>
            <a:ext cx="4038600" cy="5105400"/>
          </a:xfrm>
        </p:spPr>
        <p:txBody>
          <a:bodyPr>
            <a:normAutofit/>
          </a:bodyPr>
          <a:lstStyle/>
          <a:p>
            <a:endParaRPr lang="en-US" sz="1800" dirty="0" smtClean="0"/>
          </a:p>
          <a:p>
            <a:pPr marL="0" indent="0">
              <a:buNone/>
            </a:pPr>
            <a:endParaRPr lang="en-US" sz="1800" dirty="0"/>
          </a:p>
          <a:p>
            <a:pPr marL="0" indent="0">
              <a:buNone/>
            </a:pPr>
            <a:r>
              <a:rPr lang="en-US" sz="1800" u="sng" dirty="0" smtClean="0"/>
              <a:t>Activities – Analyzing Visual Sources</a:t>
            </a:r>
          </a:p>
          <a:p>
            <a:pPr lvl="0">
              <a:buFont typeface="Arial" pitchFamily="34" charset="0"/>
              <a:buAutoNum type="arabicPeriod"/>
            </a:pPr>
            <a:r>
              <a:rPr lang="en-US" sz="1800" dirty="0">
                <a:solidFill>
                  <a:prstClr val="black"/>
                </a:solidFill>
              </a:rPr>
              <a:t>Read Summary of Labor Conditions and Create a list of ways to improve Labor Conditions</a:t>
            </a:r>
          </a:p>
          <a:p>
            <a:pPr>
              <a:buAutoNum type="arabicPeriod"/>
            </a:pPr>
            <a:endParaRPr lang="en-US" sz="1800" dirty="0" smtClean="0"/>
          </a:p>
          <a:p>
            <a:pPr>
              <a:buAutoNum type="arabicPeriod"/>
            </a:pPr>
            <a:r>
              <a:rPr lang="en-US" sz="1800" dirty="0" smtClean="0"/>
              <a:t>Observe Labor Conditions through Photo Analysis </a:t>
            </a:r>
          </a:p>
          <a:p>
            <a:pPr>
              <a:buAutoNum type="arabicPeriod"/>
            </a:pPr>
            <a:endParaRPr lang="en-US" sz="1800" dirty="0" smtClean="0"/>
          </a:p>
          <a:p>
            <a:pPr>
              <a:buAutoNum type="arabicPeriod"/>
            </a:pPr>
            <a:r>
              <a:rPr lang="en-US" sz="1800" dirty="0" smtClean="0"/>
              <a:t>Demands of the Labor Movement</a:t>
            </a:r>
          </a:p>
        </p:txBody>
      </p:sp>
      <p:pic>
        <p:nvPicPr>
          <p:cNvPr id="5" name="Picture 2" descr="Pittsburgh Plate Glass Co. factory no. 12, Clarksburg, West Virginia. Pittsburgh Plate Glass Co. factory interior V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2999" y="1981200"/>
            <a:ext cx="3964759"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838200"/>
            <a:ext cx="7924800" cy="708912"/>
          </a:xfrm>
          <a:prstGeom prst="rect">
            <a:avLst/>
          </a:prstGeom>
          <a:noFill/>
        </p:spPr>
        <p:txBody>
          <a:bodyPr wrap="square" rtlCol="0">
            <a:spAutoFit/>
          </a:bodyPr>
          <a:lstStyle/>
          <a:p>
            <a:pPr marL="342900" marR="0" lvl="0" indent="-342900">
              <a:lnSpc>
                <a:spcPct val="115000"/>
              </a:lnSpc>
              <a:spcBef>
                <a:spcPts val="0"/>
              </a:spcBef>
              <a:spcAft>
                <a:spcPts val="0"/>
              </a:spcAft>
              <a:buFont typeface="+mj-lt"/>
              <a:buAutoNum type="arabicPeriod"/>
            </a:pPr>
            <a:r>
              <a:rPr lang="en-US" b="1" i="1" dirty="0">
                <a:solidFill>
                  <a:srgbClr val="FF0000"/>
                </a:solidFill>
                <a:latin typeface="Cambria"/>
                <a:ea typeface="Calibri"/>
                <a:cs typeface="Times New Roman"/>
              </a:rPr>
              <a:t>How did Industrialization and new technology affect the economy and society?</a:t>
            </a:r>
            <a:endParaRPr lang="en-US" b="1" dirty="0">
              <a:solidFill>
                <a:srgbClr val="FF0000"/>
              </a:solidFill>
              <a:ea typeface="Calibri"/>
              <a:cs typeface="Times New Roman"/>
            </a:endParaRPr>
          </a:p>
        </p:txBody>
      </p:sp>
    </p:spTree>
    <p:extLst>
      <p:ext uri="{BB962C8B-B14F-4D97-AF65-F5344CB8AC3E}">
        <p14:creationId xmlns:p14="http://schemas.microsoft.com/office/powerpoint/2010/main" val="17938021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Why should we learn how to Analyze Photographs as Primary Sources?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403805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11162"/>
          </a:xfrm>
        </p:spPr>
        <p:txBody>
          <a:bodyPr>
            <a:normAutofit fontScale="90000"/>
          </a:bodyPr>
          <a:lstStyle/>
          <a:p>
            <a:r>
              <a:rPr lang="en-US" dirty="0" smtClean="0"/>
              <a:t>Practice Photo Analysis</a:t>
            </a:r>
            <a:endParaRPr lang="en-US" dirty="0"/>
          </a:p>
        </p:txBody>
      </p:sp>
      <p:sp>
        <p:nvSpPr>
          <p:cNvPr id="3" name="Content Placeholder 2"/>
          <p:cNvSpPr>
            <a:spLocks noGrp="1"/>
          </p:cNvSpPr>
          <p:nvPr>
            <p:ph idx="1"/>
          </p:nvPr>
        </p:nvSpPr>
        <p:spPr>
          <a:xfrm>
            <a:off x="0" y="768927"/>
            <a:ext cx="2282337" cy="3650673"/>
          </a:xfrm>
        </p:spPr>
        <p:txBody>
          <a:bodyPr>
            <a:normAutofit lnSpcReduction="10000"/>
          </a:bodyPr>
          <a:lstStyle/>
          <a:p>
            <a:r>
              <a:rPr lang="en-US" sz="2000" b="1" dirty="0" smtClean="0"/>
              <a:t>Step 1</a:t>
            </a:r>
            <a:r>
              <a:rPr lang="en-US" sz="2000" dirty="0" smtClean="0"/>
              <a:t>: Observation </a:t>
            </a:r>
          </a:p>
          <a:p>
            <a:endParaRPr lang="en-US" sz="2000" dirty="0" smtClean="0"/>
          </a:p>
          <a:p>
            <a:r>
              <a:rPr lang="en-US" sz="2000" b="1" dirty="0" smtClean="0"/>
              <a:t>Step 2: </a:t>
            </a:r>
            <a:r>
              <a:rPr lang="en-US" sz="2000" dirty="0" smtClean="0"/>
              <a:t>In Depth Analysis</a:t>
            </a:r>
          </a:p>
          <a:p>
            <a:endParaRPr lang="en-US" sz="2000" dirty="0" smtClean="0"/>
          </a:p>
          <a:p>
            <a:r>
              <a:rPr lang="en-US" sz="2000" b="1" dirty="0" smtClean="0"/>
              <a:t>Step 3</a:t>
            </a:r>
            <a:r>
              <a:rPr lang="en-US" sz="2000" dirty="0" smtClean="0"/>
              <a:t>: Put Yourself in the Picture</a:t>
            </a:r>
          </a:p>
          <a:p>
            <a:pPr marL="0" indent="0">
              <a:buNone/>
            </a:pPr>
            <a:r>
              <a:rPr lang="en-US" dirty="0" smtClean="0"/>
              <a:t> </a:t>
            </a:r>
          </a:p>
          <a:p>
            <a:endParaRPr lang="en-US" dirty="0"/>
          </a:p>
        </p:txBody>
      </p:sp>
      <p:pic>
        <p:nvPicPr>
          <p:cNvPr id="8" name="Picture 2"/>
          <p:cNvPicPr>
            <a:picLocks noChangeAspect="1" noChangeArrowheads="1"/>
          </p:cNvPicPr>
          <p:nvPr/>
        </p:nvPicPr>
        <p:blipFill>
          <a:blip r:embed="rId2" cstate="print"/>
          <a:srcRect/>
          <a:stretch>
            <a:fillRect/>
          </a:stretch>
        </p:blipFill>
        <p:spPr bwMode="auto">
          <a:xfrm>
            <a:off x="2282337" y="1295400"/>
            <a:ext cx="6861663" cy="5111841"/>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2539544896"/>
              </p:ext>
            </p:extLst>
          </p:nvPr>
        </p:nvGraphicFramePr>
        <p:xfrm>
          <a:off x="2282336" y="1295400"/>
          <a:ext cx="6861663" cy="5202621"/>
        </p:xfrm>
        <a:graphic>
          <a:graphicData uri="http://schemas.openxmlformats.org/drawingml/2006/table">
            <a:tbl>
              <a:tblPr firstRow="1" bandRow="1">
                <a:tableStyleId>{5C22544A-7EE6-4342-B048-85BDC9FD1C3A}</a:tableStyleId>
              </a:tblPr>
              <a:tblGrid>
                <a:gridCol w="2287221">
                  <a:extLst>
                    <a:ext uri="{9D8B030D-6E8A-4147-A177-3AD203B41FA5}">
                      <a16:colId xmlns:a16="http://schemas.microsoft.com/office/drawing/2014/main" val="20000"/>
                    </a:ext>
                  </a:extLst>
                </a:gridCol>
                <a:gridCol w="2287221">
                  <a:extLst>
                    <a:ext uri="{9D8B030D-6E8A-4147-A177-3AD203B41FA5}">
                      <a16:colId xmlns:a16="http://schemas.microsoft.com/office/drawing/2014/main" val="20001"/>
                    </a:ext>
                  </a:extLst>
                </a:gridCol>
                <a:gridCol w="2287221">
                  <a:extLst>
                    <a:ext uri="{9D8B030D-6E8A-4147-A177-3AD203B41FA5}">
                      <a16:colId xmlns:a16="http://schemas.microsoft.com/office/drawing/2014/main" val="20002"/>
                    </a:ext>
                  </a:extLst>
                </a:gridCol>
              </a:tblGrid>
              <a:tr h="1316421">
                <a:tc>
                  <a:txBody>
                    <a:bodyPr/>
                    <a:lstStyle/>
                    <a:p>
                      <a:endParaRPr lang="en-US" dirty="0"/>
                    </a:p>
                  </a:txBody>
                  <a:tcPr>
                    <a:noFill/>
                  </a:tcPr>
                </a:tc>
                <a:tc>
                  <a:txBody>
                    <a:bodyPr/>
                    <a:lstStyle/>
                    <a:p>
                      <a:endParaRPr lang="en-US" dirty="0"/>
                    </a:p>
                  </a:txBody>
                  <a:tcPr>
                    <a:noFill/>
                  </a:tcPr>
                </a:tc>
                <a:tc>
                  <a:txBody>
                    <a:bodyPr/>
                    <a:lstStyle/>
                    <a:p>
                      <a:endParaRPr lang="en-US"/>
                    </a:p>
                  </a:txBody>
                  <a:tcPr>
                    <a:noFill/>
                  </a:tcPr>
                </a:tc>
                <a:extLst>
                  <a:ext uri="{0D108BD9-81ED-4DB2-BD59-A6C34878D82A}">
                    <a16:rowId xmlns:a16="http://schemas.microsoft.com/office/drawing/2014/main" val="10000"/>
                  </a:ext>
                </a:extLst>
              </a:tr>
              <a:tr h="1295400">
                <a:tc>
                  <a:txBody>
                    <a:bodyPr/>
                    <a:lstStyle/>
                    <a:p>
                      <a:endParaRPr lang="en-US"/>
                    </a:p>
                  </a:txBody>
                  <a:tcPr>
                    <a:noFill/>
                  </a:tcPr>
                </a:tc>
                <a:tc>
                  <a:txBody>
                    <a:bodyPr/>
                    <a:lstStyle/>
                    <a:p>
                      <a:endParaRPr lang="en-US" dirty="0"/>
                    </a:p>
                  </a:txBody>
                  <a:tcPr>
                    <a:noFill/>
                  </a:tcPr>
                </a:tc>
                <a:tc>
                  <a:txBody>
                    <a:bodyPr/>
                    <a:lstStyle/>
                    <a:p>
                      <a:endParaRPr lang="en-US"/>
                    </a:p>
                  </a:txBody>
                  <a:tcPr>
                    <a:noFill/>
                  </a:tcPr>
                </a:tc>
                <a:extLst>
                  <a:ext uri="{0D108BD9-81ED-4DB2-BD59-A6C34878D82A}">
                    <a16:rowId xmlns:a16="http://schemas.microsoft.com/office/drawing/2014/main" val="10001"/>
                  </a:ext>
                </a:extLst>
              </a:tr>
              <a:tr h="1295400">
                <a:tc>
                  <a:txBody>
                    <a:bodyPr/>
                    <a:lstStyle/>
                    <a:p>
                      <a:endParaRPr lang="en-US" dirty="0"/>
                    </a:p>
                  </a:txBody>
                  <a:tcPr>
                    <a:noFill/>
                  </a:tcPr>
                </a:tc>
                <a:tc>
                  <a:txBody>
                    <a:bodyPr/>
                    <a:lstStyle/>
                    <a:p>
                      <a:endParaRPr lang="en-US" dirty="0"/>
                    </a:p>
                  </a:txBody>
                  <a:tcPr>
                    <a:noFill/>
                  </a:tcPr>
                </a:tc>
                <a:tc>
                  <a:txBody>
                    <a:bodyPr/>
                    <a:lstStyle/>
                    <a:p>
                      <a:endParaRPr lang="en-US"/>
                    </a:p>
                  </a:txBody>
                  <a:tcPr>
                    <a:noFill/>
                  </a:tcPr>
                </a:tc>
                <a:extLst>
                  <a:ext uri="{0D108BD9-81ED-4DB2-BD59-A6C34878D82A}">
                    <a16:rowId xmlns:a16="http://schemas.microsoft.com/office/drawing/2014/main" val="10002"/>
                  </a:ext>
                </a:extLst>
              </a:tr>
              <a:tr h="1295400">
                <a:tc>
                  <a:txBody>
                    <a:bodyPr/>
                    <a:lstStyle/>
                    <a:p>
                      <a:endParaRPr lang="en-US" dirty="0"/>
                    </a:p>
                  </a:txBody>
                  <a:tcPr>
                    <a:noFill/>
                  </a:tcPr>
                </a:tc>
                <a:tc>
                  <a:txBody>
                    <a:bodyPr/>
                    <a:lstStyle/>
                    <a:p>
                      <a:endParaRPr lang="en-US"/>
                    </a:p>
                  </a:txBody>
                  <a:tcPr>
                    <a:noFill/>
                  </a:tcPr>
                </a:tc>
                <a:tc>
                  <a:txBody>
                    <a:bodyPr/>
                    <a:lstStyle/>
                    <a:p>
                      <a:endParaRPr lang="en-US" dirty="0"/>
                    </a:p>
                  </a:txBody>
                  <a:tcP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62183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11162"/>
          </a:xfrm>
        </p:spPr>
        <p:txBody>
          <a:bodyPr>
            <a:normAutofit fontScale="90000"/>
          </a:bodyPr>
          <a:lstStyle/>
          <a:p>
            <a:r>
              <a:rPr lang="en-US" dirty="0" smtClean="0"/>
              <a:t>Practice Photo Analysis</a:t>
            </a:r>
            <a:endParaRPr lang="en-US" dirty="0"/>
          </a:p>
        </p:txBody>
      </p:sp>
      <p:sp>
        <p:nvSpPr>
          <p:cNvPr id="3" name="Content Placeholder 2"/>
          <p:cNvSpPr>
            <a:spLocks noGrp="1"/>
          </p:cNvSpPr>
          <p:nvPr>
            <p:ph idx="1"/>
          </p:nvPr>
        </p:nvSpPr>
        <p:spPr>
          <a:xfrm>
            <a:off x="0" y="768927"/>
            <a:ext cx="2282337" cy="3650673"/>
          </a:xfrm>
        </p:spPr>
        <p:txBody>
          <a:bodyPr>
            <a:normAutofit lnSpcReduction="10000"/>
          </a:bodyPr>
          <a:lstStyle/>
          <a:p>
            <a:r>
              <a:rPr lang="en-US" sz="2000" b="1" dirty="0" smtClean="0"/>
              <a:t>Step 1</a:t>
            </a:r>
            <a:r>
              <a:rPr lang="en-US" sz="2000" dirty="0" smtClean="0"/>
              <a:t>: Observation </a:t>
            </a:r>
          </a:p>
          <a:p>
            <a:endParaRPr lang="en-US" sz="2000" dirty="0" smtClean="0"/>
          </a:p>
          <a:p>
            <a:r>
              <a:rPr lang="en-US" sz="2000" b="1" dirty="0" smtClean="0"/>
              <a:t>Step 2: </a:t>
            </a:r>
            <a:r>
              <a:rPr lang="en-US" sz="2000" dirty="0" smtClean="0"/>
              <a:t>In Depth Analysis</a:t>
            </a:r>
          </a:p>
          <a:p>
            <a:endParaRPr lang="en-US" sz="2000" dirty="0" smtClean="0"/>
          </a:p>
          <a:p>
            <a:r>
              <a:rPr lang="en-US" sz="2000" b="1" dirty="0" smtClean="0"/>
              <a:t>Step 3</a:t>
            </a:r>
            <a:r>
              <a:rPr lang="en-US" sz="2000" dirty="0" smtClean="0"/>
              <a:t>: Put Yourself in the Picture</a:t>
            </a:r>
          </a:p>
          <a:p>
            <a:pPr marL="0" indent="0">
              <a:buNone/>
            </a:pPr>
            <a:r>
              <a:rPr lang="en-US" dirty="0" smtClean="0"/>
              <a:t> </a:t>
            </a:r>
          </a:p>
          <a:p>
            <a:endParaRPr lang="en-US" dirty="0"/>
          </a:p>
        </p:txBody>
      </p:sp>
      <p:pic>
        <p:nvPicPr>
          <p:cNvPr id="8" name="Picture 2"/>
          <p:cNvPicPr>
            <a:picLocks noChangeAspect="1" noChangeArrowheads="1"/>
          </p:cNvPicPr>
          <p:nvPr/>
        </p:nvPicPr>
        <p:blipFill>
          <a:blip r:embed="rId2" cstate="print"/>
          <a:srcRect/>
          <a:stretch>
            <a:fillRect/>
          </a:stretch>
        </p:blipFill>
        <p:spPr bwMode="auto">
          <a:xfrm>
            <a:off x="2282337" y="1295400"/>
            <a:ext cx="6861663" cy="5111841"/>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17901756"/>
              </p:ext>
            </p:extLst>
          </p:nvPr>
        </p:nvGraphicFramePr>
        <p:xfrm>
          <a:off x="2282337" y="1295400"/>
          <a:ext cx="6861663" cy="5181600"/>
        </p:xfrm>
        <a:graphic>
          <a:graphicData uri="http://schemas.openxmlformats.org/drawingml/2006/table">
            <a:tbl>
              <a:tblPr firstRow="1" bandRow="1">
                <a:tableStyleId>{5C22544A-7EE6-4342-B048-85BDC9FD1C3A}</a:tableStyleId>
              </a:tblPr>
              <a:tblGrid>
                <a:gridCol w="2287221">
                  <a:extLst>
                    <a:ext uri="{9D8B030D-6E8A-4147-A177-3AD203B41FA5}">
                      <a16:colId xmlns:a16="http://schemas.microsoft.com/office/drawing/2014/main" val="20000"/>
                    </a:ext>
                  </a:extLst>
                </a:gridCol>
                <a:gridCol w="2287221">
                  <a:extLst>
                    <a:ext uri="{9D8B030D-6E8A-4147-A177-3AD203B41FA5}">
                      <a16:colId xmlns:a16="http://schemas.microsoft.com/office/drawing/2014/main" val="20001"/>
                    </a:ext>
                  </a:extLst>
                </a:gridCol>
                <a:gridCol w="2287221">
                  <a:extLst>
                    <a:ext uri="{9D8B030D-6E8A-4147-A177-3AD203B41FA5}">
                      <a16:colId xmlns:a16="http://schemas.microsoft.com/office/drawing/2014/main" val="20002"/>
                    </a:ext>
                  </a:extLst>
                </a:gridCol>
              </a:tblGrid>
              <a:tr h="1295400">
                <a:tc>
                  <a:txBody>
                    <a:bodyPr/>
                    <a:lstStyle/>
                    <a:p>
                      <a:endParaRPr lang="en-US" dirty="0"/>
                    </a:p>
                  </a:txBody>
                  <a:tcPr>
                    <a:noFill/>
                  </a:tcPr>
                </a:tc>
                <a:tc>
                  <a:txBody>
                    <a:bodyPr/>
                    <a:lstStyle/>
                    <a:p>
                      <a:endParaRPr lang="en-US" dirty="0"/>
                    </a:p>
                  </a:txBody>
                  <a:tcPr>
                    <a:noFill/>
                  </a:tcPr>
                </a:tc>
                <a:tc>
                  <a:txBody>
                    <a:bodyPr/>
                    <a:lstStyle/>
                    <a:p>
                      <a:endParaRPr lang="en-US"/>
                    </a:p>
                  </a:txBody>
                  <a:tcPr>
                    <a:noFill/>
                  </a:tcPr>
                </a:tc>
                <a:extLst>
                  <a:ext uri="{0D108BD9-81ED-4DB2-BD59-A6C34878D82A}">
                    <a16:rowId xmlns:a16="http://schemas.microsoft.com/office/drawing/2014/main" val="10000"/>
                  </a:ext>
                </a:extLst>
              </a:tr>
              <a:tr h="1295400">
                <a:tc>
                  <a:txBody>
                    <a:bodyPr/>
                    <a:lstStyle/>
                    <a:p>
                      <a:endParaRPr lang="en-US"/>
                    </a:p>
                  </a:txBody>
                  <a:tcPr>
                    <a:noFill/>
                  </a:tcPr>
                </a:tc>
                <a:tc>
                  <a:txBody>
                    <a:bodyPr/>
                    <a:lstStyle/>
                    <a:p>
                      <a:endParaRPr lang="en-US" dirty="0"/>
                    </a:p>
                  </a:txBody>
                  <a:tcPr>
                    <a:noFill/>
                  </a:tcPr>
                </a:tc>
                <a:tc>
                  <a:txBody>
                    <a:bodyPr/>
                    <a:lstStyle/>
                    <a:p>
                      <a:endParaRPr lang="en-US"/>
                    </a:p>
                  </a:txBody>
                  <a:tcPr>
                    <a:noFill/>
                  </a:tcPr>
                </a:tc>
                <a:extLst>
                  <a:ext uri="{0D108BD9-81ED-4DB2-BD59-A6C34878D82A}">
                    <a16:rowId xmlns:a16="http://schemas.microsoft.com/office/drawing/2014/main" val="10001"/>
                  </a:ext>
                </a:extLst>
              </a:tr>
              <a:tr h="1295400">
                <a:tc>
                  <a:txBody>
                    <a:bodyPr/>
                    <a:lstStyle/>
                    <a:p>
                      <a:endParaRPr lang="en-US" dirty="0"/>
                    </a:p>
                  </a:txBody>
                  <a:tcPr>
                    <a:noFill/>
                  </a:tcPr>
                </a:tc>
                <a:tc>
                  <a:txBody>
                    <a:bodyPr/>
                    <a:lstStyle/>
                    <a:p>
                      <a:endParaRPr lang="en-US" dirty="0"/>
                    </a:p>
                  </a:txBody>
                  <a:tcPr>
                    <a:noFill/>
                  </a:tcPr>
                </a:tc>
                <a:tc>
                  <a:txBody>
                    <a:bodyPr/>
                    <a:lstStyle/>
                    <a:p>
                      <a:endParaRPr lang="en-US"/>
                    </a:p>
                  </a:txBody>
                  <a:tcPr>
                    <a:noFill/>
                  </a:tcPr>
                </a:tc>
                <a:extLst>
                  <a:ext uri="{0D108BD9-81ED-4DB2-BD59-A6C34878D82A}">
                    <a16:rowId xmlns:a16="http://schemas.microsoft.com/office/drawing/2014/main" val="10002"/>
                  </a:ext>
                </a:extLst>
              </a:tr>
              <a:tr h="1295400">
                <a:tc>
                  <a:txBody>
                    <a:bodyPr/>
                    <a:lstStyle/>
                    <a:p>
                      <a:endParaRPr lang="en-US"/>
                    </a:p>
                  </a:txBody>
                  <a:tcPr>
                    <a:noFill/>
                  </a:tcPr>
                </a:tc>
                <a:tc>
                  <a:txBody>
                    <a:bodyPr/>
                    <a:lstStyle/>
                    <a:p>
                      <a:endParaRPr lang="en-US"/>
                    </a:p>
                  </a:txBody>
                  <a:tcPr>
                    <a:noFill/>
                  </a:tcPr>
                </a:tc>
                <a:tc>
                  <a:txBody>
                    <a:bodyPr/>
                    <a:lstStyle/>
                    <a:p>
                      <a:endParaRPr lang="en-US" dirty="0"/>
                    </a:p>
                  </a:txBody>
                  <a:tcPr>
                    <a:noFill/>
                  </a:tcPr>
                </a:tc>
                <a:extLst>
                  <a:ext uri="{0D108BD9-81ED-4DB2-BD59-A6C34878D82A}">
                    <a16:rowId xmlns:a16="http://schemas.microsoft.com/office/drawing/2014/main" val="10003"/>
                  </a:ext>
                </a:extLst>
              </a:tr>
            </a:tbl>
          </a:graphicData>
        </a:graphic>
      </p:graphicFrame>
      <p:sp>
        <p:nvSpPr>
          <p:cNvPr id="4" name="Rectangle 3"/>
          <p:cNvSpPr/>
          <p:nvPr/>
        </p:nvSpPr>
        <p:spPr>
          <a:xfrm>
            <a:off x="4648200" y="1295400"/>
            <a:ext cx="22098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0" y="1295400"/>
            <a:ext cx="2286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2337" y="2590800"/>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0" y="2613546"/>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4337" y="2590800"/>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82337" y="3851320"/>
            <a:ext cx="2289663"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0" y="3886200"/>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56168" y="3874066"/>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2337" y="5146721"/>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858000" y="5146721"/>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64674" y="5134586"/>
            <a:ext cx="2289663" cy="126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777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1"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1" nodeType="click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04800" y="613530"/>
            <a:ext cx="8382000" cy="6244470"/>
          </a:xfrm>
          <a:prstGeom prst="rect">
            <a:avLst/>
          </a:prstGeom>
          <a:noFill/>
          <a:ln w="9525">
            <a:noFill/>
            <a:miter lim="800000"/>
            <a:headEnd/>
            <a:tailEnd/>
          </a:ln>
        </p:spPr>
      </p:pic>
      <p:sp>
        <p:nvSpPr>
          <p:cNvPr id="5" name="Title 1"/>
          <p:cNvSpPr txBox="1">
            <a:spLocks/>
          </p:cNvSpPr>
          <p:nvPr/>
        </p:nvSpPr>
        <p:spPr>
          <a:xfrm>
            <a:off x="457200" y="-76200"/>
            <a:ext cx="8229600" cy="868362"/>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How does an In-depth Analysis Help you see additional detail in visual sources?  </a:t>
            </a:r>
            <a:endParaRPr lang="en-US" dirty="0"/>
          </a:p>
        </p:txBody>
      </p:sp>
      <p:sp>
        <p:nvSpPr>
          <p:cNvPr id="6" name="Title 1"/>
          <p:cNvSpPr txBox="1">
            <a:spLocks/>
          </p:cNvSpPr>
          <p:nvPr/>
        </p:nvSpPr>
        <p:spPr>
          <a:xfrm>
            <a:off x="441434" y="4038600"/>
            <a:ext cx="8229600" cy="868362"/>
          </a:xfrm>
          <a:prstGeom prst="rect">
            <a:avLst/>
          </a:prstGeom>
          <a:solidFill>
            <a:schemeClr val="accent1"/>
          </a:solidFill>
          <a:ln>
            <a:solidFill>
              <a:schemeClr val="accent1"/>
            </a:solidFill>
          </a:ln>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What are working conditions like in a Factory?</a:t>
            </a:r>
            <a:endParaRPr lang="en-US" dirty="0"/>
          </a:p>
        </p:txBody>
      </p:sp>
    </p:spTree>
    <p:extLst>
      <p:ext uri="{BB962C8B-B14F-4D97-AF65-F5344CB8AC3E}">
        <p14:creationId xmlns:p14="http://schemas.microsoft.com/office/powerpoint/2010/main" val="36651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Labor Condition and Demands</a:t>
            </a:r>
            <a:endParaRPr lang="en-US" dirty="0"/>
          </a:p>
        </p:txBody>
      </p:sp>
      <p:sp>
        <p:nvSpPr>
          <p:cNvPr id="5" name="Text Placeholder 4"/>
          <p:cNvSpPr>
            <a:spLocks noGrp="1"/>
          </p:cNvSpPr>
          <p:nvPr>
            <p:ph type="body" idx="1"/>
          </p:nvPr>
        </p:nvSpPr>
        <p:spPr/>
        <p:txBody>
          <a:bodyPr/>
          <a:lstStyle/>
          <a:p>
            <a:r>
              <a:rPr lang="en-US" sz="2000" dirty="0" smtClean="0"/>
              <a:t>Observed Labor Conditions</a:t>
            </a:r>
            <a:endParaRPr lang="en-US" sz="2000" dirty="0"/>
          </a:p>
        </p:txBody>
      </p:sp>
      <p:sp>
        <p:nvSpPr>
          <p:cNvPr id="6" name="Content Placeholder 5"/>
          <p:cNvSpPr>
            <a:spLocks noGrp="1"/>
          </p:cNvSpPr>
          <p:nvPr>
            <p:ph sz="half" idx="2"/>
          </p:nvPr>
        </p:nvSpPr>
        <p:spPr/>
        <p:txBody>
          <a:bodyPr/>
          <a:lstStyle/>
          <a:p>
            <a:pPr marL="457200" indent="-457200">
              <a:buFont typeface="+mj-lt"/>
              <a:buAutoNum type="arabicPeriod"/>
            </a:pPr>
            <a:r>
              <a:rPr lang="en-US" dirty="0" smtClean="0"/>
              <a:t>Labor Conditions: </a:t>
            </a:r>
            <a:endParaRPr lang="en-US" dirty="0"/>
          </a:p>
        </p:txBody>
      </p:sp>
      <p:sp>
        <p:nvSpPr>
          <p:cNvPr id="7" name="Text Placeholder 6"/>
          <p:cNvSpPr>
            <a:spLocks noGrp="1"/>
          </p:cNvSpPr>
          <p:nvPr>
            <p:ph type="body" sz="quarter" idx="3"/>
          </p:nvPr>
        </p:nvSpPr>
        <p:spPr>
          <a:xfrm>
            <a:off x="4645025" y="1535113"/>
            <a:ext cx="4270375" cy="639762"/>
          </a:xfrm>
        </p:spPr>
        <p:txBody>
          <a:bodyPr/>
          <a:lstStyle/>
          <a:p>
            <a:r>
              <a:rPr lang="en-US" sz="2000" dirty="0" smtClean="0"/>
              <a:t>How Improve Labor Conditions</a:t>
            </a:r>
            <a:endParaRPr lang="en-US" sz="2000" dirty="0"/>
          </a:p>
        </p:txBody>
      </p:sp>
      <p:sp>
        <p:nvSpPr>
          <p:cNvPr id="8" name="Content Placeholder 7"/>
          <p:cNvSpPr>
            <a:spLocks noGrp="1"/>
          </p:cNvSpPr>
          <p:nvPr>
            <p:ph sz="quarter" idx="4"/>
          </p:nvPr>
        </p:nvSpPr>
        <p:spPr/>
        <p:txBody>
          <a:bodyPr/>
          <a:lstStyle/>
          <a:p>
            <a:pPr marL="457200" indent="-457200">
              <a:buFont typeface="+mj-lt"/>
              <a:buAutoNum type="arabicPeriod"/>
            </a:pPr>
            <a:r>
              <a:rPr lang="en-US" dirty="0" smtClean="0"/>
              <a:t>Suggestions:</a:t>
            </a:r>
            <a:endParaRPr lang="en-US" dirty="0"/>
          </a:p>
        </p:txBody>
      </p:sp>
    </p:spTree>
    <p:extLst>
      <p:ext uri="{BB962C8B-B14F-4D97-AF65-F5344CB8AC3E}">
        <p14:creationId xmlns:p14="http://schemas.microsoft.com/office/powerpoint/2010/main" val="914401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Gradual Government Regulation</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pPr marL="514350" indent="-514350">
              <a:buFont typeface="+mj-lt"/>
              <a:buAutoNum type="arabicPeriod"/>
            </a:pPr>
            <a:r>
              <a:rPr lang="en-US" dirty="0" smtClean="0"/>
              <a:t>Railroad industry controls economy</a:t>
            </a:r>
          </a:p>
          <a:p>
            <a:pPr marL="514350" indent="-514350">
              <a:buFont typeface="+mj-lt"/>
              <a:buAutoNum type="arabicPeriod"/>
            </a:pPr>
            <a:endParaRPr lang="en-US" dirty="0" smtClean="0"/>
          </a:p>
          <a:p>
            <a:pPr marL="514350" indent="-514350">
              <a:buFont typeface="+mj-lt"/>
              <a:buAutoNum type="arabicPeriod"/>
            </a:pPr>
            <a:r>
              <a:rPr lang="en-US" dirty="0" smtClean="0"/>
              <a:t>Midwestern states pass laws regulating freight rates</a:t>
            </a:r>
          </a:p>
          <a:p>
            <a:pPr marL="514350" indent="-514350">
              <a:buFont typeface="+mj-lt"/>
              <a:buAutoNum type="arabicPeriod"/>
            </a:pPr>
            <a:endParaRPr lang="en-US" dirty="0" smtClean="0"/>
          </a:p>
          <a:p>
            <a:pPr marL="514350" indent="-514350">
              <a:buFont typeface="+mj-lt"/>
              <a:buAutoNum type="arabicPeriod"/>
            </a:pPr>
            <a:r>
              <a:rPr lang="en-US" dirty="0" smtClean="0"/>
              <a:t>Supreme Court strikes down state laws</a:t>
            </a:r>
          </a:p>
          <a:p>
            <a:pPr marL="514350" indent="-514350">
              <a:buFont typeface="+mj-lt"/>
              <a:buAutoNum type="arabicPeriod"/>
            </a:pPr>
            <a:endParaRPr lang="en-US" dirty="0" smtClean="0"/>
          </a:p>
          <a:p>
            <a:pPr marL="514350" indent="-514350">
              <a:buFont typeface="+mj-lt"/>
              <a:buAutoNum type="arabicPeriod"/>
            </a:pPr>
            <a:r>
              <a:rPr lang="en-US" dirty="0" smtClean="0"/>
              <a:t>Senate creates the interstate Commerce Commission</a:t>
            </a:r>
          </a:p>
          <a:p>
            <a:pPr marL="514350" indent="-514350">
              <a:buFont typeface="+mj-lt"/>
              <a:buAutoNum type="arabicPeriod"/>
            </a:pPr>
            <a:endParaRPr lang="en-US" dirty="0" smtClean="0"/>
          </a:p>
          <a:p>
            <a:pPr marL="514350" indent="-514350">
              <a:buFont typeface="+mj-lt"/>
              <a:buAutoNum type="arabicPeriod"/>
            </a:pPr>
            <a:r>
              <a:rPr lang="en-US" dirty="0" smtClean="0"/>
              <a:t>Senate passes the Sherman Antitrust Act</a:t>
            </a:r>
            <a:endParaRPr lang="en-US" dirty="0"/>
          </a:p>
        </p:txBody>
      </p:sp>
      <p:sp>
        <p:nvSpPr>
          <p:cNvPr id="4" name="Down Arrow 3"/>
          <p:cNvSpPr/>
          <p:nvPr/>
        </p:nvSpPr>
        <p:spPr>
          <a:xfrm>
            <a:off x="3276600" y="1981200"/>
            <a:ext cx="381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3276600" y="3048000"/>
            <a:ext cx="381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276600" y="4191000"/>
            <a:ext cx="381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257550" y="5334000"/>
            <a:ext cx="381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809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Vs. ‘New’ Immigrants</a:t>
            </a:r>
            <a:endParaRPr lang="en-US" dirty="0"/>
          </a:p>
        </p:txBody>
      </p:sp>
      <p:sp>
        <p:nvSpPr>
          <p:cNvPr id="9" name="Text Placeholder 8"/>
          <p:cNvSpPr>
            <a:spLocks noGrp="1"/>
          </p:cNvSpPr>
          <p:nvPr>
            <p:ph type="body" idx="1"/>
          </p:nvPr>
        </p:nvSpPr>
        <p:spPr>
          <a:xfrm>
            <a:off x="228600" y="1447800"/>
            <a:ext cx="4268788" cy="727075"/>
          </a:xfrm>
        </p:spPr>
        <p:txBody>
          <a:bodyPr>
            <a:normAutofit/>
          </a:bodyPr>
          <a:lstStyle/>
          <a:p>
            <a:r>
              <a:rPr lang="en-US" dirty="0" smtClean="0"/>
              <a:t>‘Old’ Immigrants (First Wavers) </a:t>
            </a:r>
            <a:endParaRPr lang="en-US" dirty="0"/>
          </a:p>
        </p:txBody>
      </p:sp>
      <p:sp>
        <p:nvSpPr>
          <p:cNvPr id="10" name="Content Placeholder 9"/>
          <p:cNvSpPr>
            <a:spLocks noGrp="1"/>
          </p:cNvSpPr>
          <p:nvPr>
            <p:ph sz="half" idx="2"/>
          </p:nvPr>
        </p:nvSpPr>
        <p:spPr>
          <a:xfrm>
            <a:off x="228600" y="2174875"/>
            <a:ext cx="4268788" cy="1787525"/>
          </a:xfrm>
          <a:ln>
            <a:solidFill>
              <a:schemeClr val="accent1"/>
            </a:solidFill>
          </a:ln>
        </p:spPr>
        <p:txBody>
          <a:bodyPr>
            <a:normAutofit/>
          </a:bodyPr>
          <a:lstStyle/>
          <a:p>
            <a:r>
              <a:rPr lang="en-US" dirty="0" smtClean="0"/>
              <a:t>Protestant, </a:t>
            </a:r>
          </a:p>
          <a:p>
            <a:r>
              <a:rPr lang="en-US" dirty="0" smtClean="0"/>
              <a:t>White, </a:t>
            </a:r>
          </a:p>
          <a:p>
            <a:r>
              <a:rPr lang="en-US" dirty="0" smtClean="0"/>
              <a:t>English or Scots-Irish Decent, </a:t>
            </a:r>
          </a:p>
          <a:p>
            <a:r>
              <a:rPr lang="en-US" dirty="0" smtClean="0"/>
              <a:t>All spoke English</a:t>
            </a:r>
          </a:p>
        </p:txBody>
      </p:sp>
      <p:sp>
        <p:nvSpPr>
          <p:cNvPr id="11" name="Text Placeholder 10"/>
          <p:cNvSpPr>
            <a:spLocks noGrp="1"/>
          </p:cNvSpPr>
          <p:nvPr>
            <p:ph type="body" sz="quarter" idx="3"/>
          </p:nvPr>
        </p:nvSpPr>
        <p:spPr/>
        <p:txBody>
          <a:bodyPr/>
          <a:lstStyle/>
          <a:p>
            <a:r>
              <a:rPr lang="en-US" dirty="0" smtClean="0"/>
              <a:t>‘New Immigrants” (2</a:t>
            </a:r>
            <a:r>
              <a:rPr lang="en-US" baseline="30000" dirty="0" smtClean="0"/>
              <a:t>nd</a:t>
            </a:r>
            <a:r>
              <a:rPr lang="en-US" dirty="0"/>
              <a:t> </a:t>
            </a:r>
            <a:r>
              <a:rPr lang="en-US" dirty="0" smtClean="0"/>
              <a:t>Wave)</a:t>
            </a:r>
          </a:p>
        </p:txBody>
      </p:sp>
      <p:sp>
        <p:nvSpPr>
          <p:cNvPr id="12" name="Content Placeholder 11"/>
          <p:cNvSpPr>
            <a:spLocks noGrp="1"/>
          </p:cNvSpPr>
          <p:nvPr>
            <p:ph sz="quarter" idx="4"/>
          </p:nvPr>
        </p:nvSpPr>
        <p:spPr>
          <a:xfrm>
            <a:off x="4645025" y="2174875"/>
            <a:ext cx="4041775" cy="2016125"/>
          </a:xfrm>
          <a:ln>
            <a:solidFill>
              <a:schemeClr val="accent1"/>
            </a:solidFill>
          </a:ln>
        </p:spPr>
        <p:txBody>
          <a:bodyPr>
            <a:normAutofit fontScale="92500" lnSpcReduction="20000"/>
          </a:bodyPr>
          <a:lstStyle/>
          <a:p>
            <a:r>
              <a:rPr lang="en-US" dirty="0" smtClean="0"/>
              <a:t>Catholic/ Jewish (Not Protestant)</a:t>
            </a:r>
          </a:p>
          <a:p>
            <a:r>
              <a:rPr lang="en-US" dirty="0" smtClean="0"/>
              <a:t>Didn’t always speak English</a:t>
            </a:r>
          </a:p>
          <a:p>
            <a:r>
              <a:rPr lang="en-US" dirty="0" smtClean="0"/>
              <a:t>Very Poor</a:t>
            </a:r>
          </a:p>
          <a:p>
            <a:r>
              <a:rPr lang="en-US" dirty="0" smtClean="0"/>
              <a:t>Often created Ethnic Enclaves (Little Italy, etc.)</a:t>
            </a:r>
          </a:p>
          <a:p>
            <a:endParaRPr lang="en-US" dirty="0"/>
          </a:p>
        </p:txBody>
      </p:sp>
      <p:sp>
        <p:nvSpPr>
          <p:cNvPr id="13" name="TextBox 12"/>
          <p:cNvSpPr txBox="1"/>
          <p:nvPr/>
        </p:nvSpPr>
        <p:spPr>
          <a:xfrm>
            <a:off x="2133600" y="4495800"/>
            <a:ext cx="5029200" cy="1938992"/>
          </a:xfrm>
          <a:prstGeom prst="rect">
            <a:avLst/>
          </a:prstGeom>
          <a:noFill/>
          <a:ln>
            <a:solidFill>
              <a:schemeClr val="accent1"/>
            </a:solidFill>
          </a:ln>
        </p:spPr>
        <p:txBody>
          <a:bodyPr wrap="square" rtlCol="0">
            <a:spAutoFit/>
          </a:bodyPr>
          <a:lstStyle/>
          <a:p>
            <a:r>
              <a:rPr lang="en-US" sz="2400" b="1" dirty="0" smtClean="0"/>
              <a:t>Outcome: </a:t>
            </a:r>
          </a:p>
          <a:p>
            <a:pPr marL="342900" indent="-342900">
              <a:buAutoNum type="arabicPeriod"/>
            </a:pPr>
            <a:r>
              <a:rPr lang="en-US" sz="2400" dirty="0" smtClean="0"/>
              <a:t>Clash of Culture</a:t>
            </a:r>
          </a:p>
          <a:p>
            <a:pPr marL="342900" indent="-342900">
              <a:buAutoNum type="arabicPeriod"/>
            </a:pPr>
            <a:r>
              <a:rPr lang="en-US" sz="2400" dirty="0" smtClean="0"/>
              <a:t>Prejudice </a:t>
            </a:r>
          </a:p>
          <a:p>
            <a:pPr marL="342900" indent="-342900">
              <a:buAutoNum type="arabicPeriod"/>
            </a:pPr>
            <a:r>
              <a:rPr lang="en-US" sz="2400" dirty="0" smtClean="0"/>
              <a:t>Anti-Immigrant Policies </a:t>
            </a:r>
          </a:p>
          <a:p>
            <a:pPr marL="342900" indent="-342900">
              <a:buAutoNum type="arabicPeriod"/>
            </a:pPr>
            <a:endParaRPr lang="en-US" sz="2400" dirty="0"/>
          </a:p>
        </p:txBody>
      </p:sp>
    </p:spTree>
    <p:extLst>
      <p:ext uri="{BB962C8B-B14F-4D97-AF65-F5344CB8AC3E}">
        <p14:creationId xmlns:p14="http://schemas.microsoft.com/office/powerpoint/2010/main" val="3817996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0"/>
            <a:ext cx="8758720" cy="838200"/>
          </a:xfrm>
        </p:spPr>
        <p:txBody>
          <a:bodyPr>
            <a:normAutofit/>
          </a:bodyPr>
          <a:lstStyle/>
          <a:p>
            <a:r>
              <a:rPr lang="en-US" sz="3200" b="1" dirty="0" smtClean="0"/>
              <a:t>Characterization of American Industrialization</a:t>
            </a:r>
            <a:endParaRPr lang="en-US" sz="3200" b="1" dirty="0"/>
          </a:p>
        </p:txBody>
      </p:sp>
      <p:sp>
        <p:nvSpPr>
          <p:cNvPr id="3" name="Content Placeholder 2"/>
          <p:cNvSpPr>
            <a:spLocks noGrp="1"/>
          </p:cNvSpPr>
          <p:nvPr>
            <p:ph idx="1"/>
          </p:nvPr>
        </p:nvSpPr>
        <p:spPr>
          <a:xfrm>
            <a:off x="304800" y="1112837"/>
            <a:ext cx="5477842" cy="5745163"/>
          </a:xfrm>
        </p:spPr>
        <p:txBody>
          <a:bodyPr>
            <a:normAutofit fontScale="92500" lnSpcReduction="20000"/>
          </a:bodyPr>
          <a:lstStyle/>
          <a:p>
            <a:r>
              <a:rPr lang="en-US" dirty="0" smtClean="0"/>
              <a:t>Urbanization </a:t>
            </a:r>
            <a:r>
              <a:rPr lang="en-US" sz="3000" dirty="0" smtClean="0"/>
              <a:t>(Growth of Cities)</a:t>
            </a:r>
          </a:p>
          <a:p>
            <a:pPr lvl="1"/>
            <a:r>
              <a:rPr lang="en-US" dirty="0" smtClean="0"/>
              <a:t>City offers work, education &amp; entertainment opportunities </a:t>
            </a:r>
          </a:p>
          <a:p>
            <a:pPr lvl="1"/>
            <a:r>
              <a:rPr lang="en-US" dirty="0" smtClean="0"/>
              <a:t>Slum Conditions = crowding, crime &amp; sickness</a:t>
            </a:r>
          </a:p>
          <a:p>
            <a:r>
              <a:rPr lang="en-US" dirty="0" smtClean="0"/>
              <a:t>Growth of Big Business</a:t>
            </a:r>
          </a:p>
          <a:p>
            <a:pPr lvl="1"/>
            <a:r>
              <a:rPr lang="en-US" dirty="0" smtClean="0"/>
              <a:t>New Business tactics </a:t>
            </a:r>
          </a:p>
          <a:p>
            <a:pPr lvl="1"/>
            <a:r>
              <a:rPr lang="en-US" dirty="0" smtClean="0"/>
              <a:t>Profits for the rich </a:t>
            </a:r>
          </a:p>
          <a:p>
            <a:pPr lvl="1"/>
            <a:r>
              <a:rPr lang="en-US" dirty="0" smtClean="0"/>
              <a:t>low wages for the laborers</a:t>
            </a:r>
          </a:p>
          <a:p>
            <a:r>
              <a:rPr lang="en-US" dirty="0" smtClean="0"/>
              <a:t>Large Scale Immigration </a:t>
            </a:r>
          </a:p>
          <a:p>
            <a:pPr lvl="1"/>
            <a:r>
              <a:rPr lang="en-US" dirty="0" smtClean="0"/>
              <a:t>Opportunities in America</a:t>
            </a:r>
          </a:p>
          <a:p>
            <a:pPr lvl="1"/>
            <a:r>
              <a:rPr lang="en-US" dirty="0" smtClean="0"/>
              <a:t>Poor living &amp; working conditions </a:t>
            </a:r>
          </a:p>
          <a:p>
            <a:pPr marL="0" indent="0">
              <a:buNone/>
            </a:pPr>
            <a:r>
              <a:rPr lang="en-US" dirty="0" smtClean="0"/>
              <a:t> </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5782642" y="1371600"/>
            <a:ext cx="3437558" cy="4591050"/>
          </a:xfrm>
          <a:prstGeom prst="rect">
            <a:avLst/>
          </a:prstGeom>
          <a:noFill/>
          <a:ln w="9525">
            <a:noFill/>
            <a:miter lim="800000"/>
            <a:headEnd/>
            <a:tailEnd/>
          </a:ln>
          <a:effectLst/>
        </p:spPr>
      </p:pic>
    </p:spTree>
    <p:extLst>
      <p:ext uri="{BB962C8B-B14F-4D97-AF65-F5344CB8AC3E}">
        <p14:creationId xmlns:p14="http://schemas.microsoft.com/office/powerpoint/2010/main" val="9173226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Rectangle 7"/>
          <p:cNvSpPr>
            <a:spLocks noGrp="1" noChangeArrowheads="1"/>
          </p:cNvSpPr>
          <p:nvPr>
            <p:ph type="title"/>
          </p:nvPr>
        </p:nvSpPr>
        <p:spPr>
          <a:xfrm>
            <a:off x="3048000" y="0"/>
            <a:ext cx="5943600" cy="1173162"/>
          </a:xfrm>
        </p:spPr>
        <p:txBody>
          <a:bodyPr>
            <a:normAutofit fontScale="90000"/>
          </a:bodyPr>
          <a:lstStyle/>
          <a:p>
            <a:r>
              <a:rPr lang="en-US" b="1" dirty="0" smtClean="0"/>
              <a:t>Robber Barons or Captains of Industry</a:t>
            </a:r>
            <a:endParaRPr lang="en-US" b="1" dirty="0"/>
          </a:p>
        </p:txBody>
      </p:sp>
      <p:sp>
        <p:nvSpPr>
          <p:cNvPr id="134150" name="Rectangle 6"/>
          <p:cNvSpPr>
            <a:spLocks noGrp="1" noChangeArrowheads="1"/>
          </p:cNvSpPr>
          <p:nvPr>
            <p:ph type="body" sz="half" idx="3"/>
          </p:nvPr>
        </p:nvSpPr>
        <p:spPr>
          <a:xfrm>
            <a:off x="6927" y="6019800"/>
            <a:ext cx="5791200" cy="838200"/>
          </a:xfrm>
        </p:spPr>
        <p:txBody>
          <a:bodyPr/>
          <a:lstStyle/>
          <a:p>
            <a:r>
              <a:rPr lang="en-US" sz="1800" b="1" dirty="0" smtClean="0"/>
              <a:t>Andrew </a:t>
            </a:r>
            <a:r>
              <a:rPr lang="en-US" sz="1800" b="1" dirty="0"/>
              <a:t>Carnegie: U.S. Steel (1870s)</a:t>
            </a:r>
          </a:p>
          <a:p>
            <a:r>
              <a:rPr lang="en-US" sz="1800" b="1" dirty="0"/>
              <a:t>John D. Rockefeller: Standard Oil (1880s</a:t>
            </a:r>
            <a:r>
              <a:rPr lang="en-US" sz="1800" b="1" dirty="0" smtClean="0"/>
              <a:t>)</a:t>
            </a:r>
            <a:endParaRPr lang="en-US" sz="1800" b="1" dirty="0"/>
          </a:p>
        </p:txBody>
      </p:sp>
      <p:pic>
        <p:nvPicPr>
          <p:cNvPr id="134154" name="Picture 10" descr="carnegie"/>
          <p:cNvPicPr>
            <a:picLocks noGrp="1" noChangeAspect="1" noChangeArrowheads="1"/>
          </p:cNvPicPr>
          <p:nvPr>
            <p:ph sz="quarter" idx="1"/>
          </p:nvPr>
        </p:nvPicPr>
        <p:blipFill>
          <a:blip r:embed="rId3" cstate="print">
            <a:lum bright="38000" contrast="30000"/>
            <a:extLst>
              <a:ext uri="{28A0092B-C50C-407E-A947-70E740481C1C}">
                <a14:useLocalDpi xmlns:a14="http://schemas.microsoft.com/office/drawing/2010/main" val="0"/>
              </a:ext>
            </a:extLst>
          </a:blip>
          <a:srcRect t="4266" r="5319" b="17067"/>
          <a:stretch>
            <a:fillRect/>
          </a:stretch>
        </p:blipFill>
        <p:spPr>
          <a:xfrm>
            <a:off x="304800" y="685800"/>
            <a:ext cx="2578100" cy="2720975"/>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55" name="Picture 11" descr="rockefelle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838200" y="3276600"/>
            <a:ext cx="2239963" cy="2654300"/>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3505200" y="1143000"/>
            <a:ext cx="5562600" cy="5539978"/>
          </a:xfrm>
          <a:prstGeom prst="rect">
            <a:avLst/>
          </a:prstGeom>
          <a:noFill/>
        </p:spPr>
        <p:txBody>
          <a:bodyPr wrap="square" rtlCol="0">
            <a:spAutoFit/>
          </a:bodyPr>
          <a:lstStyle/>
          <a:p>
            <a:pPr algn="ctr"/>
            <a:r>
              <a:rPr lang="en-US" sz="2800" dirty="0" smtClean="0"/>
              <a:t>Did Business leaders help or hinder the US economy during the American Industrial Revolution?</a:t>
            </a:r>
          </a:p>
          <a:p>
            <a:endParaRPr lang="en-US" sz="2800" dirty="0" smtClean="0"/>
          </a:p>
          <a:p>
            <a:r>
              <a:rPr lang="en-US" sz="2800" dirty="0" smtClean="0"/>
              <a:t>Task: </a:t>
            </a:r>
          </a:p>
          <a:p>
            <a:pPr marL="514350" indent="-514350">
              <a:buAutoNum type="arabicPeriod"/>
            </a:pPr>
            <a:r>
              <a:rPr lang="en-US" sz="2800" dirty="0" smtClean="0"/>
              <a:t>Pick a Position – </a:t>
            </a:r>
            <a:endParaRPr lang="en-US" sz="2800" dirty="0"/>
          </a:p>
          <a:p>
            <a:pPr marL="514350" indent="-514350">
              <a:buAutoNum type="arabicPeriod"/>
            </a:pPr>
            <a:r>
              <a:rPr lang="en-US" sz="2800" dirty="0" smtClean="0"/>
              <a:t>Create 3 strong arguments supporting or opposing the question above.</a:t>
            </a:r>
          </a:p>
          <a:p>
            <a:pPr marL="514350" indent="-514350">
              <a:buAutoNum type="arabicPeriod"/>
            </a:pPr>
            <a:r>
              <a:rPr lang="en-US" sz="2800" dirty="0" smtClean="0"/>
              <a:t>Think of 2 pieces of supporting evidence (1 each for 2 of the arguments) </a:t>
            </a:r>
            <a:endParaRPr lang="en-US" sz="2800" dirty="0"/>
          </a:p>
          <a:p>
            <a:endParaRPr lang="en-US" dirty="0"/>
          </a:p>
        </p:txBody>
      </p:sp>
    </p:spTree>
    <p:extLst>
      <p:ext uri="{BB962C8B-B14F-4D97-AF65-F5344CB8AC3E}">
        <p14:creationId xmlns:p14="http://schemas.microsoft.com/office/powerpoint/2010/main" val="38237202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3562"/>
          </a:xfrm>
        </p:spPr>
        <p:txBody>
          <a:bodyPr>
            <a:normAutofit fontScale="90000"/>
          </a:bodyPr>
          <a:lstStyle/>
          <a:p>
            <a:r>
              <a:rPr lang="en-US" sz="3600" dirty="0" smtClean="0"/>
              <a:t>Responses to Industrialization and Unrestrained Capitalism </a:t>
            </a:r>
            <a:endParaRPr lang="en-US" sz="3600" dirty="0"/>
          </a:p>
        </p:txBody>
      </p:sp>
      <p:graphicFrame>
        <p:nvGraphicFramePr>
          <p:cNvPr id="4" name="Diagram 3"/>
          <p:cNvGraphicFramePr/>
          <p:nvPr>
            <p:extLst>
              <p:ext uri="{D42A27DB-BD31-4B8C-83A1-F6EECF244321}">
                <p14:modId xmlns:p14="http://schemas.microsoft.com/office/powerpoint/2010/main" val="2301257327"/>
              </p:ext>
            </p:extLst>
          </p:nvPr>
        </p:nvGraphicFramePr>
        <p:xfrm>
          <a:off x="228600" y="1066800"/>
          <a:ext cx="86868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bwMode="auto">
          <a:xfrm>
            <a:off x="2362200" y="4038600"/>
            <a:ext cx="1143000" cy="381000"/>
          </a:xfrm>
          <a:prstGeom prst="rightArrow">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 name="Right Arrow 4"/>
          <p:cNvSpPr/>
          <p:nvPr/>
        </p:nvSpPr>
        <p:spPr bwMode="auto">
          <a:xfrm>
            <a:off x="5410200" y="4038600"/>
            <a:ext cx="1143000" cy="381000"/>
          </a:xfrm>
          <a:prstGeom prst="rightArrow">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583423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Strikes of the Late 1800s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1642951"/>
              </p:ext>
            </p:extLst>
          </p:nvPr>
        </p:nvGraphicFramePr>
        <p:xfrm>
          <a:off x="457200" y="1600200"/>
          <a:ext cx="8229600" cy="45770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en-US" dirty="0" smtClean="0"/>
                        <a:t>Strike</a:t>
                      </a:r>
                      <a:endParaRPr lang="en-US" dirty="0"/>
                    </a:p>
                  </a:txBody>
                  <a:tcPr/>
                </a:tc>
                <a:tc>
                  <a:txBody>
                    <a:bodyPr/>
                    <a:lstStyle/>
                    <a:p>
                      <a:r>
                        <a:rPr lang="en-US" dirty="0" smtClean="0"/>
                        <a:t>Causes</a:t>
                      </a:r>
                      <a:endParaRPr lang="en-US" dirty="0"/>
                    </a:p>
                  </a:txBody>
                  <a:tcPr/>
                </a:tc>
                <a:tc>
                  <a:txBody>
                    <a:bodyPr/>
                    <a:lstStyle/>
                    <a:p>
                      <a:r>
                        <a:rPr lang="en-US" dirty="0" smtClean="0"/>
                        <a:t>Effect</a:t>
                      </a:r>
                      <a:endParaRPr lang="en-US" dirty="0"/>
                    </a:p>
                  </a:txBody>
                  <a:tcPr/>
                </a:tc>
                <a:extLst>
                  <a:ext uri="{0D108BD9-81ED-4DB2-BD59-A6C34878D82A}">
                    <a16:rowId xmlns:a16="http://schemas.microsoft.com/office/drawing/2014/main" val="10000"/>
                  </a:ext>
                </a:extLst>
              </a:tr>
              <a:tr h="370840">
                <a:tc>
                  <a:txBody>
                    <a:bodyPr/>
                    <a:lstStyle/>
                    <a:p>
                      <a:r>
                        <a:rPr lang="en-US" dirty="0" smtClean="0"/>
                        <a:t>Railroad Strikes 1877</a:t>
                      </a:r>
                      <a:endParaRPr lang="en-US" dirty="0"/>
                    </a:p>
                  </a:txBody>
                  <a:tcPr/>
                </a:tc>
                <a:tc>
                  <a:txBody>
                    <a:bodyPr/>
                    <a:lstStyle/>
                    <a:p>
                      <a:r>
                        <a:rPr lang="en-US" dirty="0" smtClean="0"/>
                        <a:t>Response to cuts</a:t>
                      </a:r>
                      <a:r>
                        <a:rPr lang="en-US" baseline="0" dirty="0" smtClean="0"/>
                        <a:t> in workers’ wages</a:t>
                      </a:r>
                      <a:endParaRPr lang="en-US" dirty="0"/>
                    </a:p>
                  </a:txBody>
                  <a:tcPr/>
                </a:tc>
                <a:tc>
                  <a:txBody>
                    <a:bodyPr/>
                    <a:lstStyle/>
                    <a:p>
                      <a:r>
                        <a:rPr lang="en-US" dirty="0" smtClean="0"/>
                        <a:t>Set the scene for violent strikes to come </a:t>
                      </a:r>
                      <a:endParaRPr lang="en-US" dirty="0"/>
                    </a:p>
                  </a:txBody>
                  <a:tcPr/>
                </a:tc>
                <a:extLst>
                  <a:ext uri="{0D108BD9-81ED-4DB2-BD59-A6C34878D82A}">
                    <a16:rowId xmlns:a16="http://schemas.microsoft.com/office/drawing/2014/main" val="10001"/>
                  </a:ext>
                </a:extLst>
              </a:tr>
              <a:tr h="370840">
                <a:tc>
                  <a:txBody>
                    <a:bodyPr/>
                    <a:lstStyle/>
                    <a:p>
                      <a:r>
                        <a:rPr lang="en-US" dirty="0" smtClean="0"/>
                        <a:t>Haymarket square, 1886</a:t>
                      </a:r>
                      <a:endParaRPr lang="en-US" dirty="0"/>
                    </a:p>
                  </a:txBody>
                  <a:tcPr/>
                </a:tc>
                <a:tc>
                  <a:txBody>
                    <a:bodyPr/>
                    <a:lstStyle/>
                    <a:p>
                      <a:r>
                        <a:rPr lang="en-US" dirty="0" smtClean="0"/>
                        <a:t>Part of a campaign to achieve an eight-hour workday</a:t>
                      </a:r>
                      <a:endParaRPr lang="en-US" dirty="0"/>
                    </a:p>
                  </a:txBody>
                  <a:tcPr/>
                </a:tc>
                <a:tc>
                  <a:txBody>
                    <a:bodyPr/>
                    <a:lstStyle/>
                    <a:p>
                      <a:r>
                        <a:rPr lang="en-US" dirty="0" smtClean="0"/>
                        <a:t>Americans became wary</a:t>
                      </a:r>
                      <a:r>
                        <a:rPr lang="en-US" baseline="0" dirty="0" smtClean="0"/>
                        <a:t> of labor unions, the Knights of Labor were blamed for the riot and membership declined</a:t>
                      </a:r>
                      <a:endParaRPr lang="en-US" dirty="0"/>
                    </a:p>
                  </a:txBody>
                  <a:tcPr/>
                </a:tc>
                <a:extLst>
                  <a:ext uri="{0D108BD9-81ED-4DB2-BD59-A6C34878D82A}">
                    <a16:rowId xmlns:a16="http://schemas.microsoft.com/office/drawing/2014/main" val="10002"/>
                  </a:ext>
                </a:extLst>
              </a:tr>
              <a:tr h="370840">
                <a:tc>
                  <a:txBody>
                    <a:bodyPr/>
                    <a:lstStyle/>
                    <a:p>
                      <a:r>
                        <a:rPr lang="en-US" dirty="0" smtClean="0"/>
                        <a:t>Homestead Strike, 1892</a:t>
                      </a:r>
                      <a:endParaRPr lang="en-US" dirty="0"/>
                    </a:p>
                  </a:txBody>
                  <a:tcPr/>
                </a:tc>
                <a:tc>
                  <a:txBody>
                    <a:bodyPr/>
                    <a:lstStyle/>
                    <a:p>
                      <a:r>
                        <a:rPr lang="en-US" dirty="0" smtClean="0"/>
                        <a:t>Economic depression led to cuts in steelworkers’ wages</a:t>
                      </a:r>
                      <a:endParaRPr lang="en-US" dirty="0"/>
                    </a:p>
                  </a:txBody>
                  <a:tcPr/>
                </a:tc>
                <a:tc>
                  <a:txBody>
                    <a:bodyPr/>
                    <a:lstStyle/>
                    <a:p>
                      <a:r>
                        <a:rPr lang="en-US" dirty="0" smtClean="0"/>
                        <a:t>After losing the standoff, steelworkers unions lost power throughout the country</a:t>
                      </a:r>
                      <a:endParaRPr lang="en-US" dirty="0"/>
                    </a:p>
                  </a:txBody>
                  <a:tcPr/>
                </a:tc>
                <a:extLst>
                  <a:ext uri="{0D108BD9-81ED-4DB2-BD59-A6C34878D82A}">
                    <a16:rowId xmlns:a16="http://schemas.microsoft.com/office/drawing/2014/main" val="10003"/>
                  </a:ext>
                </a:extLst>
              </a:tr>
              <a:tr h="370840">
                <a:tc>
                  <a:txBody>
                    <a:bodyPr/>
                    <a:lstStyle/>
                    <a:p>
                      <a:r>
                        <a:rPr lang="en-US" dirty="0" smtClean="0"/>
                        <a:t>Pullman Strike, 1893</a:t>
                      </a:r>
                      <a:endParaRPr lang="en-US" dirty="0"/>
                    </a:p>
                  </a:txBody>
                  <a:tcPr/>
                </a:tc>
                <a:tc>
                  <a:txBody>
                    <a:bodyPr/>
                    <a:lstStyle/>
                    <a:p>
                      <a:r>
                        <a:rPr lang="en-US" dirty="0" smtClean="0"/>
                        <a:t>Wages cut without a decrease</a:t>
                      </a:r>
                      <a:r>
                        <a:rPr lang="en-US" baseline="0" dirty="0" smtClean="0"/>
                        <a:t> in the cost of living in he company town</a:t>
                      </a:r>
                      <a:endParaRPr lang="en-US" dirty="0"/>
                    </a:p>
                  </a:txBody>
                  <a:tcPr/>
                </a:tc>
                <a:tc>
                  <a:txBody>
                    <a:bodyPr/>
                    <a:lstStyle/>
                    <a:p>
                      <a:r>
                        <a:rPr lang="en-US" dirty="0" smtClean="0"/>
                        <a:t>Employers used the courts to limit the influence of unions</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312958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Pullman Strike</a:t>
            </a:r>
            <a:endParaRPr lang="en-US" dirty="0"/>
          </a:p>
        </p:txBody>
      </p:sp>
      <p:pic>
        <p:nvPicPr>
          <p:cNvPr id="1026" name="Picture 2" descr="http://econhist.econproph.net/files/2014/11/image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7845425" cy="571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707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Responses to Industrialization</a:t>
            </a:r>
            <a:endParaRPr lang="en-US" dirty="0"/>
          </a:p>
        </p:txBody>
      </p:sp>
      <p:pic>
        <p:nvPicPr>
          <p:cNvPr id="6"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1272540"/>
            <a:ext cx="3570514" cy="2499360"/>
          </a:xfrm>
        </p:spPr>
      </p:pic>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66057" y="3863340"/>
            <a:ext cx="3352800" cy="2613600"/>
          </a:xfrm>
        </p:spPr>
      </p:pic>
      <p:sp>
        <p:nvSpPr>
          <p:cNvPr id="5" name="Text Placeholder 4"/>
          <p:cNvSpPr>
            <a:spLocks noGrp="1"/>
          </p:cNvSpPr>
          <p:nvPr>
            <p:ph type="body" sz="half" idx="3"/>
          </p:nvPr>
        </p:nvSpPr>
        <p:spPr>
          <a:xfrm>
            <a:off x="4362994" y="1143000"/>
            <a:ext cx="4323806" cy="5333940"/>
          </a:xfrm>
        </p:spPr>
        <p:txBody>
          <a:bodyPr>
            <a:normAutofit fontScale="85000" lnSpcReduction="20000"/>
          </a:bodyPr>
          <a:lstStyle/>
          <a:p>
            <a:r>
              <a:rPr lang="en-US" dirty="0" smtClean="0"/>
              <a:t>Industrialization caused skilled craftsmen to shift to factory workers</a:t>
            </a:r>
          </a:p>
          <a:p>
            <a:r>
              <a:rPr lang="en-US" dirty="0" smtClean="0"/>
              <a:t>Consequences =</a:t>
            </a:r>
          </a:p>
          <a:p>
            <a:pPr lvl="1"/>
            <a:r>
              <a:rPr lang="en-US" dirty="0" smtClean="0"/>
              <a:t>Loss of bargaining power as more work became unskilled</a:t>
            </a:r>
          </a:p>
          <a:p>
            <a:pPr lvl="1"/>
            <a:r>
              <a:rPr lang="en-US" dirty="0" smtClean="0"/>
              <a:t>Increased competition for jobs  </a:t>
            </a:r>
          </a:p>
          <a:p>
            <a:pPr lvl="1"/>
            <a:r>
              <a:rPr lang="en-US" dirty="0" smtClean="0"/>
              <a:t>Impersonality of employer-employee relations</a:t>
            </a:r>
          </a:p>
          <a:p>
            <a:r>
              <a:rPr lang="en-US" dirty="0" smtClean="0"/>
              <a:t>Unions form in response to the negative aspects of Industrialization (long hrs., poor conditions…)</a:t>
            </a:r>
          </a:p>
          <a:p>
            <a:endParaRPr lang="en-US" dirty="0"/>
          </a:p>
        </p:txBody>
      </p:sp>
      <p:sp>
        <p:nvSpPr>
          <p:cNvPr id="8" name="Down Arrow 7"/>
          <p:cNvSpPr/>
          <p:nvPr/>
        </p:nvSpPr>
        <p:spPr>
          <a:xfrm>
            <a:off x="4343400" y="2838450"/>
            <a:ext cx="228600" cy="1562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088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0"/>
            <a:ext cx="8991600" cy="639762"/>
          </a:xfrm>
        </p:spPr>
        <p:txBody>
          <a:bodyPr>
            <a:normAutofit fontScale="90000"/>
          </a:bodyPr>
          <a:lstStyle/>
          <a:p>
            <a:r>
              <a:rPr lang="en-US" dirty="0" smtClean="0"/>
              <a:t>Aims and Tactics of Management &amp; Labor</a:t>
            </a:r>
            <a:endParaRPr lang="en-US" dirty="0"/>
          </a:p>
        </p:txBody>
      </p:sp>
      <p:sp>
        <p:nvSpPr>
          <p:cNvPr id="5" name="Text Placeholder 4"/>
          <p:cNvSpPr>
            <a:spLocks noGrp="1"/>
          </p:cNvSpPr>
          <p:nvPr>
            <p:ph type="body" idx="1"/>
          </p:nvPr>
        </p:nvSpPr>
        <p:spPr>
          <a:xfrm>
            <a:off x="152400" y="628652"/>
            <a:ext cx="1684337" cy="639762"/>
          </a:xfrm>
        </p:spPr>
        <p:txBody>
          <a:bodyPr>
            <a:normAutofit fontScale="77500" lnSpcReduction="20000"/>
          </a:bodyPr>
          <a:lstStyle/>
          <a:p>
            <a:r>
              <a:rPr lang="en-US" dirty="0" smtClean="0"/>
              <a:t>Labor</a:t>
            </a:r>
          </a:p>
          <a:p>
            <a:r>
              <a:rPr lang="en-US" dirty="0" smtClean="0"/>
              <a:t>organizations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59573" y="529729"/>
            <a:ext cx="1828800" cy="1425600"/>
          </a:xfrm>
        </p:spPr>
      </p:pic>
      <p:sp>
        <p:nvSpPr>
          <p:cNvPr id="4" name="Text Placeholder 3"/>
          <p:cNvSpPr>
            <a:spLocks noGrp="1"/>
          </p:cNvSpPr>
          <p:nvPr>
            <p:ph type="body" sz="quarter" idx="3"/>
          </p:nvPr>
        </p:nvSpPr>
        <p:spPr>
          <a:xfrm>
            <a:off x="6888480" y="796925"/>
            <a:ext cx="2118360" cy="639762"/>
          </a:xfrm>
        </p:spPr>
        <p:txBody>
          <a:bodyPr/>
          <a:lstStyle/>
          <a:p>
            <a:r>
              <a:rPr lang="en-US" dirty="0" smtClean="0"/>
              <a:t>Management</a:t>
            </a:r>
            <a:endParaRPr lang="en-US" dirty="0"/>
          </a:p>
        </p:txBody>
      </p:sp>
      <p:sp>
        <p:nvSpPr>
          <p:cNvPr id="9" name="Content Placeholder 8"/>
          <p:cNvSpPr>
            <a:spLocks noGrp="1"/>
          </p:cNvSpPr>
          <p:nvPr>
            <p:ph sz="quarter" idx="4"/>
          </p:nvPr>
        </p:nvSpPr>
        <p:spPr>
          <a:xfrm>
            <a:off x="4995547" y="1524000"/>
            <a:ext cx="4148454" cy="5492750"/>
          </a:xfrm>
        </p:spPr>
        <p:txBody>
          <a:bodyPr>
            <a:normAutofit fontScale="92500" lnSpcReduction="20000"/>
          </a:bodyPr>
          <a:lstStyle/>
          <a:p>
            <a:pPr marL="0" indent="0">
              <a:buNone/>
            </a:pPr>
            <a:endParaRPr lang="en-US" dirty="0" smtClean="0"/>
          </a:p>
          <a:p>
            <a:pPr marL="0" indent="0">
              <a:buNone/>
            </a:pPr>
            <a:endParaRPr lang="en-US" dirty="0" smtClean="0"/>
          </a:p>
          <a:p>
            <a:r>
              <a:rPr lang="en-US" dirty="0" smtClean="0"/>
              <a:t>Goal - Profit Motive - Seek the greatest profit possible by increasing production through the most efficient use of materials and labor. </a:t>
            </a:r>
          </a:p>
          <a:p>
            <a:r>
              <a:rPr lang="en-US" dirty="0" smtClean="0"/>
              <a:t>Late 1800s attempts to stop the organization of labor unions</a:t>
            </a:r>
          </a:p>
          <a:p>
            <a:pPr lvl="1"/>
            <a:r>
              <a:rPr lang="en-US" sz="1700" b="1" dirty="0" smtClean="0"/>
              <a:t>Yellow dog contracts </a:t>
            </a:r>
            <a:r>
              <a:rPr lang="en-US" sz="1700" dirty="0" smtClean="0"/>
              <a:t>(worker agrees to not join a union)</a:t>
            </a:r>
          </a:p>
          <a:p>
            <a:pPr lvl="1"/>
            <a:r>
              <a:rPr lang="en-US" sz="1700" b="1" dirty="0" smtClean="0"/>
              <a:t>Blacklists</a:t>
            </a:r>
            <a:r>
              <a:rPr lang="en-US" sz="1700" dirty="0" smtClean="0"/>
              <a:t> (list circulated by employers of workers involved in the unions</a:t>
            </a:r>
          </a:p>
          <a:p>
            <a:pPr lvl="1"/>
            <a:r>
              <a:rPr lang="en-US" sz="1700" b="1" dirty="0" smtClean="0"/>
              <a:t>Injunctions</a:t>
            </a:r>
            <a:r>
              <a:rPr lang="en-US" sz="1700" dirty="0" smtClean="0"/>
              <a:t> (order issued by the court to stop unions from doing something)</a:t>
            </a:r>
          </a:p>
          <a:p>
            <a:pPr lvl="1"/>
            <a:r>
              <a:rPr lang="en-US" sz="1700" b="1" dirty="0" smtClean="0"/>
              <a:t>The Open Shop </a:t>
            </a:r>
            <a:r>
              <a:rPr lang="en-US" sz="1700" dirty="0" smtClean="0"/>
              <a:t>(a place where only non-union members may work)</a:t>
            </a:r>
          </a:p>
          <a:p>
            <a:pPr lvl="1"/>
            <a:r>
              <a:rPr lang="en-US" sz="1700" b="1" dirty="0" smtClean="0"/>
              <a:t>Company police or spies</a:t>
            </a:r>
          </a:p>
          <a:p>
            <a:pPr lvl="1"/>
            <a:r>
              <a:rPr lang="en-US" sz="1700" b="1" dirty="0" smtClean="0"/>
              <a:t>Strikebreakers</a:t>
            </a:r>
            <a:r>
              <a:rPr lang="en-US" sz="1700" dirty="0" smtClean="0"/>
              <a:t> (called scabs by workers)</a:t>
            </a:r>
          </a:p>
          <a:p>
            <a:endParaRPr lang="en-US" sz="1700" dirty="0"/>
          </a:p>
        </p:txBody>
      </p:sp>
      <p:sp>
        <p:nvSpPr>
          <p:cNvPr id="10" name="Content Placeholder 8"/>
          <p:cNvSpPr txBox="1">
            <a:spLocks/>
          </p:cNvSpPr>
          <p:nvPr/>
        </p:nvSpPr>
        <p:spPr>
          <a:xfrm>
            <a:off x="64134" y="1908176"/>
            <a:ext cx="4126865" cy="510857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smtClean="0"/>
              <a:t>Goal – unions organize to improve workers status/ conditions. 3 big goals = </a:t>
            </a:r>
          </a:p>
          <a:p>
            <a:pPr lvl="1"/>
            <a:r>
              <a:rPr lang="en-US" dirty="0" smtClean="0"/>
              <a:t>Higher wages, shorter hrs. safe &amp; sanitary conditions</a:t>
            </a:r>
          </a:p>
          <a:p>
            <a:r>
              <a:rPr lang="en-US" dirty="0" smtClean="0"/>
              <a:t>Secondary Goals </a:t>
            </a:r>
          </a:p>
          <a:p>
            <a:pPr lvl="1"/>
            <a:r>
              <a:rPr lang="en-US" dirty="0" smtClean="0"/>
              <a:t>Abolition of child labor, recognizing </a:t>
            </a:r>
            <a:r>
              <a:rPr lang="en-US" b="1" dirty="0" smtClean="0"/>
              <a:t>collective bargaining</a:t>
            </a:r>
            <a:r>
              <a:rPr lang="en-US" dirty="0" smtClean="0"/>
              <a:t>, laws for workmen’s compensation</a:t>
            </a:r>
          </a:p>
          <a:p>
            <a:r>
              <a:rPr lang="en-US" dirty="0" smtClean="0"/>
              <a:t>Tactics</a:t>
            </a:r>
          </a:p>
          <a:p>
            <a:pPr lvl="1"/>
            <a:r>
              <a:rPr lang="en-US" dirty="0" smtClean="0"/>
              <a:t>The </a:t>
            </a:r>
            <a:r>
              <a:rPr lang="en-US" b="1" dirty="0" smtClean="0"/>
              <a:t>strike</a:t>
            </a:r>
            <a:r>
              <a:rPr lang="en-US" dirty="0" smtClean="0"/>
              <a:t> (refusing to work as a form of protest)</a:t>
            </a:r>
          </a:p>
          <a:p>
            <a:pPr lvl="1"/>
            <a:r>
              <a:rPr lang="en-US" b="1" dirty="0" smtClean="0"/>
              <a:t>Picketing</a:t>
            </a:r>
            <a:r>
              <a:rPr lang="en-US" dirty="0" smtClean="0"/>
              <a:t> (demonstration in front of a business)</a:t>
            </a:r>
          </a:p>
          <a:p>
            <a:pPr lvl="1"/>
            <a:r>
              <a:rPr lang="en-US" dirty="0" smtClean="0"/>
              <a:t>The </a:t>
            </a:r>
            <a:r>
              <a:rPr lang="en-US" b="1" dirty="0" smtClean="0"/>
              <a:t>boycott</a:t>
            </a:r>
            <a:r>
              <a:rPr lang="en-US" dirty="0" smtClean="0"/>
              <a:t> (refusing to buy products from that company)</a:t>
            </a:r>
          </a:p>
          <a:p>
            <a:pPr lvl="1"/>
            <a:r>
              <a:rPr lang="en-US" dirty="0" smtClean="0"/>
              <a:t>The </a:t>
            </a:r>
            <a:r>
              <a:rPr lang="en-US" b="1" dirty="0" smtClean="0"/>
              <a:t>closed shop </a:t>
            </a:r>
            <a:r>
              <a:rPr lang="en-US" dirty="0" smtClean="0"/>
              <a:t>(a place where employer agrees to only employ union members</a:t>
            </a:r>
          </a:p>
          <a:p>
            <a:endParaRPr lang="en-US" dirty="0"/>
          </a:p>
        </p:txBody>
      </p:sp>
      <p:pic>
        <p:nvPicPr>
          <p:cNvPr id="1026" name="Picture 2" descr="John D. Rockefeller 18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681" y="493058"/>
            <a:ext cx="1139825" cy="15356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88373" y="704671"/>
            <a:ext cx="2333308" cy="1200329"/>
          </a:xfrm>
          <a:prstGeom prst="rect">
            <a:avLst/>
          </a:prstGeom>
          <a:solidFill>
            <a:schemeClr val="accent1">
              <a:lumMod val="40000"/>
              <a:lumOff val="60000"/>
            </a:schemeClr>
          </a:solidFill>
        </p:spPr>
        <p:txBody>
          <a:bodyPr wrap="square" rtlCol="0">
            <a:spAutoFit/>
          </a:bodyPr>
          <a:lstStyle/>
          <a:p>
            <a:pPr algn="ctr"/>
            <a:r>
              <a:rPr lang="en-US" sz="2400" b="1" dirty="0" smtClean="0"/>
              <a:t>BOTH want to see a prosperous America</a:t>
            </a:r>
            <a:endParaRPr lang="en-US" sz="2400" b="1" dirty="0"/>
          </a:p>
        </p:txBody>
      </p:sp>
    </p:spTree>
    <p:extLst>
      <p:ext uri="{BB962C8B-B14F-4D97-AF65-F5344CB8AC3E}">
        <p14:creationId xmlns:p14="http://schemas.microsoft.com/office/powerpoint/2010/main" val="1192554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82562"/>
          </a:xfrm>
        </p:spPr>
        <p:txBody>
          <a:bodyPr>
            <a:normAutofit fontScale="90000"/>
          </a:bodyPr>
          <a:lstStyle/>
          <a:p>
            <a:r>
              <a:rPr lang="en-US" dirty="0" smtClean="0"/>
              <a:t>The Organized Labor Movement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29571535"/>
              </p:ext>
            </p:extLst>
          </p:nvPr>
        </p:nvGraphicFramePr>
        <p:xfrm>
          <a:off x="102637" y="533400"/>
          <a:ext cx="8888963" cy="6324600"/>
        </p:xfrm>
        <a:graphic>
          <a:graphicData uri="http://schemas.openxmlformats.org/drawingml/2006/table">
            <a:tbl>
              <a:tblPr/>
              <a:tblGrid>
                <a:gridCol w="1954763">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774505">
                  <a:extLst>
                    <a:ext uri="{9D8B030D-6E8A-4147-A177-3AD203B41FA5}">
                      <a16:colId xmlns:a16="http://schemas.microsoft.com/office/drawing/2014/main" val="20002"/>
                    </a:ext>
                  </a:extLst>
                </a:gridCol>
                <a:gridCol w="1901421">
                  <a:extLst>
                    <a:ext uri="{9D8B030D-6E8A-4147-A177-3AD203B41FA5}">
                      <a16:colId xmlns:a16="http://schemas.microsoft.com/office/drawing/2014/main" val="20003"/>
                    </a:ext>
                  </a:extLst>
                </a:gridCol>
                <a:gridCol w="1962874">
                  <a:extLst>
                    <a:ext uri="{9D8B030D-6E8A-4147-A177-3AD203B41FA5}">
                      <a16:colId xmlns:a16="http://schemas.microsoft.com/office/drawing/2014/main" val="20004"/>
                    </a:ext>
                  </a:extLst>
                </a:gridCol>
              </a:tblGrid>
              <a:tr h="1218354">
                <a:tc>
                  <a:txBody>
                    <a:bodyPr/>
                    <a:lstStyle/>
                    <a:p>
                      <a:pPr marL="0" marR="0">
                        <a:spcBef>
                          <a:spcPts val="0"/>
                        </a:spcBef>
                        <a:spcAft>
                          <a:spcPts val="0"/>
                        </a:spcAft>
                      </a:pPr>
                      <a:r>
                        <a:rPr lang="en-US" sz="1000" dirty="0">
                          <a:solidFill>
                            <a:schemeClr val="tx1"/>
                          </a:solidFill>
                          <a:effectLst/>
                          <a:latin typeface="Arial"/>
                          <a:ea typeface="Times New Roman"/>
                        </a:rPr>
                        <a:t> </a:t>
                      </a:r>
                      <a:endParaRPr lang="en-US" sz="1000" dirty="0">
                        <a:solidFill>
                          <a:schemeClr val="tx1"/>
                        </a:solidFill>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800" b="1">
                          <a:solidFill>
                            <a:schemeClr val="tx1"/>
                          </a:solidFill>
                          <a:effectLst/>
                          <a:latin typeface="Arial"/>
                          <a:ea typeface="Times New Roman"/>
                        </a:rPr>
                        <a:t>Lowell Mill Girls </a:t>
                      </a:r>
                      <a:endParaRPr lang="en-US" sz="1800">
                        <a:solidFill>
                          <a:schemeClr val="tx1"/>
                        </a:solidFill>
                        <a:effectLst/>
                        <a:latin typeface="Times New Roman"/>
                        <a:ea typeface="Times New Roman"/>
                      </a:endParaRPr>
                    </a:p>
                    <a:p>
                      <a:pPr marL="0" marR="0" algn="ctr">
                        <a:spcBef>
                          <a:spcPts val="0"/>
                        </a:spcBef>
                        <a:spcAft>
                          <a:spcPts val="0"/>
                        </a:spcAft>
                      </a:pPr>
                      <a:r>
                        <a:rPr lang="en-US" sz="1800" b="1">
                          <a:solidFill>
                            <a:schemeClr val="tx1"/>
                          </a:solidFill>
                          <a:effectLst/>
                          <a:latin typeface="Arial"/>
                          <a:ea typeface="Times New Roman"/>
                        </a:rPr>
                        <a:t>1836   </a:t>
                      </a:r>
                      <a:endParaRPr lang="en-US" sz="1800">
                        <a:solidFill>
                          <a:schemeClr val="tx1"/>
                        </a:solidFill>
                        <a:effectLst/>
                        <a:latin typeface="Times New Roman"/>
                        <a:ea typeface="Times New Roman"/>
                      </a:endParaRPr>
                    </a:p>
                  </a:txBody>
                  <a:tcPr marL="30711" marR="30711" marT="30711" marB="30711">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800" b="1" dirty="0">
                          <a:solidFill>
                            <a:schemeClr val="tx1"/>
                          </a:solidFill>
                          <a:effectLst/>
                          <a:latin typeface="Arial"/>
                          <a:ea typeface="Times New Roman"/>
                        </a:rPr>
                        <a:t>Knights of Labor</a:t>
                      </a:r>
                      <a:endParaRPr lang="en-US" sz="1800" dirty="0">
                        <a:solidFill>
                          <a:schemeClr val="tx1"/>
                        </a:solidFill>
                        <a:effectLst/>
                        <a:latin typeface="Times New Roman"/>
                        <a:ea typeface="Times New Roman"/>
                      </a:endParaRPr>
                    </a:p>
                    <a:p>
                      <a:pPr marL="0" marR="0" algn="ctr">
                        <a:spcBef>
                          <a:spcPts val="0"/>
                        </a:spcBef>
                        <a:spcAft>
                          <a:spcPts val="0"/>
                        </a:spcAft>
                      </a:pPr>
                      <a:r>
                        <a:rPr lang="en-US" sz="1800" b="1" dirty="0">
                          <a:solidFill>
                            <a:schemeClr val="tx1"/>
                          </a:solidFill>
                          <a:effectLst/>
                          <a:latin typeface="Arial"/>
                          <a:ea typeface="Times New Roman"/>
                        </a:rPr>
                        <a:t>1869</a:t>
                      </a:r>
                      <a:endParaRPr lang="en-US" sz="1800" dirty="0">
                        <a:solidFill>
                          <a:schemeClr val="tx1"/>
                        </a:solidFill>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800" b="1" dirty="0">
                          <a:solidFill>
                            <a:schemeClr val="tx1"/>
                          </a:solidFill>
                          <a:effectLst/>
                          <a:latin typeface="Arial"/>
                          <a:ea typeface="Times New Roman"/>
                        </a:rPr>
                        <a:t>American Federation of Labor</a:t>
                      </a:r>
                      <a:endParaRPr lang="en-US" sz="1800" dirty="0">
                        <a:solidFill>
                          <a:schemeClr val="tx1"/>
                        </a:solidFill>
                        <a:effectLst/>
                        <a:latin typeface="Times New Roman"/>
                        <a:ea typeface="Times New Roman"/>
                      </a:endParaRPr>
                    </a:p>
                    <a:p>
                      <a:pPr marL="0" marR="0" algn="ctr">
                        <a:spcBef>
                          <a:spcPts val="0"/>
                        </a:spcBef>
                        <a:spcAft>
                          <a:spcPts val="0"/>
                        </a:spcAft>
                      </a:pPr>
                      <a:r>
                        <a:rPr lang="en-US" sz="1800" b="1" dirty="0">
                          <a:solidFill>
                            <a:schemeClr val="tx1"/>
                          </a:solidFill>
                          <a:effectLst/>
                          <a:latin typeface="Arial"/>
                          <a:ea typeface="Times New Roman"/>
                        </a:rPr>
                        <a:t>1886</a:t>
                      </a:r>
                      <a:endParaRPr lang="en-US" sz="1800" dirty="0">
                        <a:solidFill>
                          <a:schemeClr val="tx1"/>
                        </a:solidFill>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800" b="1" dirty="0">
                          <a:solidFill>
                            <a:schemeClr val="tx1"/>
                          </a:solidFill>
                          <a:effectLst/>
                          <a:latin typeface="Arial"/>
                          <a:ea typeface="Times New Roman"/>
                        </a:rPr>
                        <a:t>Industrial Workers of the World</a:t>
                      </a:r>
                      <a:endParaRPr lang="en-US" sz="1800" dirty="0">
                        <a:solidFill>
                          <a:schemeClr val="tx1"/>
                        </a:solidFill>
                        <a:effectLst/>
                        <a:latin typeface="Times New Roman"/>
                        <a:ea typeface="Times New Roman"/>
                      </a:endParaRPr>
                    </a:p>
                    <a:p>
                      <a:pPr marL="0" marR="0" algn="ctr">
                        <a:spcBef>
                          <a:spcPts val="0"/>
                        </a:spcBef>
                        <a:spcAft>
                          <a:spcPts val="0"/>
                        </a:spcAft>
                      </a:pPr>
                      <a:r>
                        <a:rPr lang="en-US" sz="1800" b="1" dirty="0">
                          <a:solidFill>
                            <a:schemeClr val="tx1"/>
                          </a:solidFill>
                          <a:effectLst/>
                          <a:latin typeface="Arial"/>
                          <a:ea typeface="Times New Roman"/>
                        </a:rPr>
                        <a:t>1905</a:t>
                      </a:r>
                      <a:endParaRPr lang="en-US" sz="1800" dirty="0">
                        <a:solidFill>
                          <a:schemeClr val="tx1"/>
                        </a:solidFill>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1787644">
                <a:tc>
                  <a:txBody>
                    <a:bodyPr/>
                    <a:lstStyle/>
                    <a:p>
                      <a:pPr marL="0" marR="0" algn="ctr">
                        <a:spcBef>
                          <a:spcPts val="0"/>
                        </a:spcBef>
                        <a:spcAft>
                          <a:spcPts val="0"/>
                        </a:spcAft>
                      </a:pPr>
                      <a:r>
                        <a:rPr lang="en-US" sz="1400" b="1" dirty="0">
                          <a:solidFill>
                            <a:schemeClr val="tx1"/>
                          </a:solidFill>
                          <a:effectLst/>
                          <a:latin typeface="Arial"/>
                          <a:ea typeface="Times New Roman"/>
                        </a:rPr>
                        <a:t/>
                      </a:r>
                      <a:br>
                        <a:rPr lang="en-US" sz="1400" b="1" dirty="0">
                          <a:solidFill>
                            <a:schemeClr val="tx1"/>
                          </a:solidFill>
                          <a:effectLst/>
                          <a:latin typeface="Arial"/>
                          <a:ea typeface="Times New Roman"/>
                        </a:rPr>
                      </a:br>
                      <a:r>
                        <a:rPr lang="en-US" sz="1400" b="1" dirty="0">
                          <a:solidFill>
                            <a:schemeClr val="tx1"/>
                          </a:solidFill>
                          <a:effectLst/>
                          <a:latin typeface="Arial"/>
                          <a:ea typeface="Times New Roman"/>
                        </a:rPr>
                        <a:t/>
                      </a:r>
                      <a:br>
                        <a:rPr lang="en-US" sz="1400" b="1" dirty="0">
                          <a:solidFill>
                            <a:schemeClr val="tx1"/>
                          </a:solidFill>
                          <a:effectLst/>
                          <a:latin typeface="Arial"/>
                          <a:ea typeface="Times New Roman"/>
                        </a:rPr>
                      </a:br>
                      <a:r>
                        <a:rPr lang="en-US" sz="1400" b="1" dirty="0" smtClean="0">
                          <a:solidFill>
                            <a:schemeClr val="tx1"/>
                          </a:solidFill>
                          <a:effectLst/>
                          <a:latin typeface="Arial"/>
                          <a:ea typeface="Times New Roman"/>
                        </a:rPr>
                        <a:t>Principles</a:t>
                      </a:r>
                    </a:p>
                    <a:p>
                      <a:pPr marL="0" marR="0" algn="ctr">
                        <a:spcBef>
                          <a:spcPts val="0"/>
                        </a:spcBef>
                        <a:spcAft>
                          <a:spcPts val="0"/>
                        </a:spcAft>
                      </a:pPr>
                      <a:r>
                        <a:rPr lang="en-US" sz="1400" b="1" dirty="0" smtClean="0">
                          <a:solidFill>
                            <a:schemeClr val="tx1"/>
                          </a:solidFill>
                          <a:effectLst/>
                          <a:latin typeface="Arial"/>
                          <a:ea typeface="Times New Roman"/>
                        </a:rPr>
                        <a:t>(why was</a:t>
                      </a:r>
                      <a:r>
                        <a:rPr lang="en-US" sz="1400" b="1" baseline="0" dirty="0" smtClean="0">
                          <a:solidFill>
                            <a:schemeClr val="tx1"/>
                          </a:solidFill>
                          <a:effectLst/>
                          <a:latin typeface="Arial"/>
                          <a:ea typeface="Times New Roman"/>
                        </a:rPr>
                        <a:t> the group founded) underlying problems</a:t>
                      </a:r>
                      <a:endParaRPr lang="en-US" sz="1400" dirty="0">
                        <a:solidFill>
                          <a:schemeClr val="tx1"/>
                        </a:solidFill>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dirty="0">
                          <a:solidFill>
                            <a:schemeClr val="tx1"/>
                          </a:solidFill>
                          <a:effectLst/>
                          <a:latin typeface="Arial"/>
                          <a:ea typeface="Times New Roman"/>
                        </a:rPr>
                        <a:t> </a:t>
                      </a:r>
                      <a:endParaRPr lang="en-US" sz="1800" dirty="0">
                        <a:solidFill>
                          <a:schemeClr val="tx1"/>
                        </a:solidFill>
                        <a:effectLst/>
                        <a:latin typeface="Times New Roman"/>
                        <a:ea typeface="Times New Roman"/>
                      </a:endParaRPr>
                    </a:p>
                  </a:txBody>
                  <a:tcPr marL="30711" marR="30711" marT="30711" marB="30711">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dirty="0">
                          <a:solidFill>
                            <a:srgbClr val="000000"/>
                          </a:solidFill>
                          <a:effectLst/>
                          <a:latin typeface="Arial"/>
                          <a:ea typeface="Times New Roman"/>
                        </a:rPr>
                        <a:t> </a:t>
                      </a:r>
                      <a:endParaRPr lang="en-US" sz="1800" dirty="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a:solidFill>
                            <a:srgbClr val="000000"/>
                          </a:solidFill>
                          <a:effectLst/>
                          <a:latin typeface="Arial"/>
                          <a:ea typeface="Times New Roman"/>
                        </a:rPr>
                        <a:t> </a:t>
                      </a:r>
                      <a:endParaRPr lang="en-US" sz="180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a:solidFill>
                            <a:srgbClr val="000000"/>
                          </a:solidFill>
                          <a:effectLst/>
                          <a:latin typeface="Arial"/>
                          <a:ea typeface="Times New Roman"/>
                        </a:rPr>
                        <a:t> </a:t>
                      </a:r>
                      <a:endParaRPr lang="en-US" sz="180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1530958">
                <a:tc>
                  <a:txBody>
                    <a:bodyPr/>
                    <a:lstStyle/>
                    <a:p>
                      <a:pPr marL="0" marR="0" algn="ctr">
                        <a:spcBef>
                          <a:spcPts val="0"/>
                        </a:spcBef>
                        <a:spcAft>
                          <a:spcPts val="0"/>
                        </a:spcAft>
                      </a:pPr>
                      <a:r>
                        <a:rPr lang="en-US" sz="1400" b="1" dirty="0">
                          <a:solidFill>
                            <a:schemeClr val="tx1"/>
                          </a:solidFill>
                          <a:effectLst/>
                          <a:latin typeface="Arial"/>
                          <a:ea typeface="Times New Roman"/>
                        </a:rPr>
                        <a:t/>
                      </a:r>
                      <a:br>
                        <a:rPr lang="en-US" sz="1400" b="1" dirty="0">
                          <a:solidFill>
                            <a:schemeClr val="tx1"/>
                          </a:solidFill>
                          <a:effectLst/>
                          <a:latin typeface="Arial"/>
                          <a:ea typeface="Times New Roman"/>
                        </a:rPr>
                      </a:br>
                      <a:r>
                        <a:rPr lang="en-US" sz="1400" b="1" dirty="0">
                          <a:solidFill>
                            <a:schemeClr val="tx1"/>
                          </a:solidFill>
                          <a:effectLst/>
                          <a:latin typeface="Arial"/>
                          <a:ea typeface="Times New Roman"/>
                        </a:rPr>
                        <a:t/>
                      </a:r>
                      <a:br>
                        <a:rPr lang="en-US" sz="1400" b="1" dirty="0">
                          <a:solidFill>
                            <a:schemeClr val="tx1"/>
                          </a:solidFill>
                          <a:effectLst/>
                          <a:latin typeface="Arial"/>
                          <a:ea typeface="Times New Roman"/>
                        </a:rPr>
                      </a:br>
                      <a:r>
                        <a:rPr lang="en-US" sz="1400" b="1" dirty="0" smtClean="0">
                          <a:solidFill>
                            <a:schemeClr val="tx1"/>
                          </a:solidFill>
                          <a:effectLst/>
                          <a:latin typeface="Arial"/>
                          <a:ea typeface="Times New Roman"/>
                        </a:rPr>
                        <a:t>Goals</a:t>
                      </a:r>
                    </a:p>
                    <a:p>
                      <a:pPr marL="0" marR="0" algn="ctr">
                        <a:spcBef>
                          <a:spcPts val="0"/>
                        </a:spcBef>
                        <a:spcAft>
                          <a:spcPts val="0"/>
                        </a:spcAft>
                      </a:pPr>
                      <a:r>
                        <a:rPr lang="en-US" sz="1400" b="1" dirty="0" smtClean="0">
                          <a:solidFill>
                            <a:schemeClr val="tx1"/>
                          </a:solidFill>
                          <a:effectLst/>
                          <a:latin typeface="Arial"/>
                          <a:ea typeface="Times New Roman"/>
                        </a:rPr>
                        <a:t>(what they want to accomplish)</a:t>
                      </a:r>
                      <a:endParaRPr lang="en-US" sz="1400" dirty="0">
                        <a:solidFill>
                          <a:schemeClr val="tx1"/>
                        </a:solidFill>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a:solidFill>
                            <a:schemeClr val="tx1"/>
                          </a:solidFill>
                          <a:effectLst/>
                          <a:latin typeface="Arial"/>
                          <a:ea typeface="Times New Roman"/>
                        </a:rPr>
                        <a:t> </a:t>
                      </a:r>
                      <a:endParaRPr lang="en-US" sz="1800">
                        <a:solidFill>
                          <a:schemeClr val="tx1"/>
                        </a:solidFill>
                        <a:effectLst/>
                        <a:latin typeface="Times New Roman"/>
                        <a:ea typeface="Times New Roman"/>
                      </a:endParaRPr>
                    </a:p>
                  </a:txBody>
                  <a:tcPr marL="30711" marR="30711" marT="30711" marB="30711">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a:solidFill>
                            <a:srgbClr val="000000"/>
                          </a:solidFill>
                          <a:effectLst/>
                          <a:latin typeface="Arial"/>
                          <a:ea typeface="Times New Roman"/>
                        </a:rPr>
                        <a:t> </a:t>
                      </a:r>
                      <a:endParaRPr lang="en-US" sz="180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a:solidFill>
                            <a:srgbClr val="000000"/>
                          </a:solidFill>
                          <a:effectLst/>
                          <a:latin typeface="Arial"/>
                          <a:ea typeface="Times New Roman"/>
                        </a:rPr>
                        <a:t> </a:t>
                      </a:r>
                      <a:endParaRPr lang="en-US" sz="180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a:solidFill>
                            <a:srgbClr val="000000"/>
                          </a:solidFill>
                          <a:effectLst/>
                          <a:latin typeface="Arial"/>
                          <a:ea typeface="Times New Roman"/>
                        </a:rPr>
                        <a:t> </a:t>
                      </a:r>
                      <a:endParaRPr lang="en-US" sz="180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1787644">
                <a:tc>
                  <a:txBody>
                    <a:bodyPr/>
                    <a:lstStyle/>
                    <a:p>
                      <a:pPr marL="0" marR="0" algn="ctr">
                        <a:spcBef>
                          <a:spcPts val="0"/>
                        </a:spcBef>
                        <a:spcAft>
                          <a:spcPts val="0"/>
                        </a:spcAft>
                      </a:pPr>
                      <a:r>
                        <a:rPr lang="en-US" sz="1400" b="1" dirty="0">
                          <a:solidFill>
                            <a:schemeClr val="tx1"/>
                          </a:solidFill>
                          <a:effectLst/>
                          <a:latin typeface="Arial"/>
                          <a:ea typeface="Times New Roman"/>
                        </a:rPr>
                        <a:t/>
                      </a:r>
                      <a:br>
                        <a:rPr lang="en-US" sz="1400" b="1" dirty="0">
                          <a:solidFill>
                            <a:schemeClr val="tx1"/>
                          </a:solidFill>
                          <a:effectLst/>
                          <a:latin typeface="Arial"/>
                          <a:ea typeface="Times New Roman"/>
                        </a:rPr>
                      </a:br>
                      <a:r>
                        <a:rPr lang="en-US" sz="1400" b="1" dirty="0">
                          <a:solidFill>
                            <a:schemeClr val="tx1"/>
                          </a:solidFill>
                          <a:effectLst/>
                          <a:latin typeface="Arial"/>
                          <a:ea typeface="Times New Roman"/>
                        </a:rPr>
                        <a:t/>
                      </a:r>
                      <a:br>
                        <a:rPr lang="en-US" sz="1400" b="1" dirty="0">
                          <a:solidFill>
                            <a:schemeClr val="tx1"/>
                          </a:solidFill>
                          <a:effectLst/>
                          <a:latin typeface="Arial"/>
                          <a:ea typeface="Times New Roman"/>
                        </a:rPr>
                      </a:br>
                      <a:r>
                        <a:rPr lang="en-US" sz="1400" b="1" dirty="0" smtClean="0">
                          <a:solidFill>
                            <a:schemeClr val="tx1"/>
                          </a:solidFill>
                          <a:effectLst/>
                          <a:latin typeface="Arial"/>
                          <a:ea typeface="Times New Roman"/>
                        </a:rPr>
                        <a:t>Tactics</a:t>
                      </a:r>
                    </a:p>
                    <a:p>
                      <a:pPr marL="0" marR="0" algn="ctr">
                        <a:spcBef>
                          <a:spcPts val="0"/>
                        </a:spcBef>
                        <a:spcAft>
                          <a:spcPts val="0"/>
                        </a:spcAft>
                      </a:pPr>
                      <a:r>
                        <a:rPr lang="en-US" sz="1400" b="1" dirty="0" smtClean="0">
                          <a:solidFill>
                            <a:schemeClr val="tx1"/>
                          </a:solidFill>
                          <a:effectLst/>
                          <a:latin typeface="Arial"/>
                          <a:ea typeface="Times New Roman"/>
                        </a:rPr>
                        <a:t>(how they want to accomplish these goals)</a:t>
                      </a:r>
                      <a:endParaRPr lang="en-US" sz="1400" dirty="0">
                        <a:solidFill>
                          <a:schemeClr val="tx1"/>
                        </a:solidFill>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dirty="0">
                          <a:solidFill>
                            <a:schemeClr val="tx1"/>
                          </a:solidFill>
                          <a:effectLst/>
                          <a:latin typeface="Arial"/>
                          <a:ea typeface="Times New Roman"/>
                        </a:rPr>
                        <a:t> </a:t>
                      </a:r>
                      <a:endParaRPr lang="en-US" sz="1800" dirty="0">
                        <a:solidFill>
                          <a:schemeClr val="tx1"/>
                        </a:solidFill>
                        <a:effectLst/>
                        <a:latin typeface="Times New Roman"/>
                        <a:ea typeface="Times New Roman"/>
                      </a:endParaRPr>
                    </a:p>
                  </a:txBody>
                  <a:tcPr marL="30711" marR="30711" marT="30711" marB="30711">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dirty="0">
                          <a:solidFill>
                            <a:srgbClr val="000000"/>
                          </a:solidFill>
                          <a:effectLst/>
                          <a:latin typeface="Arial"/>
                          <a:ea typeface="Times New Roman"/>
                        </a:rPr>
                        <a:t> </a:t>
                      </a:r>
                      <a:endParaRPr lang="en-US" sz="1800" dirty="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a:solidFill>
                            <a:srgbClr val="000000"/>
                          </a:solidFill>
                          <a:effectLst/>
                          <a:latin typeface="Arial"/>
                          <a:ea typeface="Times New Roman"/>
                        </a:rPr>
                        <a:t> </a:t>
                      </a:r>
                      <a:endParaRPr lang="en-US" sz="180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tc>
                  <a:txBody>
                    <a:bodyPr/>
                    <a:lstStyle/>
                    <a:p>
                      <a:pPr marL="0" marR="0">
                        <a:spcBef>
                          <a:spcPts val="0"/>
                        </a:spcBef>
                        <a:spcAft>
                          <a:spcPts val="0"/>
                        </a:spcAft>
                      </a:pPr>
                      <a:r>
                        <a:rPr lang="en-US" sz="1800" dirty="0">
                          <a:solidFill>
                            <a:srgbClr val="000000"/>
                          </a:solidFill>
                          <a:effectLst/>
                          <a:latin typeface="Arial"/>
                          <a:ea typeface="Times New Roman"/>
                        </a:rPr>
                        <a:t> </a:t>
                      </a:r>
                      <a:endParaRPr lang="en-US" sz="1800" dirty="0">
                        <a:effectLst/>
                        <a:latin typeface="Times New Roman"/>
                        <a:ea typeface="Times New Roman"/>
                      </a:endParaRPr>
                    </a:p>
                  </a:txBody>
                  <a:tcPr marL="30711" marR="30711" marT="30711" marB="30711" anchor="ctr">
                    <a:lnL>
                      <a:noFill/>
                    </a:lnL>
                    <a:lnR>
                      <a:noFill/>
                    </a:lnR>
                    <a:lnT>
                      <a:noFill/>
                    </a:lnT>
                    <a:lnB>
                      <a:noFill/>
                    </a:lnB>
                    <a:gradFill>
                      <a:gsLst>
                        <a:gs pos="0">
                          <a:schemeClr val="accent1">
                            <a:tint val="66000"/>
                            <a:satMod val="160000"/>
                          </a:schemeClr>
                        </a:gs>
                        <a:gs pos="17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637803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50838"/>
            <a:ext cx="7696200" cy="563562"/>
          </a:xfrm>
        </p:spPr>
        <p:txBody>
          <a:bodyPr>
            <a:noAutofit/>
          </a:bodyPr>
          <a:lstStyle/>
          <a:p>
            <a:pPr marL="342900" lvl="0" indent="-342900">
              <a:spcBef>
                <a:spcPct val="20000"/>
              </a:spcBef>
            </a:pPr>
            <a:r>
              <a:rPr lang="en-US" sz="2800" dirty="0">
                <a:solidFill>
                  <a:srgbClr val="FF0000"/>
                </a:solidFill>
                <a:ea typeface="+mn-ea"/>
                <a:cs typeface="+mn-cs"/>
              </a:rPr>
              <a:t>Discuss as a group – </a:t>
            </a:r>
            <a:r>
              <a:rPr lang="en-US" sz="2800" dirty="0" smtClean="0">
                <a:solidFill>
                  <a:srgbClr val="FF0000"/>
                </a:solidFill>
                <a:ea typeface="+mn-ea"/>
                <a:cs typeface="+mn-cs"/>
              </a:rPr>
              <a:t>Was </a:t>
            </a:r>
            <a:r>
              <a:rPr lang="en-US" sz="2800" dirty="0">
                <a:solidFill>
                  <a:srgbClr val="FF0000"/>
                </a:solidFill>
                <a:ea typeface="+mn-ea"/>
                <a:cs typeface="+mn-cs"/>
              </a:rPr>
              <a:t>the labor movement </a:t>
            </a:r>
            <a:r>
              <a:rPr lang="en-US" sz="2800" dirty="0" smtClean="0">
                <a:solidFill>
                  <a:srgbClr val="FF0000"/>
                </a:solidFill>
                <a:ea typeface="+mn-ea"/>
                <a:cs typeface="+mn-cs"/>
              </a:rPr>
              <a:t>from 1870-1920 successful</a:t>
            </a:r>
            <a:r>
              <a:rPr lang="en-US" sz="2800" dirty="0">
                <a:solidFill>
                  <a:srgbClr val="FF0000"/>
                </a:solidFill>
                <a:ea typeface="+mn-ea"/>
                <a:cs typeface="+mn-cs"/>
              </a:rPr>
              <a:t>? </a:t>
            </a:r>
            <a:endParaRPr lang="en-US" sz="2800" dirty="0">
              <a:solidFill>
                <a:srgbClr val="FF0000"/>
              </a:solidFill>
            </a:endParaRPr>
          </a:p>
        </p:txBody>
      </p:sp>
      <p:sp>
        <p:nvSpPr>
          <p:cNvPr id="5" name="Text Placeholder 4"/>
          <p:cNvSpPr>
            <a:spLocks noGrp="1"/>
          </p:cNvSpPr>
          <p:nvPr>
            <p:ph type="body" idx="1"/>
          </p:nvPr>
        </p:nvSpPr>
        <p:spPr/>
        <p:txBody>
          <a:bodyPr>
            <a:normAutofit fontScale="92500" lnSpcReduction="20000"/>
          </a:bodyPr>
          <a:lstStyle/>
          <a:p>
            <a:r>
              <a:rPr lang="en-US" dirty="0" smtClean="0"/>
              <a:t>How was the labor movement successful? </a:t>
            </a:r>
            <a:endParaRPr lang="en-US" dirty="0"/>
          </a:p>
        </p:txBody>
      </p:sp>
      <p:sp>
        <p:nvSpPr>
          <p:cNvPr id="6" name="Content Placeholder 5"/>
          <p:cNvSpPr>
            <a:spLocks noGrp="1"/>
          </p:cNvSpPr>
          <p:nvPr>
            <p:ph sz="half" idx="2"/>
          </p:nvPr>
        </p:nvSpPr>
        <p:spPr/>
        <p:txBody>
          <a:bodyPr/>
          <a:lstStyle/>
          <a:p>
            <a:endParaRPr lang="en-US" dirty="0"/>
          </a:p>
        </p:txBody>
      </p:sp>
      <p:sp>
        <p:nvSpPr>
          <p:cNvPr id="7" name="Text Placeholder 6"/>
          <p:cNvSpPr>
            <a:spLocks noGrp="1"/>
          </p:cNvSpPr>
          <p:nvPr>
            <p:ph type="body" sz="quarter" idx="3"/>
          </p:nvPr>
        </p:nvSpPr>
        <p:spPr>
          <a:xfrm>
            <a:off x="4645025" y="1535113"/>
            <a:ext cx="4422775" cy="639762"/>
          </a:xfrm>
        </p:spPr>
        <p:txBody>
          <a:bodyPr>
            <a:normAutofit fontScale="92500" lnSpcReduction="20000"/>
          </a:bodyPr>
          <a:lstStyle/>
          <a:p>
            <a:r>
              <a:rPr lang="en-US" dirty="0" smtClean="0"/>
              <a:t>How was the labor movement NOT successful?</a:t>
            </a:r>
            <a:endParaRPr lang="en-US" dirty="0"/>
          </a:p>
        </p:txBody>
      </p:sp>
      <p:sp>
        <p:nvSpPr>
          <p:cNvPr id="8" name="Content Placeholder 7"/>
          <p:cNvSpPr>
            <a:spLocks noGrp="1"/>
          </p:cNvSpPr>
          <p:nvPr>
            <p:ph sz="quarter" idx="4"/>
          </p:nvPr>
        </p:nvSpPr>
        <p:spPr/>
        <p:txBody>
          <a:bodyPr/>
          <a:lstStyle/>
          <a:p>
            <a:endParaRPr lang="en-US"/>
          </a:p>
        </p:txBody>
      </p:sp>
    </p:spTree>
    <p:extLst>
      <p:ext uri="{BB962C8B-B14F-4D97-AF65-F5344CB8AC3E}">
        <p14:creationId xmlns:p14="http://schemas.microsoft.com/office/powerpoint/2010/main" val="15774249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92162"/>
          </a:xfrm>
        </p:spPr>
        <p:txBody>
          <a:bodyPr/>
          <a:lstStyle/>
          <a:p>
            <a:r>
              <a:rPr lang="en-US" dirty="0" smtClean="0"/>
              <a:t>Effects of Industrialism</a:t>
            </a:r>
            <a:endParaRPr lang="en-US" dirty="0"/>
          </a:p>
        </p:txBody>
      </p:sp>
      <p:sp>
        <p:nvSpPr>
          <p:cNvPr id="3" name="Content Placeholder 2"/>
          <p:cNvSpPr>
            <a:spLocks noGrp="1"/>
          </p:cNvSpPr>
          <p:nvPr>
            <p:ph idx="1"/>
          </p:nvPr>
        </p:nvSpPr>
        <p:spPr>
          <a:xfrm>
            <a:off x="838200" y="4846637"/>
            <a:ext cx="3276600" cy="1401763"/>
          </a:xfrm>
        </p:spPr>
        <p:txBody>
          <a:bodyPr/>
          <a:lstStyle/>
          <a:p>
            <a:pPr>
              <a:buNone/>
            </a:pPr>
            <a:r>
              <a:rPr lang="en-US" dirty="0" smtClean="0"/>
              <a:t>Negative and </a:t>
            </a:r>
            <a:r>
              <a:rPr lang="en-US" smtClean="0"/>
              <a:t>Positive Effects…</a:t>
            </a:r>
            <a:endParaRPr lang="en-US" dirty="0"/>
          </a:p>
        </p:txBody>
      </p:sp>
      <p:pic>
        <p:nvPicPr>
          <p:cNvPr id="43012" name="Picture 4" descr="http://www.studenthandouts.com/01-Web-Pages/01-Picture-Pages/10.07-Industrial-Revolution/1-Riis-Bandits-Roost-New-York-City-Slum-1890.jpg"/>
          <p:cNvPicPr>
            <a:picLocks noChangeAspect="1" noChangeArrowheads="1"/>
          </p:cNvPicPr>
          <p:nvPr/>
        </p:nvPicPr>
        <p:blipFill>
          <a:blip r:embed="rId2" cstate="print"/>
          <a:srcRect/>
          <a:stretch>
            <a:fillRect/>
          </a:stretch>
        </p:blipFill>
        <p:spPr bwMode="auto">
          <a:xfrm>
            <a:off x="0" y="762000"/>
            <a:ext cx="4632515" cy="3719933"/>
          </a:xfrm>
          <a:prstGeom prst="rect">
            <a:avLst/>
          </a:prstGeom>
          <a:noFill/>
        </p:spPr>
      </p:pic>
      <p:pic>
        <p:nvPicPr>
          <p:cNvPr id="102402" name="Picture 2"/>
          <p:cNvPicPr>
            <a:picLocks noChangeAspect="1" noChangeArrowheads="1"/>
          </p:cNvPicPr>
          <p:nvPr/>
        </p:nvPicPr>
        <p:blipFill>
          <a:blip r:embed="rId3" cstate="print"/>
          <a:srcRect/>
          <a:stretch>
            <a:fillRect/>
          </a:stretch>
        </p:blipFill>
        <p:spPr bwMode="auto">
          <a:xfrm>
            <a:off x="4038600" y="3462909"/>
            <a:ext cx="5105400" cy="3395091"/>
          </a:xfrm>
          <a:prstGeom prst="rect">
            <a:avLst/>
          </a:prstGeom>
          <a:noFill/>
          <a:ln w="9525">
            <a:noFill/>
            <a:miter lim="800000"/>
            <a:headEnd/>
            <a:tailEnd/>
          </a:ln>
          <a:effectLst/>
        </p:spPr>
      </p:pic>
    </p:spTree>
    <p:extLst>
      <p:ext uri="{BB962C8B-B14F-4D97-AF65-F5344CB8AC3E}">
        <p14:creationId xmlns:p14="http://schemas.microsoft.com/office/powerpoint/2010/main" val="3305488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New vs. Old Immigrant Groups</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4648200"/>
            <a:ext cx="22860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s://c1.staticflickr.com/1/156/423892639_e37b651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314505"/>
            <a:ext cx="5502322" cy="35434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2.gstatic.com/images?q=tbn:ANd9GcR_zAkJms177Xq9yIEGE79C8aF2lThG34DeKZK5cuBk30G_ji8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9600"/>
            <a:ext cx="418912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3.bp.blogspot.com/_vmcBNSZI_3k/Sn77nZbRAwI/AAAAAAAAAwk/DcK8ObgUUpk/s400/racism.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5060" y="838199"/>
            <a:ext cx="3301740" cy="247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7718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14800" cy="533400"/>
          </a:xfrm>
        </p:spPr>
        <p:txBody>
          <a:bodyPr>
            <a:normAutofit fontScale="90000"/>
          </a:bodyPr>
          <a:lstStyle/>
          <a:p>
            <a:r>
              <a:rPr lang="en-US" dirty="0" smtClean="0"/>
              <a:t>Class Differences</a:t>
            </a:r>
            <a:endParaRPr lang="en-US" dirty="0"/>
          </a:p>
        </p:txBody>
      </p:sp>
      <p:sp>
        <p:nvSpPr>
          <p:cNvPr id="3" name="Text Placeholder 2"/>
          <p:cNvSpPr>
            <a:spLocks noGrp="1"/>
          </p:cNvSpPr>
          <p:nvPr>
            <p:ph type="body" idx="1"/>
          </p:nvPr>
        </p:nvSpPr>
        <p:spPr>
          <a:xfrm>
            <a:off x="0" y="1143000"/>
            <a:ext cx="4343400" cy="457200"/>
          </a:xfrm>
          <a:noFill/>
          <a:ln>
            <a:solidFill>
              <a:schemeClr val="tx1"/>
            </a:solidFill>
          </a:ln>
        </p:spPr>
        <p:txBody>
          <a:bodyPr>
            <a:normAutofit fontScale="92500"/>
          </a:bodyPr>
          <a:lstStyle/>
          <a:p>
            <a:r>
              <a:rPr lang="en-US" dirty="0" smtClean="0"/>
              <a:t>The Wealthy  - “Barons of Industry”</a:t>
            </a:r>
            <a:endParaRPr lang="en-US" dirty="0"/>
          </a:p>
        </p:txBody>
      </p:sp>
      <p:sp>
        <p:nvSpPr>
          <p:cNvPr id="5" name="Text Placeholder 4"/>
          <p:cNvSpPr>
            <a:spLocks noGrp="1"/>
          </p:cNvSpPr>
          <p:nvPr>
            <p:ph type="body" sz="quarter" idx="3"/>
          </p:nvPr>
        </p:nvSpPr>
        <p:spPr>
          <a:xfrm>
            <a:off x="4953000" y="1143000"/>
            <a:ext cx="3276600" cy="487362"/>
          </a:xfrm>
          <a:ln>
            <a:solidFill>
              <a:schemeClr val="tx1"/>
            </a:solidFill>
          </a:ln>
        </p:spPr>
        <p:txBody>
          <a:bodyPr/>
          <a:lstStyle/>
          <a:p>
            <a:r>
              <a:rPr lang="en-US" dirty="0" smtClean="0"/>
              <a:t>The poor working class</a:t>
            </a:r>
            <a:endParaRPr lang="en-US" dirty="0"/>
          </a:p>
        </p:txBody>
      </p:sp>
      <p:pic>
        <p:nvPicPr>
          <p:cNvPr id="7" name="Content Placeholder 6"/>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4343400" cy="3124200"/>
          </a:xfrm>
          <a:prstGeom prst="rect">
            <a:avLst/>
          </a:prstGeom>
          <a:noFill/>
        </p:spPr>
      </p:pic>
      <p:pic>
        <p:nvPicPr>
          <p:cNvPr id="8" name="Content Placeholder 7"/>
          <p:cNvPicPr>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676400"/>
            <a:ext cx="4191000" cy="3200400"/>
          </a:xfrm>
          <a:prstGeom prst="rect">
            <a:avLst/>
          </a:prstGeom>
          <a:noFill/>
        </p:spPr>
      </p:pic>
      <p:sp>
        <p:nvSpPr>
          <p:cNvPr id="9" name="TextBox 8"/>
          <p:cNvSpPr txBox="1"/>
          <p:nvPr/>
        </p:nvSpPr>
        <p:spPr>
          <a:xfrm>
            <a:off x="0" y="4800600"/>
            <a:ext cx="4343400" cy="2585323"/>
          </a:xfrm>
          <a:prstGeom prst="rect">
            <a:avLst/>
          </a:prstGeom>
          <a:noFill/>
          <a:ln>
            <a:solidFill>
              <a:schemeClr val="tx1"/>
            </a:solidFill>
          </a:ln>
        </p:spPr>
        <p:txBody>
          <a:bodyPr wrap="square" rtlCol="0">
            <a:spAutoFit/>
          </a:bodyPr>
          <a:lstStyle/>
          <a:p>
            <a:r>
              <a:rPr lang="en-US" b="1" dirty="0" smtClean="0"/>
              <a:t>Observations: </a:t>
            </a:r>
          </a:p>
          <a:p>
            <a:r>
              <a:rPr lang="en-US" dirty="0" smtClean="0"/>
              <a:t>What do the Newport ‘cottages’ look like?</a:t>
            </a:r>
          </a:p>
          <a:p>
            <a:endParaRPr lang="en-US" dirty="0" smtClean="0"/>
          </a:p>
          <a:p>
            <a:r>
              <a:rPr lang="en-US" dirty="0" smtClean="0"/>
              <a:t>Why are the entrepreneur building these</a:t>
            </a:r>
          </a:p>
          <a:p>
            <a:r>
              <a:rPr lang="en-US" dirty="0" smtClean="0"/>
              <a:t>Homes?</a:t>
            </a:r>
          </a:p>
          <a:p>
            <a:r>
              <a:rPr lang="en-US" dirty="0" smtClean="0"/>
              <a:t>Why was </a:t>
            </a:r>
            <a:r>
              <a:rPr lang="en-US" dirty="0" err="1" smtClean="0"/>
              <a:t>Mablehouse</a:t>
            </a:r>
            <a:r>
              <a:rPr lang="en-US" dirty="0" smtClean="0"/>
              <a:t> designed to mimic European palaces? </a:t>
            </a:r>
          </a:p>
          <a:p>
            <a:endParaRPr lang="en-US" dirty="0" smtClean="0"/>
          </a:p>
          <a:p>
            <a:r>
              <a:rPr lang="en-US" dirty="0" smtClean="0"/>
              <a:t>- </a:t>
            </a:r>
            <a:r>
              <a:rPr lang="en-US" dirty="0" err="1" smtClean="0"/>
              <a:t>Whitmoor</a:t>
            </a:r>
            <a:r>
              <a:rPr lang="en-US" dirty="0" smtClean="0"/>
              <a:t>  1-12, </a:t>
            </a:r>
            <a:r>
              <a:rPr lang="en-US" dirty="0" err="1" smtClean="0"/>
              <a:t>mablehouse</a:t>
            </a:r>
            <a:r>
              <a:rPr lang="en-US" dirty="0" smtClean="0"/>
              <a:t> 1 – 9:30</a:t>
            </a:r>
            <a:endParaRPr lang="en-US" dirty="0"/>
          </a:p>
        </p:txBody>
      </p:sp>
      <p:sp>
        <p:nvSpPr>
          <p:cNvPr id="10" name="TextBox 9"/>
          <p:cNvSpPr txBox="1"/>
          <p:nvPr/>
        </p:nvSpPr>
        <p:spPr>
          <a:xfrm>
            <a:off x="4939066" y="4800600"/>
            <a:ext cx="4204934" cy="2031325"/>
          </a:xfrm>
          <a:prstGeom prst="rect">
            <a:avLst/>
          </a:prstGeom>
          <a:noFill/>
          <a:ln>
            <a:solidFill>
              <a:schemeClr val="tx1"/>
            </a:solidFill>
          </a:ln>
        </p:spPr>
        <p:txBody>
          <a:bodyPr wrap="square" rtlCol="0">
            <a:spAutoFit/>
          </a:bodyPr>
          <a:lstStyle/>
          <a:p>
            <a:r>
              <a:rPr lang="en-US" b="1" dirty="0" smtClean="0"/>
              <a:t>Observations: </a:t>
            </a:r>
          </a:p>
          <a:p>
            <a:r>
              <a:rPr lang="en-US" dirty="0" smtClean="0"/>
              <a:t>What did the common tenement look like?</a:t>
            </a:r>
          </a:p>
          <a:p>
            <a:endParaRPr lang="en-US" dirty="0" smtClean="0"/>
          </a:p>
          <a:p>
            <a:endParaRPr lang="en-US" dirty="0" smtClean="0"/>
          </a:p>
          <a:p>
            <a:r>
              <a:rPr lang="en-US" dirty="0" smtClean="0"/>
              <a:t>How did Jacob Riis raise awareness of these conditions? </a:t>
            </a:r>
          </a:p>
          <a:p>
            <a:endParaRPr lang="en-US" dirty="0"/>
          </a:p>
        </p:txBody>
      </p:sp>
      <p:sp>
        <p:nvSpPr>
          <p:cNvPr id="11" name="TextBox 10"/>
          <p:cNvSpPr txBox="1"/>
          <p:nvPr/>
        </p:nvSpPr>
        <p:spPr>
          <a:xfrm>
            <a:off x="3962400" y="381000"/>
            <a:ext cx="4894738" cy="523220"/>
          </a:xfrm>
          <a:prstGeom prst="rect">
            <a:avLst/>
          </a:prstGeom>
          <a:noFill/>
        </p:spPr>
        <p:txBody>
          <a:bodyPr wrap="none" rtlCol="0">
            <a:spAutoFit/>
          </a:bodyPr>
          <a:lstStyle/>
          <a:p>
            <a:r>
              <a:rPr lang="en-US" sz="2800" b="1" dirty="0" smtClean="0"/>
              <a:t>In the American The Gilded Age</a:t>
            </a:r>
            <a:endParaRPr lang="en-US" sz="2800" b="1" dirty="0"/>
          </a:p>
        </p:txBody>
      </p:sp>
    </p:spTree>
    <p:extLst>
      <p:ext uri="{BB962C8B-B14F-4D97-AF65-F5344CB8AC3E}">
        <p14:creationId xmlns:p14="http://schemas.microsoft.com/office/powerpoint/2010/main" val="3856255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Progressive Era</a:t>
            </a:r>
            <a:endParaRPr lang="en-US" dirty="0"/>
          </a:p>
        </p:txBody>
      </p:sp>
      <p:sp>
        <p:nvSpPr>
          <p:cNvPr id="3" name="Content Placeholder 2"/>
          <p:cNvSpPr>
            <a:spLocks noGrp="1"/>
          </p:cNvSpPr>
          <p:nvPr>
            <p:ph idx="1"/>
          </p:nvPr>
        </p:nvSpPr>
        <p:spPr/>
        <p:txBody>
          <a:bodyPr/>
          <a:lstStyle/>
          <a:p>
            <a:r>
              <a:rPr lang="en-US" dirty="0" smtClean="0"/>
              <a:t>What areas did the Progressives think were in need of the greatest reform?</a:t>
            </a:r>
          </a:p>
          <a:p>
            <a:endParaRPr lang="en-US" dirty="0"/>
          </a:p>
        </p:txBody>
      </p:sp>
      <p:pic>
        <p:nvPicPr>
          <p:cNvPr id="4" name="Picture 4" descr="http://www.fordham.edu/images/academics/programs/honors_history/ca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19400"/>
            <a:ext cx="4036384" cy="32627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55.photobucket.com/albums/g128/davidbellel/david2/david3/laundry-1900-pos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3016827"/>
            <a:ext cx="4465286" cy="370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0080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Progressives</a:t>
            </a:r>
            <a:endParaRPr lang="en-US" dirty="0"/>
          </a:p>
        </p:txBody>
      </p:sp>
      <p:sp>
        <p:nvSpPr>
          <p:cNvPr id="3" name="Text Placeholder 2"/>
          <p:cNvSpPr>
            <a:spLocks noGrp="1"/>
          </p:cNvSpPr>
          <p:nvPr>
            <p:ph type="body" idx="1"/>
          </p:nvPr>
        </p:nvSpPr>
        <p:spPr>
          <a:xfrm>
            <a:off x="457200" y="2103438"/>
            <a:ext cx="1567543" cy="639762"/>
          </a:xfrm>
        </p:spPr>
        <p:txBody>
          <a:bodyPr/>
          <a:lstStyle/>
          <a:p>
            <a:r>
              <a:rPr lang="en-US" dirty="0" smtClean="0"/>
              <a:t>Problems</a:t>
            </a:r>
            <a:endParaRPr lang="en-US" dirty="0"/>
          </a:p>
        </p:txBody>
      </p:sp>
      <p:sp>
        <p:nvSpPr>
          <p:cNvPr id="4" name="Content Placeholder 3"/>
          <p:cNvSpPr>
            <a:spLocks noGrp="1"/>
          </p:cNvSpPr>
          <p:nvPr>
            <p:ph sz="half" idx="2"/>
          </p:nvPr>
        </p:nvSpPr>
        <p:spPr>
          <a:xfrm>
            <a:off x="0" y="2754312"/>
            <a:ext cx="3124200" cy="3951288"/>
          </a:xfrm>
          <a:ln>
            <a:solidFill>
              <a:schemeClr val="accent1"/>
            </a:solidFill>
          </a:ln>
        </p:spPr>
        <p:txBody>
          <a:bodyPr>
            <a:normAutofit fontScale="92500"/>
          </a:bodyPr>
          <a:lstStyle/>
          <a:p>
            <a:r>
              <a:rPr lang="en-US" dirty="0" smtClean="0"/>
              <a:t>Industrial Hazards</a:t>
            </a:r>
          </a:p>
          <a:p>
            <a:r>
              <a:rPr lang="en-US" dirty="0" smtClean="0"/>
              <a:t>Corrupt Government</a:t>
            </a:r>
          </a:p>
          <a:p>
            <a:r>
              <a:rPr lang="en-US" dirty="0" smtClean="0"/>
              <a:t>No Women’s Suffrage</a:t>
            </a:r>
          </a:p>
          <a:p>
            <a:r>
              <a:rPr lang="en-US" dirty="0" smtClean="0"/>
              <a:t>Poor living Conditions</a:t>
            </a:r>
          </a:p>
          <a:p>
            <a:r>
              <a:rPr lang="en-US" dirty="0" smtClean="0"/>
              <a:t>Poor working Conditions</a:t>
            </a:r>
          </a:p>
          <a:p>
            <a:r>
              <a:rPr lang="en-US" dirty="0" smtClean="0"/>
              <a:t>Monopolies</a:t>
            </a:r>
          </a:p>
          <a:p>
            <a:r>
              <a:rPr lang="en-US" dirty="0" smtClean="0"/>
              <a:t>Gap between rich and Poor grows </a:t>
            </a:r>
            <a:endParaRPr lang="en-US" dirty="0"/>
          </a:p>
        </p:txBody>
      </p:sp>
      <p:sp>
        <p:nvSpPr>
          <p:cNvPr id="5" name="Text Placeholder 4"/>
          <p:cNvSpPr>
            <a:spLocks noGrp="1"/>
          </p:cNvSpPr>
          <p:nvPr>
            <p:ph type="body" sz="quarter" idx="3"/>
          </p:nvPr>
        </p:nvSpPr>
        <p:spPr>
          <a:xfrm>
            <a:off x="3352800" y="2103438"/>
            <a:ext cx="1984375" cy="639762"/>
          </a:xfrm>
        </p:spPr>
        <p:txBody>
          <a:bodyPr/>
          <a:lstStyle/>
          <a:p>
            <a:r>
              <a:rPr lang="en-US" dirty="0" smtClean="0"/>
              <a:t>Muckrakers</a:t>
            </a:r>
            <a:endParaRPr lang="en-US" dirty="0"/>
          </a:p>
        </p:txBody>
      </p:sp>
      <p:sp>
        <p:nvSpPr>
          <p:cNvPr id="6" name="Content Placeholder 5"/>
          <p:cNvSpPr>
            <a:spLocks noGrp="1"/>
          </p:cNvSpPr>
          <p:nvPr>
            <p:ph sz="quarter" idx="4"/>
          </p:nvPr>
        </p:nvSpPr>
        <p:spPr>
          <a:xfrm>
            <a:off x="3276601" y="2830512"/>
            <a:ext cx="2590800" cy="3951288"/>
          </a:xfrm>
          <a:ln>
            <a:solidFill>
              <a:schemeClr val="accent1"/>
            </a:solidFill>
          </a:ln>
        </p:spPr>
        <p:txBody>
          <a:bodyPr/>
          <a:lstStyle/>
          <a:p>
            <a:r>
              <a:rPr lang="en-US" dirty="0" smtClean="0"/>
              <a:t>Exposed Conditions</a:t>
            </a:r>
          </a:p>
          <a:p>
            <a:r>
              <a:rPr lang="en-US" dirty="0" smtClean="0"/>
              <a:t>Exposed Political Corruption </a:t>
            </a:r>
          </a:p>
          <a:p>
            <a:r>
              <a:rPr lang="en-US" dirty="0" smtClean="0"/>
              <a:t>Exposed Abuses by Big Business</a:t>
            </a:r>
          </a:p>
          <a:p>
            <a:r>
              <a:rPr lang="en-US" dirty="0" smtClean="0"/>
              <a:t>Called for better schools</a:t>
            </a:r>
            <a:endParaRPr lang="en-US" dirty="0"/>
          </a:p>
        </p:txBody>
      </p:sp>
      <p:sp>
        <p:nvSpPr>
          <p:cNvPr id="7" name="Text Placeholder 4"/>
          <p:cNvSpPr txBox="1">
            <a:spLocks/>
          </p:cNvSpPr>
          <p:nvPr/>
        </p:nvSpPr>
        <p:spPr>
          <a:xfrm>
            <a:off x="6477000" y="2027238"/>
            <a:ext cx="19843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dirty="0" smtClean="0"/>
              <a:t>Reforms </a:t>
            </a:r>
            <a:endParaRPr lang="en-US" dirty="0"/>
          </a:p>
        </p:txBody>
      </p:sp>
      <p:sp>
        <p:nvSpPr>
          <p:cNvPr id="8" name="Content Placeholder 5"/>
          <p:cNvSpPr txBox="1">
            <a:spLocks/>
          </p:cNvSpPr>
          <p:nvPr/>
        </p:nvSpPr>
        <p:spPr>
          <a:xfrm>
            <a:off x="6019800" y="2697162"/>
            <a:ext cx="2895599" cy="4008438"/>
          </a:xfrm>
          <a:prstGeom prst="rect">
            <a:avLst/>
          </a:prstGeom>
          <a:ln>
            <a:solidFill>
              <a:schemeClr val="accent1"/>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smtClean="0"/>
              <a:t>Factory Laws </a:t>
            </a:r>
          </a:p>
          <a:p>
            <a:r>
              <a:rPr lang="en-US" dirty="0" smtClean="0"/>
              <a:t>Labor Law </a:t>
            </a:r>
          </a:p>
          <a:p>
            <a:r>
              <a:rPr lang="en-US" dirty="0" smtClean="0"/>
              <a:t>Settlement Houses</a:t>
            </a:r>
          </a:p>
          <a:p>
            <a:r>
              <a:rPr lang="en-US" dirty="0" smtClean="0"/>
              <a:t>Improved Education</a:t>
            </a:r>
          </a:p>
          <a:p>
            <a:r>
              <a:rPr lang="en-US" dirty="0" smtClean="0"/>
              <a:t>Child Labor Laws</a:t>
            </a:r>
          </a:p>
          <a:p>
            <a:r>
              <a:rPr lang="en-US" dirty="0" smtClean="0"/>
              <a:t>New Forms of local government</a:t>
            </a:r>
          </a:p>
          <a:p>
            <a:r>
              <a:rPr lang="en-US" dirty="0" smtClean="0"/>
              <a:t>Utilities became public</a:t>
            </a:r>
          </a:p>
          <a:p>
            <a:r>
              <a:rPr lang="en-US" b="1" dirty="0" smtClean="0"/>
              <a:t>Direct Primary</a:t>
            </a:r>
          </a:p>
          <a:p>
            <a:r>
              <a:rPr lang="en-US" b="1" dirty="0" smtClean="0"/>
              <a:t>Initiative</a:t>
            </a:r>
          </a:p>
          <a:p>
            <a:r>
              <a:rPr lang="en-US" b="1" dirty="0" smtClean="0"/>
              <a:t>Referendum</a:t>
            </a:r>
          </a:p>
          <a:p>
            <a:r>
              <a:rPr lang="en-US" b="1" dirty="0" smtClean="0"/>
              <a:t>Recall</a:t>
            </a:r>
            <a:endParaRPr lang="en-US" b="1" dirty="0"/>
          </a:p>
        </p:txBody>
      </p:sp>
      <p:cxnSp>
        <p:nvCxnSpPr>
          <p:cNvPr id="10" name="Straight Arrow Connector 9"/>
          <p:cNvCxnSpPr/>
          <p:nvPr/>
        </p:nvCxnSpPr>
        <p:spPr>
          <a:xfrm flipH="1">
            <a:off x="1600200" y="762000"/>
            <a:ext cx="16002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2"/>
          </p:cNvCxnSpPr>
          <p:nvPr/>
        </p:nvCxnSpPr>
        <p:spPr>
          <a:xfrm>
            <a:off x="4572000" y="838200"/>
            <a:ext cx="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67400" y="762000"/>
            <a:ext cx="12192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57400" y="25146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29200" y="2514600"/>
            <a:ext cx="14097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2777"/>
            <a:ext cx="1637027" cy="228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5" y="-54969"/>
            <a:ext cx="2195945" cy="195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7833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MSERUUExQWFRQWGB0YGBgYGBkdGhkYGhoaFxgYGBocGyYfHB8jGxgaIC8gIycpLCwsGB4xNTAqNSYrLCkBCQoKDgwOGg8PGiwkHyQsLCwqLCwpLCwpKSwpLCwsLCwpLCksKSksLCwsLCwsKSwsLCksLCkpLCwsLCwsLCwsKf/AABEIAMIBAwMBIgACEQEDEQH/xAAcAAABBQEBAQAAAAAAAAAAAAAEAAMFBgcCAQj/xABJEAACAQIEAwUEBQoEBAUFAAABAhEAAwQSITEFQVEGEyJhcTKBkaEUQrHR8AcjJFJygpKyweEVVGLSMzSz8RZDRFOTJWNkc3T/xAAaAQADAQEBAQAAAAAAAAAAAAAAAQIDBAUG/8QAKxEAAgIBAwQBBAEFAQAAAAAAAAECESEDEjEEE0FRImFxwfDRIzJCgbEU/9oADAMBAAIRAxEAPwDRsXxsrilwttQ902mvHMxVQgcW11CmSzmPIAk8gY3gnb2xiHQQba3EstbZp8T3mup3RhYDBrLAawxOnKZvF8It3Li3fEl0I1sOphsjkFlO4iQGGkgiQRrUeex2HTIbSBTbFsW1JYoDYLtZLLMnKzs28kmTMCujJhg8wfbTCtaS5cvWkLpnjMxULFw+0UXdbVwiQCcjQK54r23sWcwBYsLb3PEt1EAt3FtNnbuyU8TfqnbzEj8K7A2LeHFq5Nwmx3F2CVW4gLsJUagrnaCCDB9IL4j2QsXxF1rrnuTYLG4cxtsyuQxiJzIpmBS+Q8BDdpcMAT3ui3GtmVcfnFbIUgrOafq7kAkSATRFnia3VZrLB4CkHUKc6C4kPlMgqwMqDE9dKHxPZaxczkqQz3kvllMML1sBVcchosERBzNI1o+zhgpbxOcxGjMSFhQvhE+GYk9SSd6dsWCOwnHZUtdCooe4ggszMbL3Ec5QkxFvPpMAkHbUrEcXs28ma4o7yMnPNmKqCInQs6gHaWFNpwG2AoBeVe44aRIN4ubgmIgl20jTSNhHrcEtlrRXMhtLkUIxUG2IhGHNQVBA9RsSCZEef+IsPlDd5CnYlbgHnMrplmGn2SYaDpSHaCwWyd54s2T2H9rvDZicsf8AFUpMxmgcxI2J7K2XDAtdhtSA8AsQoZ4C+02RSW6yfrMGcHZu1mzS85s/tD2u/OK/V/8AdJPppS+RWBYbtLYYLmurLKH2cLBR7gOZlAAK23Osew3SnG49a7vvFYuveLaOVWJDu62wCsToXHuI6imB2Pw4AU52UKqQWEFVS7aCmAN0v3BuNx0or/B07rui91hmVszuS+ZGV1OY9Ci8o08zLtiaQHhO1NlkLXGFtlZgy+I7XLqKVOUZpFlzoDGVp2ozEcatW8pa4oRrZuA+Iys21DCAQR+dWf2l5SQIeydkGQ11WBlWDwynPduSpA637oPIq8RROO4FbugZs2iNbEN9VmtsZJBJM2k1JnQ9aM0GLEO0eH/9w6FVjJcnM1xrIAGWZ7xWQgahhBjSubXaHDt7N0GddmG2QFdV9oG4gye1LARNC4nsypM23YN3iOSSDoMT9LaPDuXZgJ0APlXR7GYdpP5zXN/5h0LFGLKdwc9tX0OjgkRJlXJDww3D8Ytu7qCw7tVdmZSqwxcbsBt3bTO3uMDXu0C5raWvG7sVEhwBFo3gXOUkBlAgwd51giibXB7YLznfvEFt87ZswGfVvM9488oMQKbtdn7avbcF81siCSCSAhtAMSNQEZgOfiJJJ1p5Fg8v9osOjMrXIKE5pV4GUIWkhY0F1CddA07SadHHbGoD6idArzIe5bIAyySGtXBAk+AnbWhcV2Xs3C5YvNzPmhhH5xLdto8OnhspHoeteXeytgsWm6rFs4ZbhBRu8uXSU6eK7c3nRyNtKMgqO7faG3F4ucq2njMA7ApktOHYhfDPexB6HeDHN/tJbGUKcxNxEYMGQqrv3ZaGTUq2hXkdDG1eN2Xsnvdbg74Rchx4gAirMqSYCCDuMzamTXuL7I2LjMz52zHMwLyD4+9jUTAaY10GggAALI8Dl/tHh7Zh7mUgZipV5AhTBXLIMMpynWDMRRFnilp80N7ElpDLlgAkMWAggEEg6jnFCXOzVps8vePeAB5uaMyhVFwiIL5UVS0agDnrRD8EtF7rsCxuobbyfaQzKmNxqQJJgEgQCZeRYOLnaLDqTmuRuYKvIgIxLDLoAtxGk6QZ2Bh67jmGI7kKP+CbkljuHCZSMv8AqnNPLag7/Zay4OYuSyshbMMzKyohk5dwttYPqdSSaOxOCV3DyyvlKSpglWIYg6EbqCCII5ESaMhgjsf2i7q1ZuMoHfKDLORbRigdUa5lIUsTlDMAJBnWAZXE4lba5nOUSo118TEKq6cyzAR50xe4MjrkLMFyNbyhhl7tlRCkEHSEHmCTB1py9gEa2bTTkMeHQgKIhIIIKwIggyCZ3oyGBkccs/r77aNqfD4Rpq3jXwe1Lbb0w/aOwuctdVVAU6hwRKs5zKV0hVJ02gzBrg9kcP3fdw+UEFfG0o4CqLitMh/ADM7yYkmfbnZm0WzZrufw+MXCG8IZT4gJ8Qdp9xEECDIYH8Nx+y5IBcMO80KOJ7q73DldIPjIEDXxDTWpJlqMTgqK6kAZUd7qySWFy4WLgH9SXLQZ1A6CJC0IAEk+Z3ProKFYYEQaVPKun/alT3BRVOFPeuWkc4i7LTsLcaErzG+k++ibmHu/5m6f3bX3UP2ZH6Ja/f8A5zRxuAH315c9aak0mdagq4BWW+B/zF34Wv8AbXtq3eI/5i5/Da/2UU10HSvUAjSsZdRqLyUoR9A9q1iI1v3B7rX+2uvo17niLnuFr/bRqRpTyKKX/p1PYtkfQAMHd/zN3+G1/tpDBXN/pV3+C1/to5wK9C0+/q+w2R9AH0S5/mbs/s2vuri5hb3LE3P4bf8Ato9kgSKYzVXf1PYtkfQycNd54m7/AA2/upv6Ne5Yi4f3benyp+5eCgliABzOnxNMYfiltmyrcXN0kfKqWtqew2R9HS4G+RriLg/dt119Cvf5m7/ClG5tBXl5T6aU+9P2G1eiOOGvD/1N2P2belN3VuoJOJux+zbonKSOg+dR+OXXKT7qffn7DYhm9xYiP0i8SeQW386Hu8eZd7974W6j+JqVknRTso3NR30Z2OYrCn6o/qeVWtWXsW1eiSbtgw/8zEeWlqT6Cadwnaa7dZUS5iS55RZ0HUmdKj+EcKbEX8qmEUSzDYawAv2a+dXXBcNt2Fi2oHU8z6msdfqpaaw8lR00wfuMRI/P3Y5mLenuru7avaRiLp66WxA9OdFTJr02yKxj1Wq1yN6cfQKMLe5Ym78E++vDhL+v6Rd+CffRLKQK8Uk1K6vV8sfbj6B0w1+P+Zuj3W9PnXX0K9MDFXfXIn30WLelM5yDVS6rVVZEtOLOPoN4f+ru/wACffTZwl7nirv8CffRLXKannWb6zWukylpRORgrv8Am7v/AMaffSXAXp/5u7/8affTouREa0RaJOtWuq1H5E9OPoFfhl//ADlw/uL/ALqZu8MxEE/TbggT/wANI+2pYNOopjEvNtpE6RFXHqtXckyXpxM/wfavHFdcQ3tOPZt7B2AHs8gIpVE2MTlBH+pvmxNKvStmdI0Tsy36Ha/e/nanc2tc9mE/RLf7387Ue1ryrzdVfJmseACdaOw69KGuW4k+/wCGtFYRpAI2IBHodRXLJlhK2TS0p+3d0rl4ppiGIrtDXqivcsVqmIaubRQRuBddPur3j/Elw1h7z7KDp1OwHvNYXxz8oWIxEkNlU6ZRtvsPOujThuJbo0bGYo4g5s0gt4ROirOhj0gzrrTT9kLL+LVTG4JknczIM1lmA4riw0qGYQATr8Ks+E7b4q2B3ltyu05Sdvx5V1LasJkZNI7M4k94beZmCj2WacogRBOpmrJffTast7KdqrTYxXL+EqwP1SCRpI5jz5VqF3Eo6gqQR1Brn1I1IpZGDIGlQ+NuSzH2QNzz91G43HBA06ACT69PhVbxNx7glRE6+R6TFQkUMXh3jk6gDruYoopltnxQY0n5T+OVNYaD4TOmpJ5+fpTmKvgkLBIjYCY8z8djTYEx2PwwTDloAZ2nTpGlSrnpUX2adgjIUKhTAnfr+OlSXdma8vXnc2axWB2xbp+4m3lvTIIA0ou2PDRJ38UL6gjqa5CmdKevGubT09oWeoJmOVMXlp65djxcx9nOmrza1Wo/jgFyNFacFnrXtoU6zdaxTaVsoYSxTtyApJ0A1rs3IoS+veDxezOo6wefl5Vpp+kJnXDki0vx89ST/Wm7zeAgcyPtFP3b0LpUbcvTpOsgT7xW6rcqJ8GUYm4Q7ev96VMcQuAXDr0+wUq9gwNl7MW/0O1+9/MaPbSgOzUjB2vQ/wAxo1hJrzeolUmjSKwCYrVWWCSwKgTHLWTyr3gl4NaA2ZAEYEztoNRuCI1oHHYxQxBMASJjaNTr/TyqI4JxkJi+7GoumAAIggEyxjXY/Gr7N6O7zyG75UXSCDXU0kMjWkVrkRYu8pyaaCmojtP2ot4G1nuSSdEUbs3Ty9a0im3SJYZ2h4SmJw1yxcJAcRI3U7hh5gxWH4rsLcwt8W1db9whiioDmWI8Tg6LuI13o7jP5RMZiGIDi0kTCf1O5NQ/ZjiTJi7N0kvmuZWJJJObwySfUGvQhozjF2yNybLPhOC3BPdtlyROYHK2YBiVM+KNp09KPLm06YSwrPduS2f2VY7tmbcQOXpQ741URz4pZzuZA8RjL0HOBzNAdpOLqpW2uVZQ/nD7Qk5SU10OhFZ7UnZ0rgCsdlmxt0qo7q4GfNcIJRspOgKxJMEiOh61cOzfZTFYZgHxQdANgpn0zE7UP2d4kGwwuqoRrciQdGKg8oESP2tJq4W7guKrgghgGBB0gweVOcnwYV5Gr1udWBMHT30I3hJOw+R9KKvA7DTmT5VHOzMCIJkx+yPX+vnWSGNYXD94xLfWIHOImAPj9lT2DwoDZV1KmJ6nmfdQdhcpQkR5TseW1T2Ft5Tty/vXD1Os01BGkI4seVABHOmivionJTBtkHzrklwlQ0zpRqKKLaUJZ1JomacHdsTB2JPSuV3rskSRXTJAq1iO6wOGSQfhTbIYA8h9lE3FERHrXijn+PKm25LawWMg6rFeqs616xnSn1GlDptJeAGFXX0prDiQfUn4nenL92BHM6fGmsKuhPmNOW3KqT22HJ7iE0oH6P4h1LD5GpDEXABUdmJIiZzDbpNbxjbTJMS41bPfNHRf5RSoviaDvW938opV7JgbFwXiK28HazBmJnRVJPtH3D3mjjjrZBZSemqsDvGxFR/Z65GFteJRodyer9Pxp6VB9ou8+kT3wRYAjNc0Pj1001/p6VlLQjN2xqTRantWpMBWYkk6c/M1XMbwXJeF9GzOr5suUxGx1g8qrPGsYlsJDMxuZ3BDnZXy843im+FXRdBaWQIGYy0EgKwjzbxaeldCiqrwRbNO4dxFXQEghjOkHT5U7dxw5pcA5HKfsGtUDs+9lLtu4MToDoPFr4XAkERzJ+HlV2t8Us+Gb6gnaV0OuvSPjXK+ngvJe8klFY3+VbiOfiAtbrbtrz2LEk6fCtJ4h2sw+GR3NwNA8IXUsx2A6VgvG+INcvtfb2rjS0bCYEe4aVpo6KjKyZStDOOw8Ty+MH16GmOF32UBxEI4I11lSDHyo9LbFD4swI2GhA5RH20xheD3IdlgDUwd9q7Ksiy79obeXFXjaE2QgvAscuUOASi5va9rSOo6VWbnajD5HFyy5vBQiXVMDTYFSY6+tFY1cY2HS21u6xe2rtoTmS1KJB6AR8qkeB9gbDWluYknvHEwrwFBjKBG5A3NcrS8mzlXAFwDtLiry3FtpZiBCLCEaEFhJjWdYI2EVa/yecRGW9YUlltFcrcpKgOB6spb31Xb3YhEYmziECtoVuQYXYEFTqfdVs7OGzg7Qt2ry9SQRJPM/YANdBUaii44JUmWP6JceAFMHU8pHnMRXj8Lv5vCqgeon38qDXta4OtxdDpOsj5V5c7ZvHhe3m35bfxVybJF7kSlvs0x1Z9dx61MYXz0Iqs2e2LdbbbbTrptUvguMLcVTIBBgg7+vWuDqtGa/qejWEk8E1nHw/G9MzNNXsRAn7KQvBtvxFY7qHQ6BXoGtcjTrXS+dLAhq4sNNO5ZpPXqrTUcZHZwre16/wBK5FzTpyp50ERTeWr/AMrF4GSpOooTi2PZQqrAzDc+XL1ipILyqI7VGMPPPMCPn99EI2xjOEY5Z3uMAJknc8ukCpZrYUAcqjOGAMV8jp6AVMXE0rSVVQeQPEDSgbJkplmJH2jWpS9h5FD4e0FOURIg+moFaQeUiWYfxVCbrRtp/KKVSGKUZj+OVKvaMC92bc4ayZgBW/naajsbZ6MddgNSfd+NqkcJgHezZIYKgUyZ19tp/wC9OYi4ts5U31l9yAAT7unvrk1JVKlyJad5fBAX+DIV/PwWjwJyXzcjn0ArizhEQFQNjMcj5k8zRd5QTtJPWmGHU0JvyZya8HBsaykgE0yS0lm5Az6eYqQtPzGvkftqP7QXMmHuGRLAKNvrHXWrjl0IrmJxDYhyUGYT4RpoOvQTQB7NlpD3ba6ySMzR12EfOurxgeHQbGPxprURjhoNTrvrXZKMqqLouLXkmhwvC2l1xjH/AEqgjy1LT8KG4fxGz3yrdufmZEkA6iZhgNddtKjuF8IfEXFRBAJgudvP1gfCpjEdjreb81dLHN4QwAlQYdzGog6DrWantxuNHptrdWDSMN22w962WUNlkoFCEwqmAoAGwAG/Wqtiez9xrrm0VtWmMhbihivMga6CpHh2ESzbS0oPh5826k68yafuATqpknzMep9OVc0nbM3qPgAw3Zq5OY4obSMltRr8aV3gt5jP0t9OqKPsMUfexYXQQSNYJAj+s+VDf4nrGnQ8tpGm/qP7Uhb5exn/AAS7ENimkbwikn5zTL8Nuf5thP8ApU/L+9P3scSYWTr5j5T59a8fHTIKDTc8pA8hrRQ98vYRw3s1fvOFXFOABLSi6dJE7nWpc9gb66jGZvJrYHluDppT/YLEh0ukfrKIOh2Mj4jaue3PaW5h8lq2stck5iJAA0676/CvPepN6rgvskdMV8bIDi+Ev23ZbaFsqkgyYbKMxOkQDDecrtrUHjuN37ROdLi+HMDnIIOhgidNTprRb9pLj+F3YEzu06DcxG56abVHtxB0dT3oDZYKAAtsVmeUgg84jlXVHTrlCcn7CcD20xVyI79Rm1MuQAdFA01PrVr4d2suqCWu5mkStwc9oAWTMnlVTt4x3UqzXLgAAY8sxJYGdlJjaOXlFAXOOhHYMieHNIOoYkKCB0J0+E0S0Iz8AptGn3O34jKqg3MwQ5SWAb3x6AmKDxHb68RAXLAGo+tmjWW23+R6VRXxrABlRX8MqoMd2FysRpudOeulN5rjtlg51LK4zeTFjruAeVTHp4IHIsuL7avlZXvFQcsqslgGEt4pJBB29Dp16wXai42Ls5LrspYZgdJBMEZeXuqoJhmKWHaMt1yg1OuSCS3rJ+HnVn4fw+eKW9AALfeNGwInUe+NKqcYwT+wK2as2MGp6VXuO4k3jl2VdfumnzZe6YtgkDdm2nlC/fRYwyohEy31m9a82LpW2bpUzzg426KDHnUues0Nw2yFQGi6qM1ZE+XQxfxQUHQ+QH42oexbMEn2iRJ99E3Acp+NMtfi2hO5YD51WmpSabE8Ixu/ZJY+tKiCdT6n7aVe6c5clxhXC4dBpnDSfIMdJ6k/ZTC4aF69Ntev48qbW9lt2eYKH+d+dN3sdpvB8pPw03rnaSbMpSbwdMuuv9qY7ob7+QFNnE5tiT6yPlt9lMfTivMTvvI9N6kgLujbedNgaD4rhFuIUcGDE+RGoPzoe9xRRu0neOVRt3jagySI6899PX+lUkOgHG8FvLlVTnVmyqYgydp6zGnpRfD+xgZrgvTnS9btQPZ8RIaTvoFpgcTR3tw8tnBHuJ5fCrY+IyLirkwPpZI15hXIPxirlqyfxPU6bQg9Pe+b/K/DAOJ4lQx7u37agAjQW7IIQR0LETPnQPBrgTOzgBsxXQ7BdANeX30Twi936XOUjIhB3KpGU/BTVa45j+6vOM3hLZxpvmG0/wBo0oqzLXdwxx+Cy4vEqREgx9Tr199RmK4rGgVt/wBYgg9Yn10qtvxdm3jbSD8iNvhTBx6nQifU7HyPSjacVE9ieKeGAvXcctCQT75oE8QBJECT9YEciOXXeo67iBlgGJnnpUhwfgOKxZ/NW2YEQXPhT+I6bVVDokbGNuMsSNNCF/m8x50TaxrXGyIDOwAEkzpHyB99WDhX5LQniv3C55qmgI/aOvvqz4LhtrDpFpAg1mBv6tufeamitoH2EwV1BluIbYYAgE8+sbjTrQX5WFYJaZdwSo9SND8Aau2BwuoIWCOp1E8vM1BduLK3E7lgCGQvJ3Uqwyn09oHyryJtPqFOPC/g6kqjRl/AOyb37louxGazeupHVT4M3MgtJnpUvwnsl3uHa+1su7NeGeSMmW2YaOfjAEVeuC8LTvLDW8v6ODYfzUoGUe5mmj+B4E2sP3bR4WefTMSZPMwa31eol4/eSVBFWwmET/CblwL47iaxu2RvAD0IJ39KiOOdmVs4V3NvVXViwEsZtqrR5TO9XHhyj6DkWF8B1mAolok/jUV723t3F4eSolhlzeggHTnrpHnXPHWm9Wr8luKUStYTgS4fH2SB4XRjB1AOXLHrBn3V5geCZcdiSVH/ABNBOhF23dIn1gelTfEWZsTgjlPinN0XweIHzBPyptFFvE427oQzIq6yZUSxPTRsoHQmlHUk279fljcV4K8OFqcBhZBkXUiOty42f3QoPvqQw2HA4mSIOdGhT1VgBPlsY8q5wuLAwloOCFt3V0I1nvAQR6Kd6fwykcWAjwrZYA+vOt5N5X3EkXKzjQiEDeYHmTzNc44rbwzs251k9TsflQ3BrHeXSTyEx6R/Uiue1Ts9yzh13dpPouo/HlXG4/JYNXzRJYDGZgkmMyg9Nf71JIpG9V82fzxAIgAfFB+PhUz9MDKr+cN5T1+VOEKe5GcrHMc8I2msHXy9aBvJltW//wBin+In7KI4leVV8RAE6moni3FFz2rayS7q3ovXy/vXVp25E/4makmTpzP2mlTouDn1P20q9g5iyfRXazZIUkZCJHXO9R7cPvfqNzHLSp/B3GGHsxtlPL/W1cnE+R+Fc05VI0WkpKyp3MBiE1W2x/ZIJ95NRGOwuJEj6M5G4kA/INWg/Suo+VOWsVpS7g+yjHr+ExTSGsOAARAQnp09Ki8RhbyjxW2UfsER74reBiPSfSvWuKd1Bqlqi7RhHDCVv2ids4E+vQVofapSuEu5SAv0i4SSdSQMoEdYq08c4Vbu4d8ttc4Er4RMr4gAfOI99Vq5jLf0Ype1Hed62ZdAl1ZVj5E6eopp27OqGNJxvz/1Fe/J9imBdGylVIfzEhs3lHhE1E9tLua+DGmRQD1jTMPhPpFa1jOy+EFpr2Dtp3g1Btmcyz4kiY1Hzis+41hb14z9DuC2SSQFOYHaZC/Lz9KpPNmLl/T2lLA1561ZOA/k7xeKIZUNu1+vd8I9w3b3Cn+Erfwt0NbwzMeWewSf4iDA9OlXnA9ssSzAXEVddPA3v3E1dmG0L4F+SrDWIa5N+5/qACA/s9NNzNWjE4i3YUFiqKANNABHICqlj+3rKCqAd5u2WTlAG5JMD8aVTcVj3u3JuElM2ubz5yTPL4GjkdUXTG9sgWy2V8IXfloPFy0jSfWoleI3GdbrEwhkLsvKOfX7aC4ViBaV4GYCYzRENpJmJAGvxohsQgDWkJe6BmyqPDmYCJbYAQSfcKmTwBp/COJpfsh0BAO4O6nmD+NaB4utphkuQAxyA8/ECYncaLtTvZ9YwtqVZTkBYMCDP1pEaD+lQXGMcHtXXUAksWtHeRbChnX3Fo6gdDXzkYOUscHVdEvb4glm2IhsxASF8TkIo1A3bTfpXHAVi3dDmTcuPcyyDlDbrppodNKh0fPimRGICYZRpHtXGgz5xFLs0qd7iLggBDltAfqmA7Gf9U+8V1zjtTbJWSS4TbC4W5nUlYPhaDouymN9ftoXj9y6/DcxIV2VSZ0gyM3p/YVxxfEfR8KRmLF7gj9bNpmAI31n40Bj+OreXI5Zbaq3qxjKvpqZg1y6MW5bl5f7+/Q1q0S7obqYdw0ZHztHMZWU/j1qHuW1V7zI2bPdzCRoMoyjXmJFDcT47kRLasczIdB1Z2jzE5vgKhXxVy0y2yxKmQDGmsZjH7u52k11R0JLP7gaTab8L8k1esMlrKSBCoFmDPiEknaYWPdRGGuZsYpAgd1cEkaZpUhZ6xOlMPItq10gLZzCJ1e5yHoNaj+HcSdUyqdWOe45iFkE6zrqAYG+g6VSTyQaD2e5MNmG3OmsUn/1AMToEygTsY1qtYPtI2dRaYZQBI6SJEGOY+dSn+LLcfPMGZM8oEN6VO18/QqUXl+GPW7pN+SNGgabACpDB4jwOpInVt+Q0n8dKjLuJWSwygKm/TnrVexXHQqN4hNzwA84BmdDtThFtCeArtV2rzXVRRpbgljsZ3ge8fOozhfEGuYlCxibi/AHT4/1qKxeJXOzaEBdjrmI6+8fLzrzgTfpdjzdfd4hp8NK7oQSowb5G8S/iOtKmsZb8Z932ClXcYEnx7tamHNm0ytpZDSNtbj+flTlvt3YPhFyCOf9yKqX5Q3Av2Y3+jrHSO8uzVZV9vnUPTTKU2jXl7UqfZuIfUCi147/AKVn3iftrFLi+nrz0rrD4t0Mo7AjzPpUdoruG6JxUTqh9RRAx6efw/GtYvY7X4u3qt5jpsYI+Yqy9meP8RxTAW7C3F2LkFF8/EDHwqXpMpTNOs4+3p4tD1kfbUDxbgA8bWwrhvqloIJ3E9NfdrRi8Hvjc2pnUKW+0ivL63EHjtaaajxe4ClTQ7TKOnZnGI+a3KLyC3SY110gGint4wN4mu9dc/XlEVYLfEbM+F1B6Zip94mo7tfxa6tkd1dbxHKYInUHQHei2+RUkC3OMNa0e65YDRRqx+731HcQ7X3mXK1xlUDUTqR5tHyFVrEcQCkZjJXQiZLa86ZwmLuYjEII8IYEidB5k/j51ookORYEx5t2iwDQ/hLHnO8AdBrrR2DuEqGueyVEGddpEKdtKas8Ge2JJViwnK2uVoIGn6xET7+leXMI5SXLMZUCBJJ9k9I8oqXJeAyO4FbuKurYtjwFhLbZVHtMx8iYA9atvEe0lnhoTDYS0Ll8tBd5JLHzHiYknYQBVV4Fba27G5AOX2QW8ImTmOwMRHmPOj+1OLtRY4gpl7d1DDD2hPl0jSsJpyml4KXFnPGu1uI782cU47u1LXkU5QYAbu4ESSSF3O/lQvDu1Kl7mKxIKqFCW7KkDwtroOhAy+/pU52l7Af4ofpeDugC9BcNIWRpoYnkBEfbVX4v+TTiNhu9YLfAMlUJLaCJCkCYHStO1CvRO5k5wCxjLrtiMuRr5BljGVB7MLzjfXyqabgty0xyuUtyDrqxAMks2xMzyjrNVbgXbs2lcXlObMJBGUjYGZ8uVWTCdpWxQuNbUd1bUksRoIHPkZ1hfTpUT0d1otTIHtDjLjNJ0S3qsHNEMGDTzJAbXzNeYnEozwWyvlBBOx55fxrS4zfRLTyybMUQQZnYkHaDTGD7O4jFlVtKIy+ItIAymY2kkE7io7CVJHXo6+yMrV8YPLd8hmuMsQAE5yTuw92nqTR78Qt2LKPdQNiGUsARKJMwWHUgBo9Kg8dYe24sXHTLb1a5mhMp1MaAk7j1IpjiGPF22zlhqdBtCjRV9AIFKWnK1ZfcjKLhDhJv7snLnGO8KA8wS23jGyr6FtY8qjb+ItsTkJV9iDoCfLl86GskKiuTlL7byi7LttzND4myq6Bw3h3EHfkY30rRQXBk5bIrCfsnMEzwwQEOxAERMkARryhdegNSGL4nbtGLZzB4W44OhOzKo6cp++oLBXVWwMzZM2m5kzOmmp0pq1iLLRaUsDBIJTKD6azPOTyFSomk80m6xwTVrFtdJRScjo6eYz7N00IFR97DLbglO8O0zI0kHQTmGmw6UNw6y4vTEZTmkHc6ZY5T9xoe1xRxeuMp8DM7EEHKfESI6EDTMPKrjpnOpxi6r8kta4ghK5SNeojXXYctRp60XwOGxlg9biHfYBudV9sNau5rgfIy6kE+Lppyf1HyqT7Hj9KsLmk98gPnqDp91aIzmqPcXc8Z06fYKVd4m1LHTp9lKukwIb8oa/pFk/8A46/9S7VXWBzqy/lIeMRY/wD51/6l2oXgfZ7EYxitm2W6n6q+ZbYUhAdxxyqU4B2TxWMI7pDk2NxtFHv57bCa0rs/+SyzYAfEReuTOX6g6abt79PKrWsIMqCABpHLyA5ClY6KlwH8lOHsnNeJvuNpEIP3efv+FXGQqhUAXQCBpoOg/G9NK53Jj0oDifHLdgS5ljsoPiP3VNlEmtyOgA3J+Z/vVa7R9sEZGs2gGnSff9XoQedVTivaa9iHhmyWyxWB8p11negAsAG3mYGZ035wefKaKCzjtPZ7wFpJuKfXcTv8feKrCYy6ojvGAnqem/8ASry5FuSIgqSTy3Pny5edQ68LyAFk71j9QA6SJlzGkjWPjTtIRXsJgneWKmN9tT03+37amHwt23kZVysdVCkctPOTB3maH4jau54dBIQZoE6EZV8ttB6GrDwxLliygLlkYEypVVSRtmK5pPUdKmTBKwTC4VyFz5gzHQHWCBmggnnIE1MjGOtnxtLRAJbKRn0EEKM0AcutLhnCvpBuMqm3+ac5u8ZySqwpad5MA+o6CiuzvALmJt/SGuKC2xFtSQRzBnT1+6s3xZS5IVbp8Yzk5Mh1kA9QBGYmeRjQHXWneG8Rc3M/cLfISUsuhIJFwKWC8yFIjpPxnLnDr9i4CWVkka5FLHoCcunvHpRvYvAW2xl6+DqvhYAnICw1ClgDJA12iaI8jaNNwxyoi21VQVGgACoCJ2Fd4m+QjRByjc7A7z5/2qr8Y7WpaU5SGjxMwgwddI3mB6CqLieJYjE40XsNfYoAARDldN1AjLJkzv8AZVEhmO/KDh++uG7hFc5iqjIG0Tnm56+tcWuN4zieWzhrSYbDk+ItAzAcso315DeoO5w6xYyo7M+IuEgZTOQQBsJg8zPOh8HdZ2W3nxFvuzzIBSeSkDmJ18xRaHtbLvb7LcNwH5zGXO+uHXx6AEdEEk69ZrvEflZtKwW1aeDpmAA8Pv1OmtVXiHY8d131lmYyBLODm+QOYz6cqZ4fwFSCr967Ccy2tFB6FzGtLuRK7clgD7a8eTF3g62yFAjaM3mSOdR1rDhh7LDYaagazJnTlXfFbVhLoS1mSCM3jzqPKY1pxsGiBn8TaAkz9bcHKNAPXTSrvBFOx3GYZnHg8JBMiZ192oPKhcPhmUkOG8W08xoJnoNKfss0gkrmkQcsEE7TG9O4vh7k5rl1eoAB/wC3/es+GbNqSvyO3sCz21FpHuDYMBA0Eb8zNdW+zzq5vFvGuuQHUefn6DSp22zLg07sHNEARvr5c+dRnDsb4++vHUubYHIhFl2M78l9aiLfgUnbtndnEEIWH6pJAE66ZfTX7KjMXhoEgEDLLGOW8DpJn1jpUhicW5UuIAiQkbDoOUxHKgMfiGe2AzkEf8TUQY+oPu8vSrjQpRlHk5fgxCZgWeVlgAYTNBWD9bTn6U72TuhMdho9rvUn3kA/KpngL3LNlcjC6hKyNmSdGgMfq/02qwYDAI2JsuLQPjSSFEyD7UgjzNLfToW3BVsQ3iNKvMT7R932Uq6TMsV3sFZxV2xiMQSyCyqi2NMxV7h8R6a7Crbhu7tILdpFRRsFGg8tKawbxhbI0nJz/aaldWI8/nodBzqGwQndmO4/rSJABYnTmZEUFxLjVvDrmuMBpPmY+2s5432ru4pv1LfJBzI/HP7qQyx8c7daNbw4mPrddYIXp/aqm1t7lwMPEDqf9Le/beusJY8AI1aIBIG2aD74nejb6AAwQAdJ9QdD7+VNIQNgbYg+EMWYxzO85tNoP9KLtYMwpH1emsdT8dqbwWDVGAtAMSZAkwD16AGZp/Ah2Z1QtcczNw6WxOhFtduUAmlKVDSs7cKgXJ43MeeSeQkEGY25a0LxC/nuEXMRkfQ5QJCHYAkGOYk76DancDhLtvvLtxvCFOVdzmPhnbfp6moviXBbltVdho0kNkLAnZlzeRnTQ661mludlPAreLuWO8Vyme5qMQVJU29iDuI1GnKp/g3Z7EcQcOk9yn1mthFdubLrMzqTECdKd/Jz2WXEoy4kM9tWVkQggZiCSZ5wBHyrXktR4QMoEARsB6DlVkmYdpLw4ZZNvuW8QJe5pDaQFUjRfEw8O9Mdiu1mHTCW7BnMqxGgJ13+J0rS0v8AeC4hUC4k+AgQxjwuJGqz/evn7ibPh779+rJeOUsCATmBiRygqTFOrwK6NCxPHixK/R23I8UERqJJWRH9qhMRi8VbynPlFy5ACKMxXUAsdZIAEk0FxftTddWNtFCE6OysQQB7Xkc2gHmKd4JZxFweO7Y8Y8AdddNoEg+7lU7UVuYuM8JKXheuMM2UMFFu5lMTOZlWCeZqG4deuXEzOWGXUkuwhdyuUQon0qexpxjfmS6p3vtEPJMDxkAaAeXn1qCvPcw9y4gU3RorggjMvJh9nSpfFLk30oq1Ka+IzhLqT3arlDGNhrzy5h19ZqexvEymTwEsRlCB9JUxMAAwBHPcGoReFIVW7ZLKSdFOsE6SOv8AaicCHtW7rgBr0mWYbAcgD7/hWb9nQoW9uE+bXDX8hWP40xsOkshJzDSG35aaDzFQtjiN8qAXdxmiC27HTfnP9KMbF3MSPGwDKI09Z1FE8M4J3dy29w7KWUcs3L5a++rVRWUc+3uTqLx7ArmCuWAwvWwWJJWdY0GgynlM/CpHgd62FViMq3WKgE6ERAB+B+NLGh8TYZ2HiRto5HQfIz7qY4pZEWbR8IRRzjXzPWAT8Km3LDN1GOi3NZVY/wBjiYYpfFpvZmZnRlgkDX3ChAbveuEQZSxIn2TB5eQiNKleHYnvEIIm4giTvB5j1j5Go7CBypWTJllPSdwPl8alyZfag6S4dtfwSdp8QyEyiIJBZ5AA3OXSTz2qFAN+6lpTNqyJJj2mY5mJ30LfIeVSNjjCyllcxVCR4jJYuZLH4ACvcJYa2WSwpDMxZjplAHU+kCIq7awc6hB1qePKGLbu9x0YMEy+GZgnmR6/ZTPC8pJBAIFsxPJuvrsamDduCFcIZMBl0E+7TyiorBWwJ8JBEiTzg/iKV0ma4k4vnLPcDf09sAg8zzjQZRv+NKtfZ7GEYiyGBM3FAhTHtDWTH2Gq3wvDJI7wtodFURPv3n0+NW3gPDcPcv23CnMLikSSSCD5+emlVuycbi0iu37csfxypV04MmlXSYmmcLv2hYUMyh1EQxII1J6ab/OuMZiECkrdR3jQFoE9Jy7VcMx60sx6mih2YXxHs7i793M9ywR07zQDePZ/GlMf+DL0k5rEcoubGRr7O1b3mPU0sx6migsw6x2TuqDD2QTue8O/XbzNPnszc2D2QNJ8ehPP6voa2rMeppZj1NFBZkQ7PlVyo9ljpqz6N6iNh050Iez14OSj2QoBjx7sfrFY2mTE1tGY9TUH2g4ribVyyLFp7iA57xVQfzYKqVWWBzEF3AUM35sCIaajtoe5ma4rs1cZAA9olTpNwwZBDHTc8vQmiOzuExeFBtG5buWjqCHUZW8lI1Hzq7cV45jbWJcLZa7ZB8GRCSSuFa5lLdHvG2ofkVcHcU1heOY4d2l23c7yUQkWtGYX0zvKFkQHDNm1aAwYAkqRTUElQOV5I7A4+6jSWtxEiHjWRpsdCJ511iO0eL77wJY7qD4u9BPUHKfeOVJO0XEYQMLgl2DOMPcAjKpCgGw7CCW3QjYd40E0e/F8c4vwty140awe6VptG73TqwljOQrd8QVhmYRCEl7RWeDjLMQXWzmEQ6XCCumogjXXlsaqHbPssMa7PntLcVQVdTGcg6owMwY2O1W7Eca4gl7Kts3LfeKk92QdcS6Zydshs29SPZNxG2mjeAcbvFLjYhb7BBbJP0dkOZge9RE9pxbPQMY2Z5gG0LM7s8DdEVFs2YAAbNfJzROojQVPHgaMyubqgwBlYiFAGwyjqffG9S9rjmPMSjhysi39HbKUNkubjXNlcXIXujB0AyywIO7J8axF224xGYXQSyTbdMyBLWY620mLjlfZHL2oJqXD6lbimcU7N2rjC34VVYIvK6hs/wBY5coInyOvOo1uxbrIGLtuOWcaxzBKn+lWzh3abiPcFrlu4XyNljD3J742Va2hXu1IAuhgTlyiQC55T13E4tExzZmdreb6OvdjX8ylwRlE3PzjlOfsRvNJ6afJcNaUP7TOT2UNsi4Llu6y7KpCIOkkyflUWvZjFC61z8yc5Jcd4IM+Uedaxir2MW3jClws63AmHm0sBSLRzQoGcA3GE/8A2+s1F2+0ePKuzWXQsLgtJ3Lkq5SwbCvAPM3pZoXSCRAo7Sqg709268mc3ewF7N4LtsJ0LiQfWNYo292XxACKptEKZnOB5c+n3Vf14njnN9QXTLethGFgx3b3zbZfzi+IraIcsucaTnhsoc45xfGW8WiWlZrWRCYtMwLMbqucwtwMoW20F1gcmmKb00+RR1ZRvb5KNgezt5AwY22VxBlwD5bdKbwXYcDI1yC/1h3qld/PkRV6wfGcWcELjtcF3vbasRYYsiMbYuFbZsIWgFvqtEbmNB7nHuIZScj5whKp9HeHTumYXmfZHzgDuSZ2WCWBCWkkOevKaSl4K3iOzDBs6NblRCgMuo/V5aak76RQi9j3RBkKF9CWNxecyI8tKt9vj3EDetrcR7a94yOVtMVOUYYZlYWrngZnvMCcumhYFTV1zGn21wStSSaa8GKWeBYpVKi3h4Ok51zEHcTNP4LgOIDsr5e6Gq+NPE0AS2skdK2TMetLMaXaRUtZtNfWzIsLwG7kKslseQZCh8wJkGgm7K31MIqwd5uLAmJKjNPKtqzUpo7SJWo1wY2vZjEAiAnmQ1uPm81OcG4RcR7ZKKBnVmPeJAAkmRm1I8q0iaU0LSiuCp6054kzGEsRIKGQzfVP6x8q9raAxpVqYiilFKlQAopRSpUAKKUUqVACivIr2lQB5FKKVKgBRSivaVAHkUopUqAFFKKVKgBRSivaVAHkUopUqAFFKKVKgBRSilSoAUV7FKlQAopRSpUAKKUUqVACilFKlQB6KVKlQB//2Q==">
            <a:hlinkClick r:id="rId2"/>
          </p:cNvPr>
          <p:cNvSpPr>
            <a:spLocks noChangeAspect="1" noChangeArrowheads="1"/>
          </p:cNvSpPr>
          <p:nvPr/>
        </p:nvSpPr>
        <p:spPr bwMode="auto">
          <a:xfrm>
            <a:off x="28575" y="-1690688"/>
            <a:ext cx="4714875" cy="3533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8513" y="250507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mrberlin.com/images/products/detail/muckrakers_PPT_thumb.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2075"/>
            <a:ext cx="9126779" cy="684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329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Women make Progress</a:t>
            </a:r>
            <a:br>
              <a:rPr lang="en-US" dirty="0" smtClean="0"/>
            </a:br>
            <a:r>
              <a:rPr lang="en-US" sz="2000" dirty="0" smtClean="0"/>
              <a:t>How did women of the progressive era make progress and win the right to vote?</a:t>
            </a:r>
            <a:endParaRPr lang="en-US" dirty="0"/>
          </a:p>
        </p:txBody>
      </p:sp>
      <p:sp>
        <p:nvSpPr>
          <p:cNvPr id="7" name="Content Placeholder 6"/>
          <p:cNvSpPr>
            <a:spLocks noGrp="1"/>
          </p:cNvSpPr>
          <p:nvPr>
            <p:ph idx="1"/>
          </p:nvPr>
        </p:nvSpPr>
        <p:spPr/>
        <p:txBody>
          <a:bodyPr>
            <a:normAutofit fontScale="92500" lnSpcReduction="20000"/>
          </a:bodyPr>
          <a:lstStyle/>
          <a:p>
            <a:pPr marL="571500" indent="-571500">
              <a:buFont typeface="+mj-lt"/>
              <a:buAutoNum type="romanUcPeriod"/>
            </a:pPr>
            <a:r>
              <a:rPr lang="en-US" dirty="0" smtClean="0"/>
              <a:t>Women Found Reforms</a:t>
            </a:r>
          </a:p>
          <a:p>
            <a:pPr marL="971550" lvl="1" indent="-571500">
              <a:buFont typeface="+mj-lt"/>
              <a:buAutoNum type="alphaUcPeriod"/>
            </a:pPr>
            <a:r>
              <a:rPr lang="en-US" dirty="0" smtClean="0"/>
              <a:t>Hardships for women </a:t>
            </a:r>
          </a:p>
          <a:p>
            <a:pPr marL="1371600" lvl="2" indent="-571500">
              <a:buFont typeface="+mj-lt"/>
              <a:buAutoNum type="arabicPeriod"/>
            </a:pPr>
            <a:r>
              <a:rPr lang="en-US" dirty="0" smtClean="0"/>
              <a:t>Difficult/Dangerous jobs outside of the home</a:t>
            </a:r>
          </a:p>
          <a:p>
            <a:pPr marL="1371600" lvl="2" indent="-571500">
              <a:buFont typeface="+mj-lt"/>
              <a:buAutoNum type="arabicPeriod"/>
            </a:pPr>
            <a:r>
              <a:rPr lang="en-US" dirty="0" smtClean="0"/>
              <a:t>Easily abused by employers</a:t>
            </a:r>
          </a:p>
          <a:p>
            <a:pPr marL="971550" lvl="1" indent="-571500">
              <a:buFont typeface="+mj-lt"/>
              <a:buAutoNum type="alphaUcPeriod"/>
            </a:pPr>
            <a:r>
              <a:rPr lang="en-US" dirty="0" smtClean="0"/>
              <a:t>Reformers pushed for rights</a:t>
            </a:r>
          </a:p>
          <a:p>
            <a:pPr marL="1371600" lvl="2" indent="-571500">
              <a:buFont typeface="+mj-lt"/>
              <a:buAutoNum type="arabicPeriod"/>
            </a:pPr>
            <a:r>
              <a:rPr lang="en-US" dirty="0" smtClean="0"/>
              <a:t>Women fought for shorter workday</a:t>
            </a:r>
          </a:p>
          <a:p>
            <a:pPr marL="1371600" lvl="2" indent="-571500">
              <a:buFont typeface="+mj-lt"/>
              <a:buAutoNum type="arabicPeriod"/>
            </a:pPr>
            <a:r>
              <a:rPr lang="en-US" dirty="0" smtClean="0"/>
              <a:t>Florence Kelly and NCL fought for product labeling and safe workplaces</a:t>
            </a:r>
          </a:p>
          <a:p>
            <a:pPr marL="971550" lvl="1" indent="-571500">
              <a:buFont typeface="+mj-lt"/>
              <a:buAutoNum type="alphaUcPeriod"/>
            </a:pPr>
            <a:r>
              <a:rPr lang="en-US" dirty="0" smtClean="0"/>
              <a:t>Working for reform at home</a:t>
            </a:r>
          </a:p>
          <a:p>
            <a:pPr marL="1371600" lvl="2" indent="-571500">
              <a:buFont typeface="+mj-lt"/>
              <a:buAutoNum type="arabicPeriod"/>
            </a:pPr>
            <a:r>
              <a:rPr lang="en-US" dirty="0" smtClean="0"/>
              <a:t>Temperance movement opposed drinking alcohol</a:t>
            </a:r>
          </a:p>
          <a:p>
            <a:pPr marL="1371600" lvl="2" indent="-571500">
              <a:buFont typeface="+mj-lt"/>
              <a:buAutoNum type="arabicPeriod"/>
            </a:pPr>
            <a:r>
              <a:rPr lang="en-US" dirty="0" smtClean="0"/>
              <a:t>Margaret Sanger taught about birth control</a:t>
            </a:r>
          </a:p>
          <a:p>
            <a:pPr marL="1371600" lvl="2" indent="-571500">
              <a:buFont typeface="+mj-lt"/>
              <a:buAutoNum type="arabicPeriod"/>
            </a:pPr>
            <a:r>
              <a:rPr lang="en-US" dirty="0" smtClean="0"/>
              <a:t>Ida B. Wells tried to  help African American families</a:t>
            </a:r>
          </a:p>
        </p:txBody>
      </p:sp>
    </p:spTree>
    <p:extLst>
      <p:ext uri="{BB962C8B-B14F-4D97-AF65-F5344CB8AC3E}">
        <p14:creationId xmlns:p14="http://schemas.microsoft.com/office/powerpoint/2010/main" val="8430148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Women fight for the Right …. To Vote</a:t>
            </a:r>
            <a:endParaRPr lang="en-US" dirty="0"/>
          </a:p>
        </p:txBody>
      </p:sp>
      <p:sp>
        <p:nvSpPr>
          <p:cNvPr id="3" name="Content Placeholder 2"/>
          <p:cNvSpPr>
            <a:spLocks noGrp="1"/>
          </p:cNvSpPr>
          <p:nvPr>
            <p:ph idx="1"/>
          </p:nvPr>
        </p:nvSpPr>
        <p:spPr>
          <a:xfrm>
            <a:off x="0" y="1219200"/>
            <a:ext cx="6477000" cy="5638800"/>
          </a:xfrm>
        </p:spPr>
        <p:txBody>
          <a:bodyPr>
            <a:normAutofit fontScale="92500" lnSpcReduction="20000"/>
          </a:bodyPr>
          <a:lstStyle/>
          <a:p>
            <a:pPr marL="571500" indent="-571500">
              <a:buFont typeface="+mj-lt"/>
              <a:buAutoNum type="alphaUcPeriod"/>
            </a:pPr>
            <a:r>
              <a:rPr lang="en-US" dirty="0" smtClean="0"/>
              <a:t>Carrie Chapman Catt led movement </a:t>
            </a:r>
          </a:p>
          <a:p>
            <a:pPr marL="971550" lvl="1" indent="-571500">
              <a:buFont typeface="+mj-lt"/>
              <a:buAutoNum type="arabicPeriod"/>
            </a:pPr>
            <a:r>
              <a:rPr lang="en-US" dirty="0" smtClean="0"/>
              <a:t>Spoke out for NAWSA</a:t>
            </a:r>
          </a:p>
          <a:p>
            <a:pPr marL="1371600" lvl="2" indent="-571500">
              <a:buFont typeface="+mj-lt"/>
              <a:buAutoNum type="alphaLcPeriod"/>
            </a:pPr>
            <a:r>
              <a:rPr lang="en-US" dirty="0"/>
              <a:t>National American Woman Suffrage Association (NAWSA)</a:t>
            </a:r>
            <a:endParaRPr lang="en-US" dirty="0" smtClean="0"/>
          </a:p>
          <a:p>
            <a:pPr marL="971550" lvl="1" indent="-571500">
              <a:buFont typeface="+mj-lt"/>
              <a:buAutoNum type="arabicPeriod"/>
            </a:pPr>
            <a:r>
              <a:rPr lang="en-US" dirty="0" smtClean="0"/>
              <a:t>Suffragettes helped get value in several states</a:t>
            </a:r>
          </a:p>
          <a:p>
            <a:pPr marL="571500" indent="-571500">
              <a:buFont typeface="+mj-lt"/>
              <a:buAutoNum type="alphaUcPeriod"/>
            </a:pPr>
            <a:r>
              <a:rPr lang="en-US" dirty="0" smtClean="0"/>
              <a:t>Activists push for change</a:t>
            </a:r>
          </a:p>
          <a:p>
            <a:pPr marL="971550" lvl="1" indent="-571500">
              <a:buFont typeface="+mj-lt"/>
              <a:buAutoNum type="arabicPeriod"/>
            </a:pPr>
            <a:r>
              <a:rPr lang="en-US" dirty="0" smtClean="0"/>
              <a:t>Alice Paul formed National Women’s Party (NWP)</a:t>
            </a:r>
          </a:p>
          <a:p>
            <a:pPr marL="971550" lvl="1" indent="-571500">
              <a:buFont typeface="+mj-lt"/>
              <a:buAutoNum type="arabicPeriod"/>
            </a:pPr>
            <a:r>
              <a:rPr lang="en-US" dirty="0" smtClean="0"/>
              <a:t>Protest marches and hunger strikes</a:t>
            </a:r>
          </a:p>
          <a:p>
            <a:pPr marL="571500" indent="-571500">
              <a:buFont typeface="+mj-lt"/>
              <a:buAutoNum type="alphaUcPeriod"/>
            </a:pPr>
            <a:r>
              <a:rPr lang="en-US" dirty="0" smtClean="0"/>
              <a:t>The 19</a:t>
            </a:r>
            <a:r>
              <a:rPr lang="en-US" baseline="30000" dirty="0" smtClean="0"/>
              <a:t>th</a:t>
            </a:r>
            <a:r>
              <a:rPr lang="en-US" dirty="0" smtClean="0"/>
              <a:t> Amendment </a:t>
            </a:r>
          </a:p>
          <a:p>
            <a:pPr marL="971550" lvl="1" indent="-571500">
              <a:buFont typeface="+mj-lt"/>
              <a:buAutoNum type="arabicPeriod"/>
            </a:pPr>
            <a:r>
              <a:rPr lang="en-US" dirty="0" smtClean="0"/>
              <a:t>Reformers supported World War 1</a:t>
            </a:r>
          </a:p>
          <a:p>
            <a:pPr marL="971550" lvl="1" indent="-571500">
              <a:buFont typeface="+mj-lt"/>
              <a:buAutoNum type="arabicPeriod"/>
            </a:pPr>
            <a:r>
              <a:rPr lang="en-US" dirty="0" smtClean="0"/>
              <a:t>Congress approved amendment-ratified in 1920</a:t>
            </a:r>
          </a:p>
          <a:p>
            <a:pPr marL="571500" indent="-571500">
              <a:buFont typeface="+mj-lt"/>
              <a:buAutoNum type="alphaUcPeriod"/>
            </a:pPr>
            <a:endParaRPr lang="en-US" dirty="0"/>
          </a:p>
        </p:txBody>
      </p:sp>
      <p:sp>
        <p:nvSpPr>
          <p:cNvPr id="4" name="AutoShape 2" descr="data:image/jpeg;base64,/9j/4AAQSkZJRgABAQAAAQABAAD/2wCEAAkGBhQSEBUUExQUFRUVFBUYGBYXFBcUFhUWFhYVFBUUFxcXHCYeGBojGRcUHy8gIycpLCwsFR4xNTAqNSYsLCkBCQoKDgwOGg8PGiwkHyQvLCwpLywsLSwsLi8sLCwpLCwsKiksLCwsLCwsLCksKSwsLC8sLCwsLCwsLCwsLCwsLP/AABEIAQAAxQMBIgACEQEDEQH/xAAcAAABBQEBAQAAAAAAAAAAAAAAAQQFBgcDAgj/xABKEAACAQMCAwUEBwQEDQQDAAABAgMABBEFEgYhMRMiQVFhFDJxgQcjQpGhsdEVUsHwYnKCohYkMzZTY3WDsrPD0uE1Q8LxFyUm/8QAGgEBAAIDAQAAAAAAAAAAAAAAAAMEAQIFBv/EADARAAICAQMCAwcEAgMAAAAAAAABAgMRBBIhMVETQYEFImFxkaHRFCOx8DJCQ8Hh/9oADAMBAAIRAxEAPwDG80maM0lALmjNSfD5iEp7fbs7N8bum7u7cevX8an4lsRKzFodo7HYo55xOxlyPA9ngc+oNAU3Ne4veGemRn76f6+0ZlHZbNoiQHZ7pfB3nn45qNoDXNCnO0AdMVYlQkCqpwY4Ma7SSCPu9KusSYrzV3EmjvweYpkfdw8s/OqrxLOhi7MJukYZ5Dp6k1dbqfAJPPmeRUnl2jH5d1QP7Q5VX+1iaeRh2e3cBjB3KN0m7Hd58jHgelW6qMPduRWd+eNrM4vNGkQZYH4iod1x5itiTSd8feGcjnVB4t0TsJcgHafSrWn1W97X1Ib9OordErINOBP3COfP15Yr2kpPIBc/CvMlvjmf0FXc9yntwsol5ZIYreM4zNgn4Z6Z9aaaffK2e1G4AePn51NaHf2ywIJTHvEoY7kLEJ2iDBO09AGYjyPyqL1d4PZoVjZTKrfWbQeY7KNPewMgNGx/3mfGo1VxhknjPcsLgjp7rczN59B5DPIU0zXonwrxUyWCGTy+QzS5pKtej31otoEYp2rR3Ckuh7hk2dkwYA8xs/vGsmpVN1GavNxrNm0ysxjMQ6oEYNtKSArt24B3HoD9oVXNfuY27IIyuyxkSME2AuXaQkchkZcgchyUDyoCJzRRRQBRRS0AlTPBWnRz6hbxS80eQArnG8gMyx58NzBV/tVC070mOVp4hAC03aJ2YXqXDArj5igLTcaIJ0sXS3VGlmuDcCNCFRfbI4VBH2VXeEHxqzRcJ2hKt2KEPrW0Ljl7GZZbdYv6peNvuFTZ162ju4EDxbJr+7WXDrtRM9sefgPaGBB/1YpppOtWxmig3IGjisJjKZhtMntvbugHQMBO5Jznry5VgHE/RtAbcxhUyR2i3AHe9n9sDdqD4n2Y4xjPLFZPq9xHJcSvCnZxNIxjT91M9wfHGPnmtQ0riZbbTY5C6lohkLvBZlXVQSgGc47MNy8vSs54q09IL2eOJleISExsrBgY378fMeIVgD6g0BfPownjS1mlbaxhUNtbmMtKiZI8eRPzxV1vdXiSacBRttYpZmXOC+4xmFM9Qo3KP7RrIuBmV1vbYyJG1zaFY2kcRp2iSxyAFzyHdVvuqaGtw3GpahGJVWO7tjbwzOdse+IRdkzE+6rmLGf6Qqu9PFvknVzSL3bXyzbI2VDvtI7vdtwSzXRRo/SPsxt2/POakLfhiBVkAC7ZGujHJ4jLQLGCf6Llk9OdUnT9QigSGR54S8dounlFlVj2q3u4uMdY+yJbf05edT2j6or2s4Dqx9o1DYAwOQbm3KbR5HvEefOjrhGPRBWSk+GWz9mKrbAqruWTI2jKlIYtoHl32YnHXNRvE/DkdyqoUAJZsYXHcEMZJJA5989T+9UtcXw7zghipkUAHJd2hhVQMde8GBPhg5r1JMAQAcntgMjy9nwx+AZVFV7FBRlt9Pp+ckkJSyjHdV+jCWNht7yFlHnjJA/jVjl0KImd47SHdayX9vCghDiQR2wkt2dDntXDq/MjnuNaNu9PL8KidVtgEnRTnIupCy5B3TLsjQEdXwzch0wPMVpptQ2nuNr4LyRSp+E7OQyAoke2+7R9oC4ihgtTc2y+X1kpAXwNF1w7biVrYQRDtYr253bBuV4LsiNFbwjEaFNnQhjTvj/QjJJb9iQdlwZZOf8Aq7RGyR5lG+4141vUY0c3HaLlFvbVUB77Ge73JKB/ohEzMWz4YroKyL4TKrhJc4PV7wxbWxnlSGGRO01GWMNGrKBFbKDCVPgkySDHw86y7jjTY4NQnjiG2PKOi+CrLGkoUZ8Bvx8q0WDU4JGvI/aIVE15q4RnlVUCzQIqPnPJWYnB8edZ3xzqKT6hNJE26PKIrDkGEUSRbh6HYSK3RoOeCtMSdL5GMSkWZZJJeSxss8I37sEryJGQPGtB1rRbcXAQQxBS+qr3Y1+xZRPGRy+yckeRNZvwvdKkOoBmVS9iyKCQCzmeAhV8zgE48ga0LVOILUtPOLmE+zyXxCB8vMbmyghi7MD3xvDgnw2msgYNOsV5qMQt7UxQWBlt91vHJ3ESIwvuYEtuVyxz1LGpXS9Ft3uBA8EG21bTpOUSguLqFjcK5A74LspAPTaAKr9xfxxxGOWWLt00N4H2urAyGUGGHcDhpBERkAnpjwqX0vii2SaGb2iIm7/Z6uuSDALSF0mMpPJcuEA58wSaAqH0h6MlsLJI9pU20jq4xmRHuJWidiOp7Mp1+HhVPqf4ku1e205VYMY7R1YZyUPtMxCt5Hbg48iKgKAKKSigFpAaKKATFLiigUAUYrtHZueimu40iQ+FaucV1ZuoSfRDI0uKtP8Agdv2bDjKjf48/E1M2vByQIHYbjnqwz+FQS1MI8eZfj7NudqqeFnH3KfpfD0s5G1SB+8Ryx/Gtg4R4ZFvGBjw6+NOdE0kRRB5MKOo+GKm9N1aBwdrAbRkg8jgeNcq/USt48kW46TwXLZ72OM4JCGHlTuKKoSTjG2XoWb4L+tIOO4AOSSH+yP1qFQ7kn6TUPpB/QsXZV5aGqwn0hLk5iYDHd58z6GnEWo30o3JFGinpu64rbCMPRXQ5niPzaJWeyDDmKgtS0JDn3efgalLSa5CSGdE7q5UqeuAc5FVbStJN5vkkkbOeg8PH5CtHFZ4JKaOJSnJYWOVz1IzU+CYXOezX5Cov/AGMfZ/Cr5pnD8kLnMm6PBwDnOfD0qUgtAc8qz4s1wmRWxrjLjD+Jk9zwWoHuj7qrOrcNbMkDBrfLrS1YdKpvEmj4B5VYq1M4vlkEq4TXQxJo8HHSvNS2vWm18iomu1GW5ZOTOO14FpKKK2NQooooBTSUUUB7hi3HFWTS9EB8OfwqG0le/WgaLEOVU9TY4rCLumrT5Z6seHwRzFTlhwyuASKlbC0B6dKl4bauNK2TOjxErCWIiulBHdfp5ZP/mpDia1ASJR9p/5/OnvEun5g3r70Z3D4eNR02pCeW0+ILfHOD+VFl8nUpbscLV/qmn6JtDniqFz2UUYyTyxXnVuFezhEsfJ0ALDqD51IcRSdnJDL4K2D/P31OXFyhgZsjaUJz6YraJXWpsqhXt6c5+PPRlQvYYn07tERVbIzgdDnBq26RZIII+6vuL4DyFU/RrUvp8/lnI+WDVt4Xug9rGfJcH4jlW8VyNdmMHFPpN/dLBXeNbMxyRSqoKr1GOWc550v/5CULyjOfkBTa5na9u2jd9kaEgL0zg4++rDFwpbIAdgOPEnNFgmnKmqqFepTckvLs+eTzw1xCboPuTbtx05gg1H6nokls5ntunV4/MeOPSpme/gtY891VJx3eeT8qReJbZhkSp885/KsMpRlOM3Omt7H5YbRz0nV0uY9y8iPeXxB/SnkSYqq8OyBr2Uxf5Mhvh4Y/jVtFRvBpqqlVZtj0eH8s+QpXlUBxFa5Q1Yai9aH1ZrVleD5MI4ph5tVUq6cY+83zqlmu9pn7hQ1P8AmFFFFWSsFFFFALSUUUA7098NV50K7waz+A86sOkXeCOdU9TDcsl3Szw8Gt6TdjpVigcEcqzrSbw8v5x8at2nXvhXEktrOlJZ5J5oQylT0YEH58qoOj25S+VD1VyPuzV7gmzRdbEVpSgJUZyBz5VvCWE0TabUulThjO5Y9Rxd2CzIUcZB/nNVafgmfOxJvqiehJ5fEdDXmLj9tx+ryPAA86dt9IIA5wvn4jFSJNFmqjXafiC/hlhstJWKDshzG0g+pPU1C8G2U0JkSRSFB7ueh65x6dK5WPGu5JGePaEGRjxz4fGoyPiC9bM6j6sH3cDGPzPxrJpDS6jbZCeOWstvz68fEseq8JwzMW5ox6sv54qKfhJBye6bHkWx+ZqVvb5bixeRCVyhPI4II5larWnaFA9t20sjA8/teRxWmUZ08rVB77GsPbjGWWVeF4DCseCyg5B3cyfPNIvCNt+5/eNRXAU775UyTEOhPgc/pVuYVrLgr6id1Fjr3vv17jW20+OFcRqFH5/GugalZq5iod2WU23LlnbdUPr031Z+FSjnlVb4jnwppl9DMFyY9xjL3jVTqw8WzZf51Xq9Hp1itHO1LzYwoooqcrhRQDRQBRRRQCocGprTetQgqRspiBy8KitWUT0yxIvmmLgAirLZ3WKpXDmphxtJq3wpmuJdHDwzswaksos1hdVNxsGGD0NVOykwRVhs5+XnVZPBpNdim3rrBek9VB5ipz/DS3A/yZPyH8aieLrdVnVgPe6+tWKy0yEICEHMZ6VK5JJM7N8qZVV2WJt4x1x0Ktruvi4ChU2KG5+v3Ve7DZ2Khcbdo+HSo7UtIjljKYA8sedV2MXluDGgLKenLIHw8qxuUlxwRSVeqqUK3tcX0b6588nS2uDGbqFOa4JA8v5/hVfgiZvBmUeAzV14a0MojtL779fQVGaGTa3Eiy91M4yemc8sfKkZpZwXKtTGLsVfLWPXCw8E1oGuW6oEH1RHUNyyfjViEoIyCCPTnURd6RDcLkgHI5Mv55FQEcC6fLuMxZSDiMdT5cunzrEXlHHdNeobcG1Ls+c+v5LbNXNDULYa/LO/+RKx4PeJ5+lSnaYBJ6DxzUTWGQWUyre2XX+9jvM/KqLxhc9Fz5mrc9yrLlSCPMHIrOuL7rvN6Lj76lqWZos6NbbNz8k39jNNdlzKfSo6u12+XJrjXpILEUjzdkt0mwooorY0CiiigA0UUUAU5spMHHnTavUbYNYayjaLw8kho9+Y5fQmtP0nUA6g1kDHnVy4a1HK7fOqOrp3LcdLQS3T8LuaPbPg1NWUtVGykPZcjzwcGu/DN4RIVJPPz8647reG+x2XpW4zaf8AiO9VnS6lEYyGU4z4HzxU7LciCEFjyAAqvXUAW+TH2sH58wa78VSl2SJfHnWHHc4rPH9yWJVKbqrT93Gfl3/gVOM+9zQhfPPOrHbXyyJuQggiozTdDVYtjgEkc6i7QG2uDFk7HHL+fwrElF52kVldF25UrDX3RZINbiL9nvG7yqv8Z9+eJB5fiTj+FV8lg7SD7L9fnmpq7m33cLHxUfxrfZ4ck12LcNItNYpxeeH9cDnhnVjFFKjf+3kivPDtuJ5Gml7zZ5Dyrgtv/jjp4OP4ZppMktnIce6aY3PC6sy4Kbl4bxKaTX/aLjeajHEMMQtRPEV6GtSUOQcDI+NVV+0nfPNifuFTF3phisyCeeQfhzrPhqDWXyR/o4UTr3SzLK4G3D17t3qTyIz+tVfi247rn1qYY7GUjoVH5VV+KpswMfN8Vbpjus3dxrY4dli84v8ABSyaKKK7R4cKKKKAKKKKADRRRQBRRRQCmpTh+62yj4ioqutvJtYGtZLKwTUWeHZGfZmt6ZLyIrzYy7Jwf6X8ajtNvO6rDoy/jXYnJJriuGJSTPe0V5ssXlJfyWa6bN5Ef58a7tHm/GfBeVQdldF54s9QQKnNeUxSxzjmOjVUlFxaj8CtOtwlGp9XBr7ssYFV7i0beybxDH+BqdtLlXQMpyDVY4huxPOkScwp546ZPX7hWkFyUNDB+Pz5Zz9Bpp9t2kU48ev3c64RXOWgPivdPyPL86leHAO2mTz/APNQEsRSYr5P/GporLa9fsdqv37Jxfwa9Y4LLqcgS8hf94YNNr//ABm72fZXr/GnGv6VJKImQZwPu9ai7e4a1uCZFOD1/UVpCOUsdcFWiKlBSg/fUWkvX8FwtbFUGABUfxEQbdwMcqj7/i3cNsKnJ5ZI6fAV5jtilo4bJZgSc+ZrG1xabKUdPOpxss4eVheZBXJHYqfL8qqnFigW4A8XB/A1M6jd7YSKzy5uC5JJJGeXpXX0sOX8zX2jrfBVlDWc5w+2RvRRRXRPJhRRRQBRRRQAaKU0lAFFFFAFAoooC6cMXoaPYeoPL4VadLCliDzFZtozd7rV70eYjFcnWLGUj1Wm9oSnplU1yuM/BFw0rQUEgkyeR5L61PXdusiFGHIiorSJcipoGuNubeWyK22yclKT5XQp0/D06EqjEqfJsfeBUzw/oAi7zc2P4VLbq9pW7tlJYJrddbZDY/XHn8yDs9FZbsuD3T/GpGXhuJpBIRzrvDJ36dqawpNkE9Ra3lPHGPQ9AYApne2aSDDqDTp2rhK1Zb7EEW08oi10uKPmqimGq3gC4/8ArFO7+5wDVL4g10BT4cq3rg5sllNv3pMrHF2p5GB4/wAmqielOr65Mrk+FNHPOvSU1+HDBxL7PEm2JRRRUpAFFFFAFFFFAFFLSUAUUUUAUUUCgJPR051fdGg5ZqraFZ4A5Vd9MtMfnXG1tiZ2dLHEVkmdNcjH886sltLkVE2VoAOlStvHXHyWZYHIFLXrZgdajb+8AHWtkRLk9ib6zlT9XquWlyN2c07bUcdKwySUSXaXFQ+r6wkSks2AKi9S4h2Lkn4DxPkBVSuN87b5j8EHRR+tXdNpZXP4E1Gmna8RE1jjAvkIDj16n5CqfeiWU8+Qq1TxIg6AAVBXmrddg5eddmumNXCN9XpK61+5LHwRDS6eyjpTJ1xUhLfSP3VBOeQAGTSXGmmJcy+9+75fGrKz5nnLvDz7hHkUlKzZpKyQBRRRQBRRS0AUlKaSgCiiigCnFnDub0FckiJqX0jQp52CQxu+fEKdvzbpRxbXBvFc5ZP6XKoxnAHrVmtOJraP3nB+HP8AKqPqmgG2lMUrhnUDeFOVVjz2/EDrTc3CgYUchWkfY6tW+yWEXlqWlhI1iHjOAgFVkI/q/qadR8aQ492T7h+tUXgPTZLxpI0ZFKgMSxOAp5cgOvhWi2XAUCc5pWfHUAhF/X8apXezaqp7UzqV2aTwlKxvd5pDO443iIwFkz8B+tMJbqaXmlvOR59mcffVjl13TrMdwRlh4RqJH+bHp8zUJf8A0lzOSIUWNfNu+/8A2j8ah/RV54MwhK5/sQeO8n/4eIdPuVXc0LKPN2VB/eNRF1q75wFGfHvAj7xTa81KSVsyuz/1jn7h0FNnuAOtbx0cM8nTr9nJc2y+gOCTvc5I6eSj0FRt7rOOSDcfwrzf6guMFh8M86a20Lufq0wP3n5fh1NWoxSwom9l2xeFTx8uX/fmcZI5JO9K2FH2egqQ4Z4Wa/l2QjKp7znlGg+PifIV20vhh7mURLmV88yeUaDxY+ladPqNro1mEyN2MnGA0j/vEeA8K3OHrJ+Fx/s+/L9fL05K9qmg2mlQFjh5iMBjjOf6I8KyDUbxpXLHpmp3WtWm1GYyyEhPBfDHkKd8M8IteTCJeSDm7/ur+p6Ct92Opylp5yj4kuEVW305mXd0Xz8z6U1ZcHFavxZo0cCiOMYUDA+ArM7+DBzWU8lZoZ0UUVsagKWkooBaSlpKAK9xmvIFOLeMdTW8I7ngykdoISeZ5Ct/0jii2tLO1FwY4HkiU7VHhj3jjoDy6+JrApJuWBXnUdVkmfc7FjgKPRQMBQPAAeFTXxhhIkzgf8RzqLiXY4kUyMQ+c7gSSCfWokTE0+Xh6XsBOw2oWCrn7R5nI9K9wRqg8zUlasu5bwhyx/wnqE9vNvQhcqVOehB54+8VN6txO8p+sdn/AKI7q/cOvzqrNck0903aSc9R+PrUeq0/SUXnudLRSintwsvo2OU1Z/sxUn7Zm8Y/up7HIo6V2jYZyapbV3O/GFsv+R+mCN/bDHkEbPqOVJFpryHMjED90cqk3vh4AU3mvAOZNaP4G7qT5tnuS8ui9e57jtYo/sj8z99S+gaRLdybI+6g99z0Uep8/SomyiQntbmTsofL7cmPBB5eteNY43lmXsbUez248uTN6k9ayu5R1HtFQ/bpXPwLrrPGltpkfs9mBLMeTMMElvNiPyrObuKW4kMt05Zic7c8h6U1tgsf9bxY8zmnllHJczLFENzN+A8SfICsZ7HPrrrWbL3l9vyS2gaQ91KsMK/E9FVR1Y+Q/OtbstLhsbfZH8WY+87eJP6U00Swi0+3Ea4LEAySeLt+nkKrXFPGSqp72P56Vkq6vVu73V0RDcYamGyc+fjWcX14GPLn6+FddY1hpmPgvl5/Go2pEjn5CiiitjAUUuKKAKSiigPQNdO0rjmlzWU8GUz1vJq6cGaRGqtJcKCpxtB8fUjyqmRPj4iny6zIT3nyPL8qw+gLjxxrAnSNIyqrFnu9M55Z+6qT2tN5JCSSedJvqSFjisGylgdrLXVJscxTFZDXaM+dWIXZ4N4zJmK9yPzFdRKT41CC5CHI/GuU96zeOBVK2qKl7r4OjH2hJR5Ji51gKMLzP4VHHVGJzjn68wPlTMLSsMVrtSKlmqst6vgeGVnbfIxc+vh8PKh7rypp2pxSojMMhWIGASASAT0BPQUwR+JhYR2iZnYKoJYnAArS+FoUsYyeRlYd5vLHMKPSqfpMAhG483PU+Q8hRqutMnIggsMjIK8j0Iz1HrTBFKbfBYuIuNcZ5/ADxrPb7UGlbcx+A8BS3VtLtWV0kCOe67IwRscyFYjB+Vc47KRhlY3YeYRiPPqBitksGhxorq1q4QOUYIxIDlSEYjqA2ME+gpbaxkk3dmjvsQu21S21B1dsdFHmayDlmikooApaSigCig0CgNNa1X9haS+1c/tEgnA5gyyZB8xyHWrxr9yLm51XT5I4jDDZLLDiNVaNxGGyGHP3iCPhVNf/ADb0301L/qzVdeJIYWuNYFszi/Nmm/eoMfYiNcrFj7RXGS3QkeFYBTuH9Q/ZGj2d0kcbS3t19aXUMfZ13js1/d5AHPm1WTReFIIeI7uLYvYT2LShCBtUSSRiQDyGQ2MdN1VHjz/N3SMeT/8AAa0C+XOtuPPRH/5lAUm90BrPQdTt2HOLUUAJ6sn1GxvmhB+ZrKm6fKtm1TiIXvCkkpH1ytBFMfF3jaMByfHKbTWLt0oZNI+llf8AF9KcAd6wA5DyERH/ABfjUz9MOkrBpGnxr/7H1TejNAHOfUnn86OJdO9ofh2I9HijB/qjsGb8Aa6ce3pu9M1Ujvez6opB8k2RwfdnNDBBfTRjtNP5AZsI/Txqd4VwlroCEDEt5cuRgc8don/yqwR6ZbzXFrJdKrRjS7SBA6hgZrqTYmAftAKfhk1XlTsp+HIPFC5I9WkAP4g0BB/STxrdy3FxZPsFul0VULFtJEbdwFvHwPyrQ+LlW/ub7TpFU9nZRzwNtG6OUbs4brgkx8vLPnWc/SdxhdS309nJJugiuwUTYgxtxtywG44DHqa0aD/Om5/2cv5pQHzsDWycM6QsfC9xnHaTLJc48dkEkar/AMH96scBx8q36xiCSRafg/8AoMgIx9uRgSPjyJoZIbS9EN5wxKEx2sc08kfmTHzZR8U3D44p3qXDqXuq6RHJ3oxpySMD9oRjcFPoWK5+dQnDuutZcPWtyvWLUzuH7yMkiyIfipP4VoRkQ69aGP3G0uUpyx3TIhXl4cqGDCuPuM5r+4fe31MbyCGIABY0BKjAA5kgDJrSfpS4s1CAQxW24W8lipkKw78bgyvmTB2d3HljrUJp+pPNw1qCSBD7PJHHGQiqwXch5kDJOSeZ507+lfiu6t0tIIZmSKbT4+0QBe9uBQ5JGRleXI1kERxaNnDWlJ+9JK//ADP+6uvtBs+F0e37r31w6TyD3tg7RezB6gEIB/abzrlx0f8A9Do39Wb8AK68AAX2kX+nEZkjHtUHnuUDKj+0oH+8NYBmhpKWisgKKUUUAlAopKwDT8//AM7p3+0z/wAyWrpbJniu9Twk08A+vdhH61hB1Wbslh7V+yRy6x7jtVz9sDwPM8/Wuo1+57UzdvN2rLtMnavvKnltLZyR6elAabpugyapoVnBCNz2t+0cnMDZETIS5yegV1qbsdeS54ivOzIZItPlhDDmGMZQuR6biR8qxG01WaIOsUskYkGHCOyhx5MAefzpLHUZYGLQyPGxUqSjFSVbqpI8D5UBfNH/AM1Lz1vYv+hVR4f4VmvhP2ADNDF2hTmXcZ27Y1AO5udNV1eYW5txIwgZw5iB7pcADcR4nkPuFcbO+khcPFI8bjoyMUYZ68wQaA3q1tgda023Iy1hppeQfuuyBAD69D8xVc0viu41PTtYimKtsh7SMLGiHCu7c9gG73F5msqTUpQ7OJZA7ghnEjBmDe8GbOTnxzXOK4ZQwVmUMMMFYgMOu1gOo9DQGtfSNrTRaXo+w4ZkgmJ8+wjTs+fkC7H51N8ZKG4k0kAYGzfgf1pHP5VhclyzBQzswUYUFiQo8lB6D4UG7fcG3tkdG3HIx5NnIoDQPpJ4FvUvLu9aHFv2xk7TtIz3Cyqp2ht3lyxWlcQWxs72+1OXCx/s9Io8kZkmJPdA69Qg/tehr5+uteuJU2SXE0iZB2PK7LkdO6TiuNzqEkmO0kd8dA7s2PhuJxQHTRbIzXEEQGTJLEnx3Oq/xrdV43m/wmNkXHsxBjCbEzu9n3+/t3+9nlnxrAFfByDgg5yDggjxyOlemuW3b9x3Zzu3HdnzLZzn1ogaTxBa9lw3JH/o9XmQfBRIKs+pa8tprOkPIcI1gkbE8gO1BVSfTdtrEDdOU2b2Kbt23edm7GC2M4zjxr3eahJMQZZHkKqFUu5bao6KMnkPSgNZ4n4dk07R9UjcYWe+jMLZGHjZkYEY6EAEY9KffSZ9HN5evaPbJGyRWiRsWlVMEEk9fDGOdY1PqksiLG8sjonuo0jMq+HdUnA5Vy9qfGA74xzG9sfdnpQGrScLT6jw/pyWyiSSGWUON6KFXMikksfML6865/RRwzcWeozzzgRwWsUyTSZBjY4U7Vb7WMbjjpjBwTissjuGUEKzKD1CsVB+ODzpx+2p/Z/Z+1k7Dfv7Lcdm4+OP5GefWgG904aRyowpdio8lLEgfdiuVKaKyBKKUUUAmKKU0ZrAEpcUZorICrRwdawsEMgiO2+ti/aFB9RslD+/1TdtyOmcZqr0EVgGl6LaWQ7Ltzah907TIxjO1JiCFLKAhKJE2NnQycgCRVU0No4fae1C4Nupj3bC2Hlixt3Bu92TEnHPAPMVAYooDR547NpoiptcJdQGTBiVex3XAT0YdmbfcBnn73PJptaxWS2yxzNCp9nYEp2byiQbu2w3PLFhGFJP9XlmqDQKwC7Ws9p7RfFuw7PtMJlV70ISdB2Ix1Mgtz3efQ9M16Mls+pg5hCNAVDAxIiyiRk3E7ezU9mCVJHinU86pFGKyC6areRLDIsZg2mwgVMdi7tIJYhIcbdySbTJnPM8z8HnD1xaBLcSG292I98JlQjxPc9oSM5JVsA8yMheRxWfiisAtqahC9zaZaEKtq4yyRhFnK3AhMuFwSH7AndnHLPjXrijVYDPa+zdmERizFQu0H2iTJKlf3QDzz3SvIVUKSsg1Cx1izJJLW3adtOQTsQFd14IhzXao5xEH1XyFVzhuS27FxO6LKJZymcEd+AJljg5Xd7vhkZqpijNAXTiu/tWgkW2MPekhIwoVxHFEyMoz5vHC3qTnxNUmvRpKASjFLRQCEUmK9UVkCAUV6FFAf/Z">
            <a:hlinkClick r:id="rId2"/>
          </p:cNvPr>
          <p:cNvSpPr>
            <a:spLocks noChangeAspect="1" noChangeArrowheads="1"/>
          </p:cNvSpPr>
          <p:nvPr/>
        </p:nvSpPr>
        <p:spPr bwMode="auto">
          <a:xfrm>
            <a:off x="28575" y="-1485900"/>
            <a:ext cx="238125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BUUExQUFRUVFBUYGBYXFBcUFhUWFhYVFBUUFxcXHCYeGBojGRcUHy8gIycpLCwsFR4xNTAqNSYsLCkBCQoKDgwOGg8PGiwkHyQvLCwpLywsLSwsLi8sLCwpLCwsKiksLCwsLCwsLCksKSwsLC8sLCwsLCwsLCwsLCwsLP/AABEIAQAAxQMBIgACEQEDEQH/xAAcAAABBQEBAQAAAAAAAAAAAAAAAQQFBgcDAgj/xABKEAACAQMCAwUEBwQEDQQDAAABAgMABBEFEgYhMRMiQVFhFDJxgQcjQpGhsdEVUsHwYnKCohYkMzZTY3WDsrPD0uE1Q8LxFyUm/8QAGgEBAAIDAQAAAAAAAAAAAAAAAAMEAQIFBv/EADARAAICAQMCAwcEAgMAAAAAAAABAgMRBBIhMVETQYEFImFxkaHRFCOx8DJCQ8Hh/9oADAMBAAIRAxEAPwDG80maM0lALmjNSfD5iEp7fbs7N8bum7u7cevX8an4lsRKzFodo7HYo55xOxlyPA9ngc+oNAU3Ne4veGemRn76f6+0ZlHZbNoiQHZ7pfB3nn45qNoDXNCnO0AdMVYlQkCqpwY4Ma7SSCPu9KusSYrzV3EmjvweYpkfdw8s/OqrxLOhi7MJukYZ5Dp6k1dbqfAJPPmeRUnl2jH5d1QP7Q5VX+1iaeRh2e3cBjB3KN0m7Hd58jHgelW6qMPduRWd+eNrM4vNGkQZYH4iod1x5itiTSd8feGcjnVB4t0TsJcgHafSrWn1W97X1Ib9OordErINOBP3COfP15Yr2kpPIBc/CvMlvjmf0FXc9yntwsol5ZIYreM4zNgn4Z6Z9aaaffK2e1G4AePn51NaHf2ywIJTHvEoY7kLEJ2iDBO09AGYjyPyqL1d4PZoVjZTKrfWbQeY7KNPewMgNGx/3mfGo1VxhknjPcsLgjp7rczN59B5DPIU0zXonwrxUyWCGTy+QzS5pKtej31otoEYp2rR3Ckuh7hk2dkwYA8xs/vGsmpVN1GavNxrNm0ysxjMQ6oEYNtKSArt24B3HoD9oVXNfuY27IIyuyxkSME2AuXaQkchkZcgchyUDyoCJzRRRQBRRS0AlTPBWnRz6hbxS80eQArnG8gMyx58NzBV/tVC070mOVp4hAC03aJ2YXqXDArj5igLTcaIJ0sXS3VGlmuDcCNCFRfbI4VBH2VXeEHxqzRcJ2hKt2KEPrW0Ljl7GZZbdYv6peNvuFTZ162ju4EDxbJr+7WXDrtRM9sefgPaGBB/1YpppOtWxmig3IGjisJjKZhtMntvbugHQMBO5Jznry5VgHE/RtAbcxhUyR2i3AHe9n9sDdqD4n2Y4xjPLFZPq9xHJcSvCnZxNIxjT91M9wfHGPnmtQ0riZbbTY5C6lohkLvBZlXVQSgGc47MNy8vSs54q09IL2eOJleISExsrBgY378fMeIVgD6g0BfPownjS1mlbaxhUNtbmMtKiZI8eRPzxV1vdXiSacBRttYpZmXOC+4xmFM9Qo3KP7RrIuBmV1vbYyJG1zaFY2kcRp2iSxyAFzyHdVvuqaGtw3GpahGJVWO7tjbwzOdse+IRdkzE+6rmLGf6Qqu9PFvknVzSL3bXyzbI2VDvtI7vdtwSzXRRo/SPsxt2/POakLfhiBVkAC7ZGujHJ4jLQLGCf6Llk9OdUnT9QigSGR54S8dounlFlVj2q3u4uMdY+yJbf05edT2j6or2s4Dqx9o1DYAwOQbm3KbR5HvEefOjrhGPRBWSk+GWz9mKrbAqruWTI2jKlIYtoHl32YnHXNRvE/DkdyqoUAJZsYXHcEMZJJA5989T+9UtcXw7zghipkUAHJd2hhVQMde8GBPhg5r1JMAQAcntgMjy9nwx+AZVFV7FBRlt9Pp+ckkJSyjHdV+jCWNht7yFlHnjJA/jVjl0KImd47SHdayX9vCghDiQR2wkt2dDntXDq/MjnuNaNu9PL8KidVtgEnRTnIupCy5B3TLsjQEdXwzch0wPMVpptQ2nuNr4LyRSp+E7OQyAoke2+7R9oC4ihgtTc2y+X1kpAXwNF1w7biVrYQRDtYr253bBuV4LsiNFbwjEaFNnQhjTvj/QjJJb9iQdlwZZOf8Aq7RGyR5lG+4141vUY0c3HaLlFvbVUB77Ge73JKB/ohEzMWz4YroKyL4TKrhJc4PV7wxbWxnlSGGRO01GWMNGrKBFbKDCVPgkySDHw86y7jjTY4NQnjiG2PKOi+CrLGkoUZ8Bvx8q0WDU4JGvI/aIVE15q4RnlVUCzQIqPnPJWYnB8edZ3xzqKT6hNJE26PKIrDkGEUSRbh6HYSK3RoOeCtMSdL5GMSkWZZJJeSxss8I37sEryJGQPGtB1rRbcXAQQxBS+qr3Y1+xZRPGRy+yckeRNZvwvdKkOoBmVS9iyKCQCzmeAhV8zgE48ga0LVOILUtPOLmE+zyXxCB8vMbmyghi7MD3xvDgnw2msgYNOsV5qMQt7UxQWBlt91vHJ3ESIwvuYEtuVyxz1LGpXS9Ft3uBA8EG21bTpOUSguLqFjcK5A74LspAPTaAKr9xfxxxGOWWLt00N4H2urAyGUGGHcDhpBERkAnpjwqX0vii2SaGb2iIm7/Z6uuSDALSF0mMpPJcuEA58wSaAqH0h6MlsLJI9pU20jq4xmRHuJWidiOp7Mp1+HhVPqf4ku1e205VYMY7R1YZyUPtMxCt5Hbg48iKgKAKKSigFpAaKKATFLiigUAUYrtHZueimu40iQ+FaucV1ZuoSfRDI0uKtP8Agdv2bDjKjf48/E1M2vByQIHYbjnqwz+FQS1MI8eZfj7NudqqeFnH3KfpfD0s5G1SB+8Ryx/Gtg4R4ZFvGBjw6+NOdE0kRRB5MKOo+GKm9N1aBwdrAbRkg8jgeNcq/USt48kW46TwXLZ72OM4JCGHlTuKKoSTjG2XoWb4L+tIOO4AOSSH+yP1qFQ7kn6TUPpB/QsXZV5aGqwn0hLk5iYDHd58z6GnEWo30o3JFGinpu64rbCMPRXQ5niPzaJWeyDDmKgtS0JDn3efgalLSa5CSGdE7q5UqeuAc5FVbStJN5vkkkbOeg8PH5CtHFZ4JKaOJSnJYWOVz1IzU+CYXOezX5Cov/AGMfZ/Cr5pnD8kLnMm6PBwDnOfD0qUgtAc8qz4s1wmRWxrjLjD+Jk9zwWoHuj7qrOrcNbMkDBrfLrS1YdKpvEmj4B5VYq1M4vlkEq4TXQxJo8HHSvNS2vWm18iomu1GW5ZOTOO14FpKKK2NQooooBTSUUUB7hi3HFWTS9EB8OfwqG0le/WgaLEOVU9TY4rCLumrT5Z6seHwRzFTlhwyuASKlbC0B6dKl4bauNK2TOjxErCWIiulBHdfp5ZP/mpDia1ASJR9p/5/OnvEun5g3r70Z3D4eNR02pCeW0+ILfHOD+VFl8nUpbscLV/qmn6JtDniqFz2UUYyTyxXnVuFezhEsfJ0ALDqD51IcRSdnJDL4K2D/P31OXFyhgZsjaUJz6YraJXWpsqhXt6c5+PPRlQvYYn07tERVbIzgdDnBq26RZIII+6vuL4DyFU/RrUvp8/lnI+WDVt4Xug9rGfJcH4jlW8VyNdmMHFPpN/dLBXeNbMxyRSqoKr1GOWc550v/5CULyjOfkBTa5na9u2jd9kaEgL0zg4++rDFwpbIAdgOPEnNFgmnKmqqFepTckvLs+eTzw1xCboPuTbtx05gg1H6nokls5ntunV4/MeOPSpme/gtY891VJx3eeT8qReJbZhkSp885/KsMpRlOM3Omt7H5YbRz0nV0uY9y8iPeXxB/SnkSYqq8OyBr2Uxf5Mhvh4Y/jVtFRvBpqqlVZtj0eH8s+QpXlUBxFa5Q1Yai9aH1ZrVleD5MI4ph5tVUq6cY+83zqlmu9pn7hQ1P8AmFFFFWSsFFFFALSUUUA7098NV50K7waz+A86sOkXeCOdU9TDcsl3Szw8Gt6TdjpVigcEcqzrSbw8v5x8at2nXvhXEktrOlJZ5J5oQylT0YEH58qoOj25S+VD1VyPuzV7gmzRdbEVpSgJUZyBz5VvCWE0TabUulThjO5Y9Rxd2CzIUcZB/nNVafgmfOxJvqiehJ5fEdDXmLj9tx+ryPAA86dt9IIA5wvn4jFSJNFmqjXafiC/hlhstJWKDshzG0g+pPU1C8G2U0JkSRSFB7ueh65x6dK5WPGu5JGePaEGRjxz4fGoyPiC9bM6j6sH3cDGPzPxrJpDS6jbZCeOWstvz68fEseq8JwzMW5ox6sv54qKfhJBye6bHkWx+ZqVvb5bixeRCVyhPI4II5larWnaFA9t20sjA8/teRxWmUZ08rVB77GsPbjGWWVeF4DCseCyg5B3cyfPNIvCNt+5/eNRXAU775UyTEOhPgc/pVuYVrLgr6id1Fjr3vv17jW20+OFcRqFH5/GugalZq5iod2WU23LlnbdUPr031Z+FSjnlVb4jnwppl9DMFyY9xjL3jVTqw8WzZf51Xq9Hp1itHO1LzYwoooqcrhRQDRQBRRRQCocGprTetQgqRspiBy8KitWUT0yxIvmmLgAirLZ3WKpXDmphxtJq3wpmuJdHDwzswaksos1hdVNxsGGD0NVOykwRVhs5+XnVZPBpNdim3rrBek9VB5ipz/DS3A/yZPyH8aieLrdVnVgPe6+tWKy0yEICEHMZ6VK5JJM7N8qZVV2WJt4x1x0Ktruvi4ChU2KG5+v3Ve7DZ2Khcbdo+HSo7UtIjljKYA8sedV2MXluDGgLKenLIHw8qxuUlxwRSVeqqUK3tcX0b6588nS2uDGbqFOa4JA8v5/hVfgiZvBmUeAzV14a0MojtL779fQVGaGTa3Eiy91M4yemc8sfKkZpZwXKtTGLsVfLWPXCw8E1oGuW6oEH1RHUNyyfjViEoIyCCPTnURd6RDcLkgHI5Mv55FQEcC6fLuMxZSDiMdT5cunzrEXlHHdNeobcG1Ls+c+v5LbNXNDULYa/LO/+RKx4PeJ5+lSnaYBJ6DxzUTWGQWUyre2XX+9jvM/KqLxhc9Fz5mrc9yrLlSCPMHIrOuL7rvN6Lj76lqWZos6NbbNz8k39jNNdlzKfSo6u12+XJrjXpILEUjzdkt0mwooorY0CiiigA0UUUAU5spMHHnTavUbYNYayjaLw8kho9+Y5fQmtP0nUA6g1kDHnVy4a1HK7fOqOrp3LcdLQS3T8LuaPbPg1NWUtVGykPZcjzwcGu/DN4RIVJPPz8647reG+x2XpW4zaf8AiO9VnS6lEYyGU4z4HzxU7LciCEFjyAAqvXUAW+TH2sH58wa78VSl2SJfHnWHHc4rPH9yWJVKbqrT93Gfl3/gVOM+9zQhfPPOrHbXyyJuQggiozTdDVYtjgEkc6i7QG2uDFk7HHL+fwrElF52kVldF25UrDX3RZINbiL9nvG7yqv8Z9+eJB5fiTj+FV8lg7SD7L9fnmpq7m33cLHxUfxrfZ4ck12LcNItNYpxeeH9cDnhnVjFFKjf+3kivPDtuJ5Gml7zZ5Dyrgtv/jjp4OP4ZppMktnIce6aY3PC6sy4Kbl4bxKaTX/aLjeajHEMMQtRPEV6GtSUOQcDI+NVV+0nfPNifuFTF3phisyCeeQfhzrPhqDWXyR/o4UTr3SzLK4G3D17t3qTyIz+tVfi247rn1qYY7GUjoVH5VV+KpswMfN8Vbpjus3dxrY4dli84v8ABSyaKKK7R4cKKKKAKKKKADRRRQBRRRQCmpTh+62yj4ioqutvJtYGtZLKwTUWeHZGfZmt6ZLyIrzYy7Jwf6X8ajtNvO6rDoy/jXYnJJriuGJSTPe0V5ssXlJfyWa6bN5Ef58a7tHm/GfBeVQdldF54s9QQKnNeUxSxzjmOjVUlFxaj8CtOtwlGp9XBr7ssYFV7i0beybxDH+BqdtLlXQMpyDVY4huxPOkScwp546ZPX7hWkFyUNDB+Pz5Zz9Bpp9t2kU48ev3c64RXOWgPivdPyPL86leHAO2mTz/APNQEsRSYr5P/GporLa9fsdqv37Jxfwa9Y4LLqcgS8hf94YNNr//ABm72fZXr/GnGv6VJKImQZwPu9ai7e4a1uCZFOD1/UVpCOUsdcFWiKlBSg/fUWkvX8FwtbFUGABUfxEQbdwMcqj7/i3cNsKnJ5ZI6fAV5jtilo4bJZgSc+ZrG1xabKUdPOpxss4eVheZBXJHYqfL8qqnFigW4A8XB/A1M6jd7YSKzy5uC5JJJGeXpXX0sOX8zX2jrfBVlDWc5w+2RvRRRXRPJhRRRQBRRRQAaKU0lAFFFFAFAoooC6cMXoaPYeoPL4VadLCliDzFZtozd7rV70eYjFcnWLGUj1Wm9oSnplU1yuM/BFw0rQUEgkyeR5L61PXdusiFGHIiorSJcipoGuNubeWyK22yclKT5XQp0/D06EqjEqfJsfeBUzw/oAi7zc2P4VLbq9pW7tlJYJrddbZDY/XHn8yDs9FZbsuD3T/GpGXhuJpBIRzrvDJ36dqawpNkE9Ra3lPHGPQ9AYApne2aSDDqDTp2rhK1Zb7EEW08oi10uKPmqimGq3gC4/8ArFO7+5wDVL4g10BT4cq3rg5sllNv3pMrHF2p5GB4/wAmqielOr65Mrk+FNHPOvSU1+HDBxL7PEm2JRRRUpAFFFFAFFFFAFFLSUAUUUUAUUUCgJPR051fdGg5ZqraFZ4A5Vd9MtMfnXG1tiZ2dLHEVkmdNcjH886sltLkVE2VoAOlStvHXHyWZYHIFLXrZgdajb+8AHWtkRLk9ib6zlT9XquWlyN2c07bUcdKwySUSXaXFQ+r6wkSks2AKi9S4h2Lkn4DxPkBVSuN87b5j8EHRR+tXdNpZXP4E1Gmna8RE1jjAvkIDj16n5CqfeiWU8+Qq1TxIg6AAVBXmrddg5eddmumNXCN9XpK61+5LHwRDS6eyjpTJ1xUhLfSP3VBOeQAGTSXGmmJcy+9+75fGrKz5nnLvDz7hHkUlKzZpKyQBRRRQBRRS0AUlKaSgCiiigCnFnDub0FckiJqX0jQp52CQxu+fEKdvzbpRxbXBvFc5ZP6XKoxnAHrVmtOJraP3nB+HP8AKqPqmgG2lMUrhnUDeFOVVjz2/EDrTc3CgYUchWkfY6tW+yWEXlqWlhI1iHjOAgFVkI/q/qadR8aQ492T7h+tUXgPTZLxpI0ZFKgMSxOAp5cgOvhWi2XAUCc5pWfHUAhF/X8apXezaqp7UzqV2aTwlKxvd5pDO443iIwFkz8B+tMJbqaXmlvOR59mcffVjl13TrMdwRlh4RqJH+bHp8zUJf8A0lzOSIUWNfNu+/8A2j8ah/RV54MwhK5/sQeO8n/4eIdPuVXc0LKPN2VB/eNRF1q75wFGfHvAj7xTa81KSVsyuz/1jn7h0FNnuAOtbx0cM8nTr9nJc2y+gOCTvc5I6eSj0FRt7rOOSDcfwrzf6guMFh8M86a20Lufq0wP3n5fh1NWoxSwom9l2xeFTx8uX/fmcZI5JO9K2FH2egqQ4Z4Wa/l2QjKp7znlGg+PifIV20vhh7mURLmV88yeUaDxY+ladPqNro1mEyN2MnGA0j/vEeA8K3OHrJ+Fx/s+/L9fL05K9qmg2mlQFjh5iMBjjOf6I8KyDUbxpXLHpmp3WtWm1GYyyEhPBfDHkKd8M8IteTCJeSDm7/ur+p6Ct92Opylp5yj4kuEVW305mXd0Xz8z6U1ZcHFavxZo0cCiOMYUDA+ArM7+DBzWU8lZoZ0UUVsagKWkooBaSlpKAK9xmvIFOLeMdTW8I7ngykdoISeZ5Ct/0jii2tLO1FwY4HkiU7VHhj3jjoDy6+JrApJuWBXnUdVkmfc7FjgKPRQMBQPAAeFTXxhhIkzgf8RzqLiXY4kUyMQ+c7gSSCfWokTE0+Xh6XsBOw2oWCrn7R5nI9K9wRqg8zUlasu5bwhyx/wnqE9vNvQhcqVOehB54+8VN6txO8p+sdn/AKI7q/cOvzqrNck0903aSc9R+PrUeq0/SUXnudLRSintwsvo2OU1Z/sxUn7Zm8Y/up7HIo6V2jYZyapbV3O/GFsv+R+mCN/bDHkEbPqOVJFpryHMjED90cqk3vh4AU3mvAOZNaP4G7qT5tnuS8ui9e57jtYo/sj8z99S+gaRLdybI+6g99z0Uep8/SomyiQntbmTsofL7cmPBB5eteNY43lmXsbUez248uTN6k9ayu5R1HtFQ/bpXPwLrrPGltpkfs9mBLMeTMMElvNiPyrObuKW4kMt05Zic7c8h6U1tgsf9bxY8zmnllHJczLFENzN+A8SfICsZ7HPrrrWbL3l9vyS2gaQ91KsMK/E9FVR1Y+Q/OtbstLhsbfZH8WY+87eJP6U00Swi0+3Ea4LEAySeLt+nkKrXFPGSqp72P56Vkq6vVu73V0RDcYamGyc+fjWcX14GPLn6+FddY1hpmPgvl5/Go2pEjn5CiiitjAUUuKKAKSiigPQNdO0rjmlzWU8GUz1vJq6cGaRGqtJcKCpxtB8fUjyqmRPj4iny6zIT3nyPL8qw+gLjxxrAnSNIyqrFnu9M55Z+6qT2tN5JCSSedJvqSFjisGylgdrLXVJscxTFZDXaM+dWIXZ4N4zJmK9yPzFdRKT41CC5CHI/GuU96zeOBVK2qKl7r4OjH2hJR5Ji51gKMLzP4VHHVGJzjn68wPlTMLSsMVrtSKlmqst6vgeGVnbfIxc+vh8PKh7rypp2pxSojMMhWIGASASAT0BPQUwR+JhYR2iZnYKoJYnAArS+FoUsYyeRlYd5vLHMKPSqfpMAhG483PU+Q8hRqutMnIggsMjIK8j0Iz1HrTBFKbfBYuIuNcZ5/ADxrPb7UGlbcx+A8BS3VtLtWV0kCOe67IwRscyFYjB+Vc47KRhlY3YeYRiPPqBitksGhxorq1q4QOUYIxIDlSEYjqA2ME+gpbaxkk3dmjvsQu21S21B1dsdFHmayDlmikooApaSigCig0CgNNa1X9haS+1c/tEgnA5gyyZB8xyHWrxr9yLm51XT5I4jDDZLLDiNVaNxGGyGHP3iCPhVNf/ADb0301L/qzVdeJIYWuNYFszi/Nmm/eoMfYiNcrFj7RXGS3QkeFYBTuH9Q/ZGj2d0kcbS3t19aXUMfZ13js1/d5AHPm1WTReFIIeI7uLYvYT2LShCBtUSSRiQDyGQ2MdN1VHjz/N3SMeT/8AAa0C+XOtuPPRH/5lAUm90BrPQdTt2HOLUUAJ6sn1GxvmhB+ZrKm6fKtm1TiIXvCkkpH1ytBFMfF3jaMByfHKbTWLt0oZNI+llf8AF9KcAd6wA5DyERH/ABfjUz9MOkrBpGnxr/7H1TejNAHOfUnn86OJdO9ofh2I9HijB/qjsGb8Aa6ce3pu9M1Ujvez6opB8k2RwfdnNDBBfTRjtNP5AZsI/Txqd4VwlroCEDEt5cuRgc8don/yqwR6ZbzXFrJdKrRjS7SBA6hgZrqTYmAftAKfhk1XlTsp+HIPFC5I9WkAP4g0BB/STxrdy3FxZPsFul0VULFtJEbdwFvHwPyrQ+LlW/ub7TpFU9nZRzwNtG6OUbs4brgkx8vLPnWc/SdxhdS309nJJugiuwUTYgxtxtywG44DHqa0aD/Om5/2cv5pQHzsDWycM6QsfC9xnHaTLJc48dkEkar/AMH96scBx8q36xiCSRafg/8AoMgIx9uRgSPjyJoZIbS9EN5wxKEx2sc08kfmTHzZR8U3D44p3qXDqXuq6RHJ3oxpySMD9oRjcFPoWK5+dQnDuutZcPWtyvWLUzuH7yMkiyIfipP4VoRkQ69aGP3G0uUpyx3TIhXl4cqGDCuPuM5r+4fe31MbyCGIABY0BKjAA5kgDJrSfpS4s1CAQxW24W8lipkKw78bgyvmTB2d3HljrUJp+pPNw1qCSBD7PJHHGQiqwXch5kDJOSeZ507+lfiu6t0tIIZmSKbT4+0QBe9uBQ5JGRleXI1kERxaNnDWlJ+9JK//ADP+6uvtBs+F0e37r31w6TyD3tg7RezB6gEIB/abzrlx0f8A9Do39Wb8AK68AAX2kX+nEZkjHtUHnuUDKj+0oH+8NYBmhpKWisgKKUUUAlAopKwDT8//AM7p3+0z/wAyWrpbJniu9Twk08A+vdhH61hB1Wbslh7V+yRy6x7jtVz9sDwPM8/Wuo1+57UzdvN2rLtMnavvKnltLZyR6elAabpugyapoVnBCNz2t+0cnMDZETIS5yegV1qbsdeS54ivOzIZItPlhDDmGMZQuR6biR8qxG01WaIOsUskYkGHCOyhx5MAefzpLHUZYGLQyPGxUqSjFSVbqpI8D5UBfNH/AM1Lz1vYv+hVR4f4VmvhP2ADNDF2hTmXcZ27Y1AO5udNV1eYW5txIwgZw5iB7pcADcR4nkPuFcbO+khcPFI8bjoyMUYZ68wQaA3q1tgda023Iy1hppeQfuuyBAD69D8xVc0viu41PTtYimKtsh7SMLGiHCu7c9gG73F5msqTUpQ7OJZA7ghnEjBmDe8GbOTnxzXOK4ZQwVmUMMMFYgMOu1gOo9DQGtfSNrTRaXo+w4ZkgmJ8+wjTs+fkC7H51N8ZKG4k0kAYGzfgf1pHP5VhclyzBQzswUYUFiQo8lB6D4UG7fcG3tkdG3HIx5NnIoDQPpJ4FvUvLu9aHFv2xk7TtIz3Cyqp2ht3lyxWlcQWxs72+1OXCx/s9Io8kZkmJPdA69Qg/tehr5+uteuJU2SXE0iZB2PK7LkdO6TiuNzqEkmO0kd8dA7s2PhuJxQHTRbIzXEEQGTJLEnx3Oq/xrdV43m/wmNkXHsxBjCbEzu9n3+/t3+9nlnxrAFfByDgg5yDggjxyOlemuW3b9x3Zzu3HdnzLZzn1ogaTxBa9lw3JH/o9XmQfBRIKs+pa8tprOkPIcI1gkbE8gO1BVSfTdtrEDdOU2b2Kbt23edm7GC2M4zjxr3eahJMQZZHkKqFUu5bao6KMnkPSgNZ4n4dk07R9UjcYWe+jMLZGHjZkYEY6EAEY9KffSZ9HN5evaPbJGyRWiRsWlVMEEk9fDGOdY1PqksiLG8sjonuo0jMq+HdUnA5Vy9qfGA74xzG9sfdnpQGrScLT6jw/pyWyiSSGWUON6KFXMikksfML6865/RRwzcWeozzzgRwWsUyTSZBjY4U7Vb7WMbjjpjBwTissjuGUEKzKD1CsVB+ODzpx+2p/Z/Z+1k7Dfv7Lcdm4+OP5GefWgG904aRyowpdio8lLEgfdiuVKaKyBKKUUUAmKKU0ZrAEpcUZorICrRwdawsEMgiO2+ti/aFB9RslD+/1TdtyOmcZqr0EVgGl6LaWQ7Ltzah907TIxjO1JiCFLKAhKJE2NnQycgCRVU0No4fae1C4Nupj3bC2Hlixt3Bu92TEnHPAPMVAYooDR547NpoiptcJdQGTBiVex3XAT0YdmbfcBnn73PJptaxWS2yxzNCp9nYEp2byiQbu2w3PLFhGFJP9XlmqDQKwC7Ws9p7RfFuw7PtMJlV70ISdB2Ix1Mgtz3efQ9M16Mls+pg5hCNAVDAxIiyiRk3E7ezU9mCVJHinU86pFGKyC6areRLDIsZg2mwgVMdi7tIJYhIcbdySbTJnPM8z8HnD1xaBLcSG292I98JlQjxPc9oSM5JVsA8yMheRxWfiisAtqahC9zaZaEKtq4yyRhFnK3AhMuFwSH7AndnHLPjXrijVYDPa+zdmERizFQu0H2iTJKlf3QDzz3SvIVUKSsg1Cx1izJJLW3adtOQTsQFd14IhzXao5xEH1XyFVzhuS27FxO6LKJZymcEd+AJljg5Xd7vhkZqpijNAXTiu/tWgkW2MPekhIwoVxHFEyMoz5vHC3qTnxNUmvRpKASjFLRQCEUmK9UVkCAUV6FFAf/Z">
            <a:hlinkClick r:id="rId2"/>
          </p:cNvPr>
          <p:cNvSpPr>
            <a:spLocks noChangeAspect="1" noChangeArrowheads="1"/>
          </p:cNvSpPr>
          <p:nvPr/>
        </p:nvSpPr>
        <p:spPr bwMode="auto">
          <a:xfrm>
            <a:off x="180975" y="-1333500"/>
            <a:ext cx="238125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SEBUUExQUFRUVFBUYGBYXFBcUFhUWFhYVFBUUFxcXHCYeGBojGRcUHy8gIycpLCwsFR4xNTAqNSYsLCkBCQoKDgwOGg8PGiwkHyQvLCwpLywsLSwsLi8sLCwpLCwsKiksLCwsLCwsLCksKSwsLC8sLCwsLCwsLCwsLCwsLP/AABEIAQAAxQMBIgACEQEDEQH/xAAcAAABBQEBAQAAAAAAAAAAAAAAAQQFBgcDAgj/xABKEAACAQMCAwUEBwQEDQQDAAABAgMABBEFEgYhMRMiQVFhFDJxgQcjQpGhsdEVUsHwYnKCohYkMzZTY3WDsrPD0uE1Q8LxFyUm/8QAGgEBAAIDAQAAAAAAAAAAAAAAAAMEAQIFBv/EADARAAICAQMCAwcEAgMAAAAAAAABAgMRBBIhMVETQYEFImFxkaHRFCOx8DJCQ8Hh/9oADAMBAAIRAxEAPwDG80maM0lALmjNSfD5iEp7fbs7N8bum7u7cevX8an4lsRKzFodo7HYo55xOxlyPA9ngc+oNAU3Ne4veGemRn76f6+0ZlHZbNoiQHZ7pfB3nn45qNoDXNCnO0AdMVYlQkCqpwY4Ma7SSCPu9KusSYrzV3EmjvweYpkfdw8s/OqrxLOhi7MJukYZ5Dp6k1dbqfAJPPmeRUnl2jH5d1QP7Q5VX+1iaeRh2e3cBjB3KN0m7Hd58jHgelW6qMPduRWd+eNrM4vNGkQZYH4iod1x5itiTSd8feGcjnVB4t0TsJcgHafSrWn1W97X1Ib9OordErINOBP3COfP15Yr2kpPIBc/CvMlvjmf0FXc9yntwsol5ZIYreM4zNgn4Z6Z9aaaffK2e1G4AePn51NaHf2ywIJTHvEoY7kLEJ2iDBO09AGYjyPyqL1d4PZoVjZTKrfWbQeY7KNPewMgNGx/3mfGo1VxhknjPcsLgjp7rczN59B5DPIU0zXonwrxUyWCGTy+QzS5pKtej31otoEYp2rR3Ckuh7hk2dkwYA8xs/vGsmpVN1GavNxrNm0ysxjMQ6oEYNtKSArt24B3HoD9oVXNfuY27IIyuyxkSME2AuXaQkchkZcgchyUDyoCJzRRRQBRRS0AlTPBWnRz6hbxS80eQArnG8gMyx58NzBV/tVC070mOVp4hAC03aJ2YXqXDArj5igLTcaIJ0sXS3VGlmuDcCNCFRfbI4VBH2VXeEHxqzRcJ2hKt2KEPrW0Ljl7GZZbdYv6peNvuFTZ162ju4EDxbJr+7WXDrtRM9sefgPaGBB/1YpppOtWxmig3IGjisJjKZhtMntvbugHQMBO5Jznry5VgHE/RtAbcxhUyR2i3AHe9n9sDdqD4n2Y4xjPLFZPq9xHJcSvCnZxNIxjT91M9wfHGPnmtQ0riZbbTY5C6lohkLvBZlXVQSgGc47MNy8vSs54q09IL2eOJleISExsrBgY378fMeIVgD6g0BfPownjS1mlbaxhUNtbmMtKiZI8eRPzxV1vdXiSacBRttYpZmXOC+4xmFM9Qo3KP7RrIuBmV1vbYyJG1zaFY2kcRp2iSxyAFzyHdVvuqaGtw3GpahGJVWO7tjbwzOdse+IRdkzE+6rmLGf6Qqu9PFvknVzSL3bXyzbI2VDvtI7vdtwSzXRRo/SPsxt2/POakLfhiBVkAC7ZGujHJ4jLQLGCf6Llk9OdUnT9QigSGR54S8dounlFlVj2q3u4uMdY+yJbf05edT2j6or2s4Dqx9o1DYAwOQbm3KbR5HvEefOjrhGPRBWSk+GWz9mKrbAqruWTI2jKlIYtoHl32YnHXNRvE/DkdyqoUAJZsYXHcEMZJJA5989T+9UtcXw7zghipkUAHJd2hhVQMde8GBPhg5r1JMAQAcntgMjy9nwx+AZVFV7FBRlt9Pp+ckkJSyjHdV+jCWNht7yFlHnjJA/jVjl0KImd47SHdayX9vCghDiQR2wkt2dDntXDq/MjnuNaNu9PL8KidVtgEnRTnIupCy5B3TLsjQEdXwzch0wPMVpptQ2nuNr4LyRSp+E7OQyAoke2+7R9oC4ihgtTc2y+X1kpAXwNF1w7biVrYQRDtYr253bBuV4LsiNFbwjEaFNnQhjTvj/QjJJb9iQdlwZZOf8Aq7RGyR5lG+4141vUY0c3HaLlFvbVUB77Ge73JKB/ohEzMWz4YroKyL4TKrhJc4PV7wxbWxnlSGGRO01GWMNGrKBFbKDCVPgkySDHw86y7jjTY4NQnjiG2PKOi+CrLGkoUZ8Bvx8q0WDU4JGvI/aIVE15q4RnlVUCzQIqPnPJWYnB8edZ3xzqKT6hNJE26PKIrDkGEUSRbh6HYSK3RoOeCtMSdL5GMSkWZZJJeSxss8I37sEryJGQPGtB1rRbcXAQQxBS+qr3Y1+xZRPGRy+yckeRNZvwvdKkOoBmVS9iyKCQCzmeAhV8zgE48ga0LVOILUtPOLmE+zyXxCB8vMbmyghi7MD3xvDgnw2msgYNOsV5qMQt7UxQWBlt91vHJ3ESIwvuYEtuVyxz1LGpXS9Ft3uBA8EG21bTpOUSguLqFjcK5A74LspAPTaAKr9xfxxxGOWWLt00N4H2urAyGUGGHcDhpBERkAnpjwqX0vii2SaGb2iIm7/Z6uuSDALSF0mMpPJcuEA58wSaAqH0h6MlsLJI9pU20jq4xmRHuJWidiOp7Mp1+HhVPqf4ku1e205VYMY7R1YZyUPtMxCt5Hbg48iKgKAKKSigFpAaKKATFLiigUAUYrtHZueimu40iQ+FaucV1ZuoSfRDI0uKtP8Agdv2bDjKjf48/E1M2vByQIHYbjnqwz+FQS1MI8eZfj7NudqqeFnH3KfpfD0s5G1SB+8Ryx/Gtg4R4ZFvGBjw6+NOdE0kRRB5MKOo+GKm9N1aBwdrAbRkg8jgeNcq/USt48kW46TwXLZ72OM4JCGHlTuKKoSTjG2XoWb4L+tIOO4AOSSH+yP1qFQ7kn6TUPpB/QsXZV5aGqwn0hLk5iYDHd58z6GnEWo30o3JFGinpu64rbCMPRXQ5niPzaJWeyDDmKgtS0JDn3efgalLSa5CSGdE7q5UqeuAc5FVbStJN5vkkkbOeg8PH5CtHFZ4JKaOJSnJYWOVz1IzU+CYXOezX5Cov/AGMfZ/Cr5pnD8kLnMm6PBwDnOfD0qUgtAc8qz4s1wmRWxrjLjD+Jk9zwWoHuj7qrOrcNbMkDBrfLrS1YdKpvEmj4B5VYq1M4vlkEq4TXQxJo8HHSvNS2vWm18iomu1GW5ZOTOO14FpKKK2NQooooBTSUUUB7hi3HFWTS9EB8OfwqG0le/WgaLEOVU9TY4rCLumrT5Z6seHwRzFTlhwyuASKlbC0B6dKl4bauNK2TOjxErCWIiulBHdfp5ZP/mpDia1ASJR9p/5/OnvEun5g3r70Z3D4eNR02pCeW0+ILfHOD+VFl8nUpbscLV/qmn6JtDniqFz2UUYyTyxXnVuFezhEsfJ0ALDqD51IcRSdnJDL4K2D/P31OXFyhgZsjaUJz6YraJXWpsqhXt6c5+PPRlQvYYn07tERVbIzgdDnBq26RZIII+6vuL4DyFU/RrUvp8/lnI+WDVt4Xug9rGfJcH4jlW8VyNdmMHFPpN/dLBXeNbMxyRSqoKr1GOWc550v/5CULyjOfkBTa5na9u2jd9kaEgL0zg4++rDFwpbIAdgOPEnNFgmnKmqqFepTckvLs+eTzw1xCboPuTbtx05gg1H6nokls5ntunV4/MeOPSpme/gtY891VJx3eeT8qReJbZhkSp885/KsMpRlOM3Omt7H5YbRz0nV0uY9y8iPeXxB/SnkSYqq8OyBr2Uxf5Mhvh4Y/jVtFRvBpqqlVZtj0eH8s+QpXlUBxFa5Q1Yai9aH1ZrVleD5MI4ph5tVUq6cY+83zqlmu9pn7hQ1P8AmFFFFWSsFFFFALSUUUA7098NV50K7waz+A86sOkXeCOdU9TDcsl3Szw8Gt6TdjpVigcEcqzrSbw8v5x8at2nXvhXEktrOlJZ5J5oQylT0YEH58qoOj25S+VD1VyPuzV7gmzRdbEVpSgJUZyBz5VvCWE0TabUulThjO5Y9Rxd2CzIUcZB/nNVafgmfOxJvqiehJ5fEdDXmLj9tx+ryPAA86dt9IIA5wvn4jFSJNFmqjXafiC/hlhstJWKDshzG0g+pPU1C8G2U0JkSRSFB7ueh65x6dK5WPGu5JGePaEGRjxz4fGoyPiC9bM6j6sH3cDGPzPxrJpDS6jbZCeOWstvz68fEseq8JwzMW5ox6sv54qKfhJBye6bHkWx+ZqVvb5bixeRCVyhPI4II5larWnaFA9t20sjA8/teRxWmUZ08rVB77GsPbjGWWVeF4DCseCyg5B3cyfPNIvCNt+5/eNRXAU775UyTEOhPgc/pVuYVrLgr6id1Fjr3vv17jW20+OFcRqFH5/GugalZq5iod2WU23LlnbdUPr031Z+FSjnlVb4jnwppl9DMFyY9xjL3jVTqw8WzZf51Xq9Hp1itHO1LzYwoooqcrhRQDRQBRRRQCocGprTetQgqRspiBy8KitWUT0yxIvmmLgAirLZ3WKpXDmphxtJq3wpmuJdHDwzswaksos1hdVNxsGGD0NVOykwRVhs5+XnVZPBpNdim3rrBek9VB5ipz/DS3A/yZPyH8aieLrdVnVgPe6+tWKy0yEICEHMZ6VK5JJM7N8qZVV2WJt4x1x0Ktruvi4ChU2KG5+v3Ve7DZ2Khcbdo+HSo7UtIjljKYA8sedV2MXluDGgLKenLIHw8qxuUlxwRSVeqqUK3tcX0b6588nS2uDGbqFOa4JA8v5/hVfgiZvBmUeAzV14a0MojtL779fQVGaGTa3Eiy91M4yemc8sfKkZpZwXKtTGLsVfLWPXCw8E1oGuW6oEH1RHUNyyfjViEoIyCCPTnURd6RDcLkgHI5Mv55FQEcC6fLuMxZSDiMdT5cunzrEXlHHdNeobcG1Ls+c+v5LbNXNDULYa/LO/+RKx4PeJ5+lSnaYBJ6DxzUTWGQWUyre2XX+9jvM/KqLxhc9Fz5mrc9yrLlSCPMHIrOuL7rvN6Lj76lqWZos6NbbNz8k39jNNdlzKfSo6u12+XJrjXpILEUjzdkt0mwooorY0CiiigA0UUUAU5spMHHnTavUbYNYayjaLw8kho9+Y5fQmtP0nUA6g1kDHnVy4a1HK7fOqOrp3LcdLQS3T8LuaPbPg1NWUtVGykPZcjzwcGu/DN4RIVJPPz8647reG+x2XpW4zaf8AiO9VnS6lEYyGU4z4HzxU7LciCEFjyAAqvXUAW+TH2sH58wa78VSl2SJfHnWHHc4rPH9yWJVKbqrT93Gfl3/gVOM+9zQhfPPOrHbXyyJuQggiozTdDVYtjgEkc6i7QG2uDFk7HHL+fwrElF52kVldF25UrDX3RZINbiL9nvG7yqv8Z9+eJB5fiTj+FV8lg7SD7L9fnmpq7m33cLHxUfxrfZ4ck12LcNItNYpxeeH9cDnhnVjFFKjf+3kivPDtuJ5Gml7zZ5Dyrgtv/jjp4OP4ZppMktnIce6aY3PC6sy4Kbl4bxKaTX/aLjeajHEMMQtRPEV6GtSUOQcDI+NVV+0nfPNifuFTF3phisyCeeQfhzrPhqDWXyR/o4UTr3SzLK4G3D17t3qTyIz+tVfi247rn1qYY7GUjoVH5VV+KpswMfN8Vbpjus3dxrY4dli84v8ABSyaKKK7R4cKKKKAKKKKADRRRQBRRRQCmpTh+62yj4ioqutvJtYGtZLKwTUWeHZGfZmt6ZLyIrzYy7Jwf6X8ajtNvO6rDoy/jXYnJJriuGJSTPe0V5ssXlJfyWa6bN5Ef58a7tHm/GfBeVQdldF54s9QQKnNeUxSxzjmOjVUlFxaj8CtOtwlGp9XBr7ssYFV7i0beybxDH+BqdtLlXQMpyDVY4huxPOkScwp546ZPX7hWkFyUNDB+Pz5Zz9Bpp9t2kU48ev3c64RXOWgPivdPyPL86leHAO2mTz/APNQEsRSYr5P/GporLa9fsdqv37Jxfwa9Y4LLqcgS8hf94YNNr//ABm72fZXr/GnGv6VJKImQZwPu9ai7e4a1uCZFOD1/UVpCOUsdcFWiKlBSg/fUWkvX8FwtbFUGABUfxEQbdwMcqj7/i3cNsKnJ5ZI6fAV5jtilo4bJZgSc+ZrG1xabKUdPOpxss4eVheZBXJHYqfL8qqnFigW4A8XB/A1M6jd7YSKzy5uC5JJJGeXpXX0sOX8zX2jrfBVlDWc5w+2RvRRRXRPJhRRRQBRRRQAaKU0lAFFFFAFAoooC6cMXoaPYeoPL4VadLCliDzFZtozd7rV70eYjFcnWLGUj1Wm9oSnplU1yuM/BFw0rQUEgkyeR5L61PXdusiFGHIiorSJcipoGuNubeWyK22yclKT5XQp0/D06EqjEqfJsfeBUzw/oAi7zc2P4VLbq9pW7tlJYJrddbZDY/XHn8yDs9FZbsuD3T/GpGXhuJpBIRzrvDJ36dqawpNkE9Ra3lPHGPQ9AYApne2aSDDqDTp2rhK1Zb7EEW08oi10uKPmqimGq3gC4/8ArFO7+5wDVL4g10BT4cq3rg5sllNv3pMrHF2p5GB4/wAmqielOr65Mrk+FNHPOvSU1+HDBxL7PEm2JRRRUpAFFFFAFFFFAFFLSUAUUUUAUUUCgJPR051fdGg5ZqraFZ4A5Vd9MtMfnXG1tiZ2dLHEVkmdNcjH886sltLkVE2VoAOlStvHXHyWZYHIFLXrZgdajb+8AHWtkRLk9ib6zlT9XquWlyN2c07bUcdKwySUSXaXFQ+r6wkSks2AKi9S4h2Lkn4DxPkBVSuN87b5j8EHRR+tXdNpZXP4E1Gmna8RE1jjAvkIDj16n5CqfeiWU8+Qq1TxIg6AAVBXmrddg5eddmumNXCN9XpK61+5LHwRDS6eyjpTJ1xUhLfSP3VBOeQAGTSXGmmJcy+9+75fGrKz5nnLvDz7hHkUlKzZpKyQBRRRQBRRS0AUlKaSgCiiigCnFnDub0FckiJqX0jQp52CQxu+fEKdvzbpRxbXBvFc5ZP6XKoxnAHrVmtOJraP3nB+HP8AKqPqmgG2lMUrhnUDeFOVVjz2/EDrTc3CgYUchWkfY6tW+yWEXlqWlhI1iHjOAgFVkI/q/qadR8aQ492T7h+tUXgPTZLxpI0ZFKgMSxOAp5cgOvhWi2XAUCc5pWfHUAhF/X8apXezaqp7UzqV2aTwlKxvd5pDO443iIwFkz8B+tMJbqaXmlvOR59mcffVjl13TrMdwRlh4RqJH+bHp8zUJf8A0lzOSIUWNfNu+/8A2j8ah/RV54MwhK5/sQeO8n/4eIdPuVXc0LKPN2VB/eNRF1q75wFGfHvAj7xTa81KSVsyuz/1jn7h0FNnuAOtbx0cM8nTr9nJc2y+gOCTvc5I6eSj0FRt7rOOSDcfwrzf6guMFh8M86a20Lufq0wP3n5fh1NWoxSwom9l2xeFTx8uX/fmcZI5JO9K2FH2egqQ4Z4Wa/l2QjKp7znlGg+PifIV20vhh7mURLmV88yeUaDxY+ladPqNro1mEyN2MnGA0j/vEeA8K3OHrJ+Fx/s+/L9fL05K9qmg2mlQFjh5iMBjjOf6I8KyDUbxpXLHpmp3WtWm1GYyyEhPBfDHkKd8M8IteTCJeSDm7/ur+p6Ct92Opylp5yj4kuEVW305mXd0Xz8z6U1ZcHFavxZo0cCiOMYUDA+ArM7+DBzWU8lZoZ0UUVsagKWkooBaSlpKAK9xmvIFOLeMdTW8I7ngykdoISeZ5Ct/0jii2tLO1FwY4HkiU7VHhj3jjoDy6+JrApJuWBXnUdVkmfc7FjgKPRQMBQPAAeFTXxhhIkzgf8RzqLiXY4kUyMQ+c7gSSCfWokTE0+Xh6XsBOw2oWCrn7R5nI9K9wRqg8zUlasu5bwhyx/wnqE9vNvQhcqVOehB54+8VN6txO8p+sdn/AKI7q/cOvzqrNck0903aSc9R+PrUeq0/SUXnudLRSintwsvo2OU1Z/sxUn7Zm8Y/up7HIo6V2jYZyapbV3O/GFsv+R+mCN/bDHkEbPqOVJFpryHMjED90cqk3vh4AU3mvAOZNaP4G7qT5tnuS8ui9e57jtYo/sj8z99S+gaRLdybI+6g99z0Uep8/SomyiQntbmTsofL7cmPBB5eteNY43lmXsbUez248uTN6k9ayu5R1HtFQ/bpXPwLrrPGltpkfs9mBLMeTMMElvNiPyrObuKW4kMt05Zic7c8h6U1tgsf9bxY8zmnllHJczLFENzN+A8SfICsZ7HPrrrWbL3l9vyS2gaQ91KsMK/E9FVR1Y+Q/OtbstLhsbfZH8WY+87eJP6U00Swi0+3Ea4LEAySeLt+nkKrXFPGSqp72P56Vkq6vVu73V0RDcYamGyc+fjWcX14GPLn6+FddY1hpmPgvl5/Go2pEjn5CiiitjAUUuKKAKSiigPQNdO0rjmlzWU8GUz1vJq6cGaRGqtJcKCpxtB8fUjyqmRPj4iny6zIT3nyPL8qw+gLjxxrAnSNIyqrFnu9M55Z+6qT2tN5JCSSedJvqSFjisGylgdrLXVJscxTFZDXaM+dWIXZ4N4zJmK9yPzFdRKT41CC5CHI/GuU96zeOBVK2qKl7r4OjH2hJR5Ji51gKMLzP4VHHVGJzjn68wPlTMLSsMVrtSKlmqst6vgeGVnbfIxc+vh8PKh7rypp2pxSojMMhWIGASASAT0BPQUwR+JhYR2iZnYKoJYnAArS+FoUsYyeRlYd5vLHMKPSqfpMAhG483PU+Q8hRqutMnIggsMjIK8j0Iz1HrTBFKbfBYuIuNcZ5/ADxrPb7UGlbcx+A8BS3VtLtWV0kCOe67IwRscyFYjB+Vc47KRhlY3YeYRiPPqBitksGhxorq1q4QOUYIxIDlSEYjqA2ME+gpbaxkk3dmjvsQu21S21B1dsdFHmayDlmikooApaSigCig0CgNNa1X9haS+1c/tEgnA5gyyZB8xyHWrxr9yLm51XT5I4jDDZLLDiNVaNxGGyGHP3iCPhVNf/ADb0301L/qzVdeJIYWuNYFszi/Nmm/eoMfYiNcrFj7RXGS3QkeFYBTuH9Q/ZGj2d0kcbS3t19aXUMfZ13js1/d5AHPm1WTReFIIeI7uLYvYT2LShCBtUSSRiQDyGQ2MdN1VHjz/N3SMeT/8AAa0C+XOtuPPRH/5lAUm90BrPQdTt2HOLUUAJ6sn1GxvmhB+ZrKm6fKtm1TiIXvCkkpH1ytBFMfF3jaMByfHKbTWLt0oZNI+llf8AF9KcAd6wA5DyERH/ABfjUz9MOkrBpGnxr/7H1TejNAHOfUnn86OJdO9ofh2I9HijB/qjsGb8Aa6ce3pu9M1Ujvez6opB8k2RwfdnNDBBfTRjtNP5AZsI/Txqd4VwlroCEDEt5cuRgc8don/yqwR6ZbzXFrJdKrRjS7SBA6hgZrqTYmAftAKfhk1XlTsp+HIPFC5I9WkAP4g0BB/STxrdy3FxZPsFul0VULFtJEbdwFvHwPyrQ+LlW/ub7TpFU9nZRzwNtG6OUbs4brgkx8vLPnWc/SdxhdS309nJJugiuwUTYgxtxtywG44DHqa0aD/Om5/2cv5pQHzsDWycM6QsfC9xnHaTLJc48dkEkar/AMH96scBx8q36xiCSRafg/8AoMgIx9uRgSPjyJoZIbS9EN5wxKEx2sc08kfmTHzZR8U3D44p3qXDqXuq6RHJ3oxpySMD9oRjcFPoWK5+dQnDuutZcPWtyvWLUzuH7yMkiyIfipP4VoRkQ69aGP3G0uUpyx3TIhXl4cqGDCuPuM5r+4fe31MbyCGIABY0BKjAA5kgDJrSfpS4s1CAQxW24W8lipkKw78bgyvmTB2d3HljrUJp+pPNw1qCSBD7PJHHGQiqwXch5kDJOSeZ507+lfiu6t0tIIZmSKbT4+0QBe9uBQ5JGRleXI1kERxaNnDWlJ+9JK//ADP+6uvtBs+F0e37r31w6TyD3tg7RezB6gEIB/abzrlx0f8A9Do39Wb8AK68AAX2kX+nEZkjHtUHnuUDKj+0oH+8NYBmhpKWisgKKUUUAlAopKwDT8//AM7p3+0z/wAyWrpbJniu9Twk08A+vdhH61hB1Wbslh7V+yRy6x7jtVz9sDwPM8/Wuo1+57UzdvN2rLtMnavvKnltLZyR6elAabpugyapoVnBCNz2t+0cnMDZETIS5yegV1qbsdeS54ivOzIZItPlhDDmGMZQuR6biR8qxG01WaIOsUskYkGHCOyhx5MAefzpLHUZYGLQyPGxUqSjFSVbqpI8D5UBfNH/AM1Lz1vYv+hVR4f4VmvhP2ADNDF2hTmXcZ27Y1AO5udNV1eYW5txIwgZw5iB7pcADcR4nkPuFcbO+khcPFI8bjoyMUYZ68wQaA3q1tgda023Iy1hppeQfuuyBAD69D8xVc0viu41PTtYimKtsh7SMLGiHCu7c9gG73F5msqTUpQ7OJZA7ghnEjBmDe8GbOTnxzXOK4ZQwVmUMMMFYgMOu1gOo9DQGtfSNrTRaXo+w4ZkgmJ8+wjTs+fkC7H51N8ZKG4k0kAYGzfgf1pHP5VhclyzBQzswUYUFiQo8lB6D4UG7fcG3tkdG3HIx5NnIoDQPpJ4FvUvLu9aHFv2xk7TtIz3Cyqp2ht3lyxWlcQWxs72+1OXCx/s9Io8kZkmJPdA69Qg/tehr5+uteuJU2SXE0iZB2PK7LkdO6TiuNzqEkmO0kd8dA7s2PhuJxQHTRbIzXEEQGTJLEnx3Oq/xrdV43m/wmNkXHsxBjCbEzu9n3+/t3+9nlnxrAFfByDgg5yDggjxyOlemuW3b9x3Zzu3HdnzLZzn1ogaTxBa9lw3JH/o9XmQfBRIKs+pa8tprOkPIcI1gkbE8gO1BVSfTdtrEDdOU2b2Kbt23edm7GC2M4zjxr3eahJMQZZHkKqFUu5bao6KMnkPSgNZ4n4dk07R9UjcYWe+jMLZGHjZkYEY6EAEY9KffSZ9HN5evaPbJGyRWiRsWlVMEEk9fDGOdY1PqksiLG8sjonuo0jMq+HdUnA5Vy9qfGA74xzG9sfdnpQGrScLT6jw/pyWyiSSGWUON6KFXMikksfML6865/RRwzcWeozzzgRwWsUyTSZBjY4U7Vb7WMbjjpjBwTissjuGUEKzKD1CsVB+ODzpx+2p/Z/Z+1k7Dfv7Lcdm4+OP5GefWgG904aRyowpdio8lLEgfdiuVKaKyBKKUUUAmKKU0ZrAEpcUZorICrRwdawsEMgiO2+ti/aFB9RslD+/1TdtyOmcZqr0EVgGl6LaWQ7Ltzah907TIxjO1JiCFLKAhKJE2NnQycgCRVU0No4fae1C4Nupj3bC2Hlixt3Bu92TEnHPAPMVAYooDR547NpoiptcJdQGTBiVex3XAT0YdmbfcBnn73PJptaxWS2yxzNCp9nYEp2byiQbu2w3PLFhGFJP9XlmqDQKwC7Ws9p7RfFuw7PtMJlV70ISdB2Ix1Mgtz3efQ9M16Mls+pg5hCNAVDAxIiyiRk3E7ezU9mCVJHinU86pFGKyC6areRLDIsZg2mwgVMdi7tIJYhIcbdySbTJnPM8z8HnD1xaBLcSG292I98JlQjxPc9oSM5JVsA8yMheRxWfiisAtqahC9zaZaEKtq4yyRhFnK3AhMuFwSH7AndnHLPjXrijVYDPa+zdmERizFQu0H2iTJKlf3QDzz3SvIVUKSsg1Cx1izJJLW3adtOQTsQFd14IhzXao5xEH1XyFVzhuS27FxO6LKJZymcEd+AJljg5Xd7vhkZqpijNAXTiu/tWgkW2MPekhIwoVxHFEyMoz5vHC3qTnxNUmvRpKASjFLRQCEUmK9UVkCAUV6FFAf/Z">
            <a:hlinkClick r:id="rId2"/>
          </p:cNvPr>
          <p:cNvSpPr>
            <a:spLocks noChangeAspect="1" noChangeArrowheads="1"/>
          </p:cNvSpPr>
          <p:nvPr/>
        </p:nvSpPr>
        <p:spPr bwMode="auto">
          <a:xfrm>
            <a:off x="333375" y="-1181100"/>
            <a:ext cx="238125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hQSEBUUExQUFRUVFBUYGBYXFBcUFhUWFhYVFBUUFxcXHCYeGBojGRcUHy8gIycpLCwsFR4xNTAqNSYsLCkBCQoKDgwOGg8PGiwkHyQvLCwpLywsLSwsLi8sLCwpLCwsKiksLCwsLCwsLCksKSwsLC8sLCwsLCwsLCwsLCwsLP/AABEIAQAAxQMBIgACEQEDEQH/xAAcAAABBQEBAQAAAAAAAAAAAAAAAQQFBgcDAgj/xABKEAACAQMCAwUEBwQEDQQDAAABAgMABBEFEgYhMRMiQVFhFDJxgQcjQpGhsdEVUsHwYnKCohYkMzZTY3WDsrPD0uE1Q8LxFyUm/8QAGgEBAAIDAQAAAAAAAAAAAAAAAAMEAQIFBv/EADARAAICAQMCAwcEAgMAAAAAAAABAgMRBBIhMVETQYEFImFxkaHRFCOx8DJCQ8Hh/9oADAMBAAIRAxEAPwDG80maM0lALmjNSfD5iEp7fbs7N8bum7u7cevX8an4lsRKzFodo7HYo55xOxlyPA9ngc+oNAU3Ne4veGemRn76f6+0ZlHZbNoiQHZ7pfB3nn45qNoDXNCnO0AdMVYlQkCqpwY4Ma7SSCPu9KusSYrzV3EmjvweYpkfdw8s/OqrxLOhi7MJukYZ5Dp6k1dbqfAJPPmeRUnl2jH5d1QP7Q5VX+1iaeRh2e3cBjB3KN0m7Hd58jHgelW6qMPduRWd+eNrM4vNGkQZYH4iod1x5itiTSd8feGcjnVB4t0TsJcgHafSrWn1W97X1Ib9OordErINOBP3COfP15Yr2kpPIBc/CvMlvjmf0FXc9yntwsol5ZIYreM4zNgn4Z6Z9aaaffK2e1G4AePn51NaHf2ywIJTHvEoY7kLEJ2iDBO09AGYjyPyqL1d4PZoVjZTKrfWbQeY7KNPewMgNGx/3mfGo1VxhknjPcsLgjp7rczN59B5DPIU0zXonwrxUyWCGTy+QzS5pKtej31otoEYp2rR3Ckuh7hk2dkwYA8xs/vGsmpVN1GavNxrNm0ysxjMQ6oEYNtKSArt24B3HoD9oVXNfuY27IIyuyxkSME2AuXaQkchkZcgchyUDyoCJzRRRQBRRS0AlTPBWnRz6hbxS80eQArnG8gMyx58NzBV/tVC070mOVp4hAC03aJ2YXqXDArj5igLTcaIJ0sXS3VGlmuDcCNCFRfbI4VBH2VXeEHxqzRcJ2hKt2KEPrW0Ljl7GZZbdYv6peNvuFTZ162ju4EDxbJr+7WXDrtRM9sefgPaGBB/1YpppOtWxmig3IGjisJjKZhtMntvbugHQMBO5Jznry5VgHE/RtAbcxhUyR2i3AHe9n9sDdqD4n2Y4xjPLFZPq9xHJcSvCnZxNIxjT91M9wfHGPnmtQ0riZbbTY5C6lohkLvBZlXVQSgGc47MNy8vSs54q09IL2eOJleISExsrBgY378fMeIVgD6g0BfPownjS1mlbaxhUNtbmMtKiZI8eRPzxV1vdXiSacBRttYpZmXOC+4xmFM9Qo3KP7RrIuBmV1vbYyJG1zaFY2kcRp2iSxyAFzyHdVvuqaGtw3GpahGJVWO7tjbwzOdse+IRdkzE+6rmLGf6Qqu9PFvknVzSL3bXyzbI2VDvtI7vdtwSzXRRo/SPsxt2/POakLfhiBVkAC7ZGujHJ4jLQLGCf6Llk9OdUnT9QigSGR54S8dounlFlVj2q3u4uMdY+yJbf05edT2j6or2s4Dqx9o1DYAwOQbm3KbR5HvEefOjrhGPRBWSk+GWz9mKrbAqruWTI2jKlIYtoHl32YnHXNRvE/DkdyqoUAJZsYXHcEMZJJA5989T+9UtcXw7zghipkUAHJd2hhVQMde8GBPhg5r1JMAQAcntgMjy9nwx+AZVFV7FBRlt9Pp+ckkJSyjHdV+jCWNht7yFlHnjJA/jVjl0KImd47SHdayX9vCghDiQR2wkt2dDntXDq/MjnuNaNu9PL8KidVtgEnRTnIupCy5B3TLsjQEdXwzch0wPMVpptQ2nuNr4LyRSp+E7OQyAoke2+7R9oC4ihgtTc2y+X1kpAXwNF1w7biVrYQRDtYr253bBuV4LsiNFbwjEaFNnQhjTvj/QjJJb9iQdlwZZOf8Aq7RGyR5lG+4141vUY0c3HaLlFvbVUB77Ge73JKB/ohEzMWz4YroKyL4TKrhJc4PV7wxbWxnlSGGRO01GWMNGrKBFbKDCVPgkySDHw86y7jjTY4NQnjiG2PKOi+CrLGkoUZ8Bvx8q0WDU4JGvI/aIVE15q4RnlVUCzQIqPnPJWYnB8edZ3xzqKT6hNJE26PKIrDkGEUSRbh6HYSK3RoOeCtMSdL5GMSkWZZJJeSxss8I37sEryJGQPGtB1rRbcXAQQxBS+qr3Y1+xZRPGRy+yckeRNZvwvdKkOoBmVS9iyKCQCzmeAhV8zgE48ga0LVOILUtPOLmE+zyXxCB8vMbmyghi7MD3xvDgnw2msgYNOsV5qMQt7UxQWBlt91vHJ3ESIwvuYEtuVyxz1LGpXS9Ft3uBA8EG21bTpOUSguLqFjcK5A74LspAPTaAKr9xfxxxGOWWLt00N4H2urAyGUGGHcDhpBERkAnpjwqX0vii2SaGb2iIm7/Z6uuSDALSF0mMpPJcuEA58wSaAqH0h6MlsLJI9pU20jq4xmRHuJWidiOp7Mp1+HhVPqf4ku1e205VYMY7R1YZyUPtMxCt5Hbg48iKgKAKKSigFpAaKKATFLiigUAUYrtHZueimu40iQ+FaucV1ZuoSfRDI0uKtP8Agdv2bDjKjf48/E1M2vByQIHYbjnqwz+FQS1MI8eZfj7NudqqeFnH3KfpfD0s5G1SB+8Ryx/Gtg4R4ZFvGBjw6+NOdE0kRRB5MKOo+GKm9N1aBwdrAbRkg8jgeNcq/USt48kW46TwXLZ72OM4JCGHlTuKKoSTjG2XoWb4L+tIOO4AOSSH+yP1qFQ7kn6TUPpB/QsXZV5aGqwn0hLk5iYDHd58z6GnEWo30o3JFGinpu64rbCMPRXQ5niPzaJWeyDDmKgtS0JDn3efgalLSa5CSGdE7q5UqeuAc5FVbStJN5vkkkbOeg8PH5CtHFZ4JKaOJSnJYWOVz1IzU+CYXOezX5Cov/AGMfZ/Cr5pnD8kLnMm6PBwDnOfD0qUgtAc8qz4s1wmRWxrjLjD+Jk9zwWoHuj7qrOrcNbMkDBrfLrS1YdKpvEmj4B5VYq1M4vlkEq4TXQxJo8HHSvNS2vWm18iomu1GW5ZOTOO14FpKKK2NQooooBTSUUUB7hi3HFWTS9EB8OfwqG0le/WgaLEOVU9TY4rCLumrT5Z6seHwRzFTlhwyuASKlbC0B6dKl4bauNK2TOjxErCWIiulBHdfp5ZP/mpDia1ASJR9p/5/OnvEun5g3r70Z3D4eNR02pCeW0+ILfHOD+VFl8nUpbscLV/qmn6JtDniqFz2UUYyTyxXnVuFezhEsfJ0ALDqD51IcRSdnJDL4K2D/P31OXFyhgZsjaUJz6YraJXWpsqhXt6c5+PPRlQvYYn07tERVbIzgdDnBq26RZIII+6vuL4DyFU/RrUvp8/lnI+WDVt4Xug9rGfJcH4jlW8VyNdmMHFPpN/dLBXeNbMxyRSqoKr1GOWc550v/5CULyjOfkBTa5na9u2jd9kaEgL0zg4++rDFwpbIAdgOPEnNFgmnKmqqFepTckvLs+eTzw1xCboPuTbtx05gg1H6nokls5ntunV4/MeOPSpme/gtY891VJx3eeT8qReJbZhkSp885/KsMpRlOM3Omt7H5YbRz0nV0uY9y8iPeXxB/SnkSYqq8OyBr2Uxf5Mhvh4Y/jVtFRvBpqqlVZtj0eH8s+QpXlUBxFa5Q1Yai9aH1ZrVleD5MI4ph5tVUq6cY+83zqlmu9pn7hQ1P8AmFFFFWSsFFFFALSUUUA7098NV50K7waz+A86sOkXeCOdU9TDcsl3Szw8Gt6TdjpVigcEcqzrSbw8v5x8at2nXvhXEktrOlJZ5J5oQylT0YEH58qoOj25S+VD1VyPuzV7gmzRdbEVpSgJUZyBz5VvCWE0TabUulThjO5Y9Rxd2CzIUcZB/nNVafgmfOxJvqiehJ5fEdDXmLj9tx+ryPAA86dt9IIA5wvn4jFSJNFmqjXafiC/hlhstJWKDshzG0g+pPU1C8G2U0JkSRSFB7ueh65x6dK5WPGu5JGePaEGRjxz4fGoyPiC9bM6j6sH3cDGPzPxrJpDS6jbZCeOWstvz68fEseq8JwzMW5ox6sv54qKfhJBye6bHkWx+ZqVvb5bixeRCVyhPI4II5larWnaFA9t20sjA8/teRxWmUZ08rVB77GsPbjGWWVeF4DCseCyg5B3cyfPNIvCNt+5/eNRXAU775UyTEOhPgc/pVuYVrLgr6id1Fjr3vv17jW20+OFcRqFH5/GugalZq5iod2WU23LlnbdUPr031Z+FSjnlVb4jnwppl9DMFyY9xjL3jVTqw8WzZf51Xq9Hp1itHO1LzYwoooqcrhRQDRQBRRRQCocGprTetQgqRspiBy8KitWUT0yxIvmmLgAirLZ3WKpXDmphxtJq3wpmuJdHDwzswaksos1hdVNxsGGD0NVOykwRVhs5+XnVZPBpNdim3rrBek9VB5ipz/DS3A/yZPyH8aieLrdVnVgPe6+tWKy0yEICEHMZ6VK5JJM7N8qZVV2WJt4x1x0Ktruvi4ChU2KG5+v3Ve7DZ2Khcbdo+HSo7UtIjljKYA8sedV2MXluDGgLKenLIHw8qxuUlxwRSVeqqUK3tcX0b6588nS2uDGbqFOa4JA8v5/hVfgiZvBmUeAzV14a0MojtL779fQVGaGTa3Eiy91M4yemc8sfKkZpZwXKtTGLsVfLWPXCw8E1oGuW6oEH1RHUNyyfjViEoIyCCPTnURd6RDcLkgHI5Mv55FQEcC6fLuMxZSDiMdT5cunzrEXlHHdNeobcG1Ls+c+v5LbNXNDULYa/LO/+RKx4PeJ5+lSnaYBJ6DxzUTWGQWUyre2XX+9jvM/KqLxhc9Fz5mrc9yrLlSCPMHIrOuL7rvN6Lj76lqWZos6NbbNz8k39jNNdlzKfSo6u12+XJrjXpILEUjzdkt0mwooorY0CiiigA0UUUAU5spMHHnTavUbYNYayjaLw8kho9+Y5fQmtP0nUA6g1kDHnVy4a1HK7fOqOrp3LcdLQS3T8LuaPbPg1NWUtVGykPZcjzwcGu/DN4RIVJPPz8647reG+x2XpW4zaf8AiO9VnS6lEYyGU4z4HzxU7LciCEFjyAAqvXUAW+TH2sH58wa78VSl2SJfHnWHHc4rPH9yWJVKbqrT93Gfl3/gVOM+9zQhfPPOrHbXyyJuQggiozTdDVYtjgEkc6i7QG2uDFk7HHL+fwrElF52kVldF25UrDX3RZINbiL9nvG7yqv8Z9+eJB5fiTj+FV8lg7SD7L9fnmpq7m33cLHxUfxrfZ4ck12LcNItNYpxeeH9cDnhnVjFFKjf+3kivPDtuJ5Gml7zZ5Dyrgtv/jjp4OP4ZppMktnIce6aY3PC6sy4Kbl4bxKaTX/aLjeajHEMMQtRPEV6GtSUOQcDI+NVV+0nfPNifuFTF3phisyCeeQfhzrPhqDWXyR/o4UTr3SzLK4G3D17t3qTyIz+tVfi247rn1qYY7GUjoVH5VV+KpswMfN8Vbpjus3dxrY4dli84v8ABSyaKKK7R4cKKKKAKKKKADRRRQBRRRQCmpTh+62yj4ioqutvJtYGtZLKwTUWeHZGfZmt6ZLyIrzYy7Jwf6X8ajtNvO6rDoy/jXYnJJriuGJSTPe0V5ssXlJfyWa6bN5Ef58a7tHm/GfBeVQdldF54s9QQKnNeUxSxzjmOjVUlFxaj8CtOtwlGp9XBr7ssYFV7i0beybxDH+BqdtLlXQMpyDVY4huxPOkScwp546ZPX7hWkFyUNDB+Pz5Zz9Bpp9t2kU48ev3c64RXOWgPivdPyPL86leHAO2mTz/APNQEsRSYr5P/GporLa9fsdqv37Jxfwa9Y4LLqcgS8hf94YNNr//ABm72fZXr/GnGv6VJKImQZwPu9ai7e4a1uCZFOD1/UVpCOUsdcFWiKlBSg/fUWkvX8FwtbFUGABUfxEQbdwMcqj7/i3cNsKnJ5ZI6fAV5jtilo4bJZgSc+ZrG1xabKUdPOpxss4eVheZBXJHYqfL8qqnFigW4A8XB/A1M6jd7YSKzy5uC5JJJGeXpXX0sOX8zX2jrfBVlDWc5w+2RvRRRXRPJhRRRQBRRRQAaKU0lAFFFFAFAoooC6cMXoaPYeoPL4VadLCliDzFZtozd7rV70eYjFcnWLGUj1Wm9oSnplU1yuM/BFw0rQUEgkyeR5L61PXdusiFGHIiorSJcipoGuNubeWyK22yclKT5XQp0/D06EqjEqfJsfeBUzw/oAi7zc2P4VLbq9pW7tlJYJrddbZDY/XHn8yDs9FZbsuD3T/GpGXhuJpBIRzrvDJ36dqawpNkE9Ra3lPHGPQ9AYApne2aSDDqDTp2rhK1Zb7EEW08oi10uKPmqimGq3gC4/8ArFO7+5wDVL4g10BT4cq3rg5sllNv3pMrHF2p5GB4/wAmqielOr65Mrk+FNHPOvSU1+HDBxL7PEm2JRRRUpAFFFFAFFFFAFFLSUAUUUUAUUUCgJPR051fdGg5ZqraFZ4A5Vd9MtMfnXG1tiZ2dLHEVkmdNcjH886sltLkVE2VoAOlStvHXHyWZYHIFLXrZgdajb+8AHWtkRLk9ib6zlT9XquWlyN2c07bUcdKwySUSXaXFQ+r6wkSks2AKi9S4h2Lkn4DxPkBVSuN87b5j8EHRR+tXdNpZXP4E1Gmna8RE1jjAvkIDj16n5CqfeiWU8+Qq1TxIg6AAVBXmrddg5eddmumNXCN9XpK61+5LHwRDS6eyjpTJ1xUhLfSP3VBOeQAGTSXGmmJcy+9+75fGrKz5nnLvDz7hHkUlKzZpKyQBRRRQBRRS0AUlKaSgCiiigCnFnDub0FckiJqX0jQp52CQxu+fEKdvzbpRxbXBvFc5ZP6XKoxnAHrVmtOJraP3nB+HP8AKqPqmgG2lMUrhnUDeFOVVjz2/EDrTc3CgYUchWkfY6tW+yWEXlqWlhI1iHjOAgFVkI/q/qadR8aQ492T7h+tUXgPTZLxpI0ZFKgMSxOAp5cgOvhWi2XAUCc5pWfHUAhF/X8apXezaqp7UzqV2aTwlKxvd5pDO443iIwFkz8B+tMJbqaXmlvOR59mcffVjl13TrMdwRlh4RqJH+bHp8zUJf8A0lzOSIUWNfNu+/8A2j8ah/RV54MwhK5/sQeO8n/4eIdPuVXc0LKPN2VB/eNRF1q75wFGfHvAj7xTa81KSVsyuz/1jn7h0FNnuAOtbx0cM8nTr9nJc2y+gOCTvc5I6eSj0FRt7rOOSDcfwrzf6guMFh8M86a20Lufq0wP3n5fh1NWoxSwom9l2xeFTx8uX/fmcZI5JO9K2FH2egqQ4Z4Wa/l2QjKp7znlGg+PifIV20vhh7mURLmV88yeUaDxY+ladPqNro1mEyN2MnGA0j/vEeA8K3OHrJ+Fx/s+/L9fL05K9qmg2mlQFjh5iMBjjOf6I8KyDUbxpXLHpmp3WtWm1GYyyEhPBfDHkKd8M8IteTCJeSDm7/ur+p6Ct92Opylp5yj4kuEVW305mXd0Xz8z6U1ZcHFavxZo0cCiOMYUDA+ArM7+DBzWU8lZoZ0UUVsagKWkooBaSlpKAK9xmvIFOLeMdTW8I7ngykdoISeZ5Ct/0jii2tLO1FwY4HkiU7VHhj3jjoDy6+JrApJuWBXnUdVkmfc7FjgKPRQMBQPAAeFTXxhhIkzgf8RzqLiXY4kUyMQ+c7gSSCfWokTE0+Xh6XsBOw2oWCrn7R5nI9K9wRqg8zUlasu5bwhyx/wnqE9vNvQhcqVOehB54+8VN6txO8p+sdn/AKI7q/cOvzqrNck0903aSc9R+PrUeq0/SUXnudLRSintwsvo2OU1Z/sxUn7Zm8Y/up7HIo6V2jYZyapbV3O/GFsv+R+mCN/bDHkEbPqOVJFpryHMjED90cqk3vh4AU3mvAOZNaP4G7qT5tnuS8ui9e57jtYo/sj8z99S+gaRLdybI+6g99z0Uep8/SomyiQntbmTsofL7cmPBB5eteNY43lmXsbUez248uTN6k9ayu5R1HtFQ/bpXPwLrrPGltpkfs9mBLMeTMMElvNiPyrObuKW4kMt05Zic7c8h6U1tgsf9bxY8zmnllHJczLFENzN+A8SfICsZ7HPrrrWbL3l9vyS2gaQ91KsMK/E9FVR1Y+Q/OtbstLhsbfZH8WY+87eJP6U00Swi0+3Ea4LEAySeLt+nkKrXFPGSqp72P56Vkq6vVu73V0RDcYamGyc+fjWcX14GPLn6+FddY1hpmPgvl5/Go2pEjn5CiiitjAUUuKKAKSiigPQNdO0rjmlzWU8GUz1vJq6cGaRGqtJcKCpxtB8fUjyqmRPj4iny6zIT3nyPL8qw+gLjxxrAnSNIyqrFnu9M55Z+6qT2tN5JCSSedJvqSFjisGylgdrLXVJscxTFZDXaM+dWIXZ4N4zJmK9yPzFdRKT41CC5CHI/GuU96zeOBVK2qKl7r4OjH2hJR5Ji51gKMLzP4VHHVGJzjn68wPlTMLSsMVrtSKlmqst6vgeGVnbfIxc+vh8PKh7rypp2pxSojMMhWIGASASAT0BPQUwR+JhYR2iZnYKoJYnAArS+FoUsYyeRlYd5vLHMKPSqfpMAhG483PU+Q8hRqutMnIggsMjIK8j0Iz1HrTBFKbfBYuIuNcZ5/ADxrPb7UGlbcx+A8BS3VtLtWV0kCOe67IwRscyFYjB+Vc47KRhlY3YeYRiPPqBitksGhxorq1q4QOUYIxIDlSEYjqA2ME+gpbaxkk3dmjvsQu21S21B1dsdFHmayDlmikooApaSigCig0CgNNa1X9haS+1c/tEgnA5gyyZB8xyHWrxr9yLm51XT5I4jDDZLLDiNVaNxGGyGHP3iCPhVNf/ADb0301L/qzVdeJIYWuNYFszi/Nmm/eoMfYiNcrFj7RXGS3QkeFYBTuH9Q/ZGj2d0kcbS3t19aXUMfZ13js1/d5AHPm1WTReFIIeI7uLYvYT2LShCBtUSSRiQDyGQ2MdN1VHjz/N3SMeT/8AAa0C+XOtuPPRH/5lAUm90BrPQdTt2HOLUUAJ6sn1GxvmhB+ZrKm6fKtm1TiIXvCkkpH1ytBFMfF3jaMByfHKbTWLt0oZNI+llf8AF9KcAd6wA5DyERH/ABfjUz9MOkrBpGnxr/7H1TejNAHOfUnn86OJdO9ofh2I9HijB/qjsGb8Aa6ce3pu9M1Ujvez6opB8k2RwfdnNDBBfTRjtNP5AZsI/Txqd4VwlroCEDEt5cuRgc8don/yqwR6ZbzXFrJdKrRjS7SBA6hgZrqTYmAftAKfhk1XlTsp+HIPFC5I9WkAP4g0BB/STxrdy3FxZPsFul0VULFtJEbdwFvHwPyrQ+LlW/ub7TpFU9nZRzwNtG6OUbs4brgkx8vLPnWc/SdxhdS309nJJugiuwUTYgxtxtywG44DHqa0aD/Om5/2cv5pQHzsDWycM6QsfC9xnHaTLJc48dkEkar/AMH96scBx8q36xiCSRafg/8AoMgIx9uRgSPjyJoZIbS9EN5wxKEx2sc08kfmTHzZR8U3D44p3qXDqXuq6RHJ3oxpySMD9oRjcFPoWK5+dQnDuutZcPWtyvWLUzuH7yMkiyIfipP4VoRkQ69aGP3G0uUpyx3TIhXl4cqGDCuPuM5r+4fe31MbyCGIABY0BKjAA5kgDJrSfpS4s1CAQxW24W8lipkKw78bgyvmTB2d3HljrUJp+pPNw1qCSBD7PJHHGQiqwXch5kDJOSeZ507+lfiu6t0tIIZmSKbT4+0QBe9uBQ5JGRleXI1kERxaNnDWlJ+9JK//ADP+6uvtBs+F0e37r31w6TyD3tg7RezB6gEIB/abzrlx0f8A9Do39Wb8AK68AAX2kX+nEZkjHtUHnuUDKj+0oH+8NYBmhpKWisgKKUUUAlAopKwDT8//AM7p3+0z/wAyWrpbJniu9Twk08A+vdhH61hB1Wbslh7V+yRy6x7jtVz9sDwPM8/Wuo1+57UzdvN2rLtMnavvKnltLZyR6elAabpugyapoVnBCNz2t+0cnMDZETIS5yegV1qbsdeS54ivOzIZItPlhDDmGMZQuR6biR8qxG01WaIOsUskYkGHCOyhx5MAefzpLHUZYGLQyPGxUqSjFSVbqpI8D5UBfNH/AM1Lz1vYv+hVR4f4VmvhP2ADNDF2hTmXcZ27Y1AO5udNV1eYW5txIwgZw5iB7pcADcR4nkPuFcbO+khcPFI8bjoyMUYZ68wQaA3q1tgda023Iy1hppeQfuuyBAD69D8xVc0viu41PTtYimKtsh7SMLGiHCu7c9gG73F5msqTUpQ7OJZA7ghnEjBmDe8GbOTnxzXOK4ZQwVmUMMMFYgMOu1gOo9DQGtfSNrTRaXo+w4ZkgmJ8+wjTs+fkC7H51N8ZKG4k0kAYGzfgf1pHP5VhclyzBQzswUYUFiQo8lB6D4UG7fcG3tkdG3HIx5NnIoDQPpJ4FvUvLu9aHFv2xk7TtIz3Cyqp2ht3lyxWlcQWxs72+1OXCx/s9Io8kZkmJPdA69Qg/tehr5+uteuJU2SXE0iZB2PK7LkdO6TiuNzqEkmO0kd8dA7s2PhuJxQHTRbIzXEEQGTJLEnx3Oq/xrdV43m/wmNkXHsxBjCbEzu9n3+/t3+9nlnxrAFfByDgg5yDggjxyOlemuW3b9x3Zzu3HdnzLZzn1ogaTxBa9lw3JH/o9XmQfBRIKs+pa8tprOkPIcI1gkbE8gO1BVSfTdtrEDdOU2b2Kbt23edm7GC2M4zjxr3eahJMQZZHkKqFUu5bao6KMnkPSgNZ4n4dk07R9UjcYWe+jMLZGHjZkYEY6EAEY9KffSZ9HN5evaPbJGyRWiRsWlVMEEk9fDGOdY1PqksiLG8sjonuo0jMq+HdUnA5Vy9qfGA74xzG9sfdnpQGrScLT6jw/pyWyiSSGWUON6KFXMikksfML6865/RRwzcWeozzzgRwWsUyTSZBjY4U7Vb7WMbjjpjBwTissjuGUEKzKD1CsVB+ODzpx+2p/Z/Z+1k7Dfv7Lcdm4+OP5GefWgG904aRyowpdio8lLEgfdiuVKaKyBKKUUUAmKKU0ZrAEpcUZorICrRwdawsEMgiO2+ti/aFB9RslD+/1TdtyOmcZqr0EVgGl6LaWQ7Ltzah907TIxjO1JiCFLKAhKJE2NnQycgCRVU0No4fae1C4Nupj3bC2Hlixt3Bu92TEnHPAPMVAYooDR547NpoiptcJdQGTBiVex3XAT0YdmbfcBnn73PJptaxWS2yxzNCp9nYEp2byiQbu2w3PLFhGFJP9XlmqDQKwC7Ws9p7RfFuw7PtMJlV70ISdB2Ix1Mgtz3efQ9M16Mls+pg5hCNAVDAxIiyiRk3E7ezU9mCVJHinU86pFGKyC6areRLDIsZg2mwgVMdi7tIJYhIcbdySbTJnPM8z8HnD1xaBLcSG292I98JlQjxPc9oSM5JVsA8yMheRxWfiisAtqahC9zaZaEKtq4yyRhFnK3AhMuFwSH7AndnHLPjXrijVYDPa+zdmERizFQu0H2iTJKlf3QDzz3SvIVUKSsg1Cx1izJJLW3adtOQTsQFd14IhzXao5xEH1XyFVzhuS27FxO6LKJZymcEd+AJljg5Xd7vhkZqpijNAXTiu/tWgkW2MPekhIwoVxHFEyMoz5vHC3qTnxNUmvRpKASjFLRQCEUmK9UVkCAUV6FFAf/Z">
            <a:hlinkClick r:id="rId2"/>
          </p:cNvPr>
          <p:cNvSpPr>
            <a:spLocks noChangeAspect="1" noChangeArrowheads="1"/>
          </p:cNvSpPr>
          <p:nvPr/>
        </p:nvSpPr>
        <p:spPr bwMode="auto">
          <a:xfrm>
            <a:off x="485775" y="-1028700"/>
            <a:ext cx="238125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2131" y="1066800"/>
            <a:ext cx="2514600" cy="326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239301" y="4334504"/>
            <a:ext cx="2667000" cy="923330"/>
          </a:xfrm>
          <a:prstGeom prst="rect">
            <a:avLst/>
          </a:prstGeom>
        </p:spPr>
        <p:txBody>
          <a:bodyPr wrap="square">
            <a:spAutoFit/>
          </a:bodyPr>
          <a:lstStyle/>
          <a:p>
            <a:r>
              <a:rPr lang="en-US" dirty="0">
                <a:hlinkClick r:id="rId4"/>
              </a:rPr>
              <a:t>http://</a:t>
            </a:r>
            <a:r>
              <a:rPr lang="en-US" dirty="0" smtClean="0">
                <a:hlinkClick r:id="rId4"/>
              </a:rPr>
              <a:t>www.youtube.com/watch?v=Be9w6WjubkU</a:t>
            </a:r>
            <a:endParaRPr lang="en-US" dirty="0" smtClean="0"/>
          </a:p>
          <a:p>
            <a:endParaRPr lang="en-US" dirty="0"/>
          </a:p>
        </p:txBody>
      </p:sp>
      <p:sp>
        <p:nvSpPr>
          <p:cNvPr id="9" name="Rectangle 8"/>
          <p:cNvSpPr/>
          <p:nvPr/>
        </p:nvSpPr>
        <p:spPr>
          <a:xfrm>
            <a:off x="6248400" y="5782270"/>
            <a:ext cx="2667000" cy="923330"/>
          </a:xfrm>
          <a:prstGeom prst="rect">
            <a:avLst/>
          </a:prstGeom>
        </p:spPr>
        <p:txBody>
          <a:bodyPr wrap="square">
            <a:spAutoFit/>
          </a:bodyPr>
          <a:lstStyle/>
          <a:p>
            <a:r>
              <a:rPr lang="en-US" dirty="0">
                <a:hlinkClick r:id="rId5"/>
              </a:rPr>
              <a:t>http://</a:t>
            </a:r>
            <a:r>
              <a:rPr lang="en-US" dirty="0" smtClean="0">
                <a:hlinkClick r:id="rId5"/>
              </a:rPr>
              <a:t>www.youtube.com/watch?v=G811_Ej7LiQ</a:t>
            </a:r>
            <a:endParaRPr lang="en-US" dirty="0" smtClean="0"/>
          </a:p>
          <a:p>
            <a:endParaRPr lang="en-US" dirty="0"/>
          </a:p>
        </p:txBody>
      </p:sp>
      <p:sp>
        <p:nvSpPr>
          <p:cNvPr id="10" name="Rectangle 9"/>
          <p:cNvSpPr/>
          <p:nvPr/>
        </p:nvSpPr>
        <p:spPr>
          <a:xfrm>
            <a:off x="6257499" y="5020270"/>
            <a:ext cx="2810301" cy="923330"/>
          </a:xfrm>
          <a:prstGeom prst="rect">
            <a:avLst/>
          </a:prstGeom>
        </p:spPr>
        <p:txBody>
          <a:bodyPr wrap="square">
            <a:spAutoFit/>
          </a:bodyPr>
          <a:lstStyle/>
          <a:p>
            <a:r>
              <a:rPr lang="en-US" dirty="0">
                <a:hlinkClick r:id="rId6"/>
              </a:rPr>
              <a:t>http://</a:t>
            </a:r>
            <a:r>
              <a:rPr lang="en-US" dirty="0" smtClean="0">
                <a:hlinkClick r:id="rId6"/>
              </a:rPr>
              <a:t>www.youtube.com/watch?v=AtUY-wVLdeY</a:t>
            </a:r>
            <a:endParaRPr lang="en-US" dirty="0" smtClean="0"/>
          </a:p>
          <a:p>
            <a:endParaRPr lang="en-US" dirty="0"/>
          </a:p>
        </p:txBody>
      </p:sp>
    </p:spTree>
    <p:extLst>
      <p:ext uri="{BB962C8B-B14F-4D97-AF65-F5344CB8AC3E}">
        <p14:creationId xmlns:p14="http://schemas.microsoft.com/office/powerpoint/2010/main" val="6750057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8/87/Feminist_Suffrage_Parade_in_New_York_City,_191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745" y="277173"/>
            <a:ext cx="8253655" cy="58188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americaslibrary.gov/assets/jb/gilded/jb_gilded_paul_2_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85" y="426919"/>
            <a:ext cx="8030115" cy="566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5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nwhm.org/media/category/education/activities/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88793"/>
            <a:ext cx="7315200" cy="5969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cache-ak0.pinimg.com/736x/e5/20/e2/e520e234359cfd82b8b05d9f29e637b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12441"/>
            <a:ext cx="8198870" cy="56349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rontehoroine.files.wordpress.com/2011/08/47844090_-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440485"/>
            <a:ext cx="4876800" cy="36683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0860" y="-36843"/>
            <a:ext cx="8776940" cy="1015663"/>
          </a:xfrm>
          <a:prstGeom prst="rect">
            <a:avLst/>
          </a:prstGeom>
        </p:spPr>
        <p:txBody>
          <a:bodyPr wrap="square">
            <a:spAutoFit/>
          </a:bodyPr>
          <a:lstStyle/>
          <a:p>
            <a:pPr algn="ctr"/>
            <a:r>
              <a:rPr lang="en-US" sz="2000" b="1" dirty="0"/>
              <a:t>On the eve of the inauguration of President Woodrow Wilson (1856-1924) in 1913, protesters thronged a massive suffrage parade in the nation’s capital, and hundreds of women were injured.</a:t>
            </a:r>
          </a:p>
        </p:txBody>
      </p:sp>
    </p:spTree>
    <p:extLst>
      <p:ext uri="{BB962C8B-B14F-4D97-AF65-F5344CB8AC3E}">
        <p14:creationId xmlns:p14="http://schemas.microsoft.com/office/powerpoint/2010/main" val="1528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 calcmode="lin" valueType="num">
                                      <p:cBhvr additive="base">
                                        <p:cTn id="13" dur="500" fill="hold"/>
                                        <p:tgtEl>
                                          <p:spTgt spid="1032"/>
                                        </p:tgtEl>
                                        <p:attrNameLst>
                                          <p:attrName>ppt_x</p:attrName>
                                        </p:attrNameLst>
                                      </p:cBhvr>
                                      <p:tavLst>
                                        <p:tav tm="0">
                                          <p:val>
                                            <p:strVal val="#ppt_x"/>
                                          </p:val>
                                        </p:tav>
                                        <p:tav tm="100000">
                                          <p:val>
                                            <p:strVal val="#ppt_x"/>
                                          </p:val>
                                        </p:tav>
                                      </p:tavLst>
                                    </p:anim>
                                    <p:anim calcmode="lin" valueType="num">
                                      <p:cBhvr additive="base">
                                        <p:cTn id="1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9/9b/National_Association_Against_Woman_Suffr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6394"/>
            <a:ext cx="8343540" cy="66646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mericanwiki.pbworks.com/f/Womens%20suffrage%20carto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3" y="-76200"/>
            <a:ext cx="6565995" cy="36837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media.tumblr.com/tumblr_lbcdm316vs1qa49t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63" y="3607581"/>
            <a:ext cx="5016438" cy="30934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mg.scoop.it/dPIyBV2EdRZuU52IFXVmdoXXXL4j3HpexhjNOf_P3YmryPKwJ94QGRtDb3Sbc6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1571340"/>
            <a:ext cx="3810000" cy="5267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066800"/>
            <a:ext cx="4724400" cy="4616648"/>
          </a:xfrm>
          <a:prstGeom prst="rect">
            <a:avLst/>
          </a:prstGeom>
          <a:solidFill>
            <a:schemeClr val="accent1"/>
          </a:solidFill>
        </p:spPr>
        <p:txBody>
          <a:bodyPr wrap="square" rtlCol="0">
            <a:spAutoFit/>
          </a:bodyPr>
          <a:lstStyle/>
          <a:p>
            <a:r>
              <a:rPr lang="en-US" sz="2800" b="1" dirty="0" smtClean="0"/>
              <a:t>19</a:t>
            </a:r>
            <a:r>
              <a:rPr lang="en-US" sz="2800" b="1" baseline="30000" dirty="0" smtClean="0"/>
              <a:t>th</a:t>
            </a:r>
            <a:r>
              <a:rPr lang="en-US" sz="2800" b="1" dirty="0" smtClean="0"/>
              <a:t> Amendment: </a:t>
            </a:r>
          </a:p>
          <a:p>
            <a:r>
              <a:rPr lang="en-US" sz="2800" b="1" dirty="0" smtClean="0"/>
              <a:t>“</a:t>
            </a:r>
            <a:r>
              <a:rPr lang="en-US" sz="2800" b="1" dirty="0"/>
              <a:t>the rights of citizens of the United States to vote shall not be denied or abridged by the United States or by any State on account of </a:t>
            </a:r>
            <a:r>
              <a:rPr lang="en-US" sz="2800" b="1" dirty="0" smtClean="0"/>
              <a:t>sex”</a:t>
            </a:r>
            <a:endParaRPr lang="en-US" sz="2800" b="1" dirty="0"/>
          </a:p>
          <a:p>
            <a:endParaRPr lang="en-US" dirty="0" smtClean="0"/>
          </a:p>
          <a:p>
            <a:endParaRPr lang="en-US" dirty="0"/>
          </a:p>
          <a:p>
            <a:r>
              <a:rPr lang="en-US" dirty="0"/>
              <a:t>On August 18, 1920, Tennessee became the 36th state to ratify the amendment, giving it the two-thirds majority of state ratification necessary to make it the law of the land. Eight days later, the 19th Amendment took effect.</a:t>
            </a:r>
          </a:p>
        </p:txBody>
      </p:sp>
      <p:pic>
        <p:nvPicPr>
          <p:cNvPr id="2050" name="Picture 2" descr="http://www.blueshoenashville.com/suffragis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352" y="882595"/>
            <a:ext cx="2793399" cy="497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58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additive="base">
                                        <p:cTn id="19" dur="500" fill="hold"/>
                                        <p:tgtEl>
                                          <p:spTgt spid="3080"/>
                                        </p:tgtEl>
                                        <p:attrNameLst>
                                          <p:attrName>ppt_x</p:attrName>
                                        </p:attrNameLst>
                                      </p:cBhvr>
                                      <p:tavLst>
                                        <p:tav tm="0">
                                          <p:val>
                                            <p:strVal val="#ppt_x"/>
                                          </p:val>
                                        </p:tav>
                                        <p:tav tm="100000">
                                          <p:val>
                                            <p:strVal val="#ppt_x"/>
                                          </p:val>
                                        </p:tav>
                                      </p:tavLst>
                                    </p:anim>
                                    <p:anim calcmode="lin" valueType="num">
                                      <p:cBhvr additive="base">
                                        <p:cTn id="20"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barn(inVertical)">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Struggle against Discrimination</a:t>
            </a:r>
            <a:endParaRPr lang="en-US" dirty="0"/>
          </a:p>
        </p:txBody>
      </p:sp>
      <p:sp>
        <p:nvSpPr>
          <p:cNvPr id="4" name="Text Placeholder 3"/>
          <p:cNvSpPr>
            <a:spLocks noGrp="1"/>
          </p:cNvSpPr>
          <p:nvPr>
            <p:ph type="body" idx="1"/>
          </p:nvPr>
        </p:nvSpPr>
        <p:spPr>
          <a:xfrm>
            <a:off x="228600" y="838200"/>
            <a:ext cx="4040188" cy="639762"/>
          </a:xfrm>
        </p:spPr>
        <p:txBody>
          <a:bodyPr>
            <a:normAutofit fontScale="92500"/>
          </a:bodyPr>
          <a:lstStyle/>
          <a:p>
            <a:r>
              <a:rPr lang="en-US" dirty="0" smtClean="0"/>
              <a:t>Progressivism Contradicts itself </a:t>
            </a:r>
            <a:endParaRPr lang="en-US" dirty="0"/>
          </a:p>
        </p:txBody>
      </p:sp>
      <p:sp>
        <p:nvSpPr>
          <p:cNvPr id="5" name="Content Placeholder 4"/>
          <p:cNvSpPr>
            <a:spLocks noGrp="1"/>
          </p:cNvSpPr>
          <p:nvPr>
            <p:ph sz="half" idx="2"/>
          </p:nvPr>
        </p:nvSpPr>
        <p:spPr>
          <a:xfrm>
            <a:off x="304800" y="1524000"/>
            <a:ext cx="4124325" cy="5140325"/>
          </a:xfrm>
        </p:spPr>
        <p:txBody>
          <a:bodyPr>
            <a:normAutofit fontScale="92500" lnSpcReduction="20000"/>
          </a:bodyPr>
          <a:lstStyle/>
          <a:p>
            <a:pPr marL="457200" indent="-457200">
              <a:buFont typeface="+mj-lt"/>
              <a:buAutoNum type="arabicPeriod"/>
            </a:pPr>
            <a:r>
              <a:rPr lang="en-US" b="1" dirty="0" smtClean="0"/>
              <a:t>Settlement houses </a:t>
            </a:r>
            <a:r>
              <a:rPr lang="en-US" dirty="0" smtClean="0"/>
              <a:t>and other civic groups aid in Americanization of immigrants</a:t>
            </a:r>
          </a:p>
          <a:p>
            <a:pPr marL="0" indent="0">
              <a:buNone/>
            </a:pPr>
            <a:r>
              <a:rPr lang="en-US" b="1" dirty="0" smtClean="0"/>
              <a:t>BUT</a:t>
            </a:r>
          </a:p>
          <a:p>
            <a:pPr marL="0" indent="0">
              <a:buNone/>
            </a:pPr>
            <a:r>
              <a:rPr lang="en-US" dirty="0" smtClean="0"/>
              <a:t>Immigrants use of alcohol alarms </a:t>
            </a:r>
            <a:r>
              <a:rPr lang="en-US" b="1" dirty="0" smtClean="0"/>
              <a:t>temperance</a:t>
            </a:r>
            <a:r>
              <a:rPr lang="en-US" dirty="0" smtClean="0"/>
              <a:t> supporters (turns to targeting immigrants)</a:t>
            </a:r>
          </a:p>
          <a:p>
            <a:pPr marL="0" indent="0">
              <a:buNone/>
            </a:pPr>
            <a:endParaRPr lang="en-US" dirty="0" smtClean="0"/>
          </a:p>
          <a:p>
            <a:pPr marL="457200" indent="-457200">
              <a:buFont typeface="+mj-lt"/>
              <a:buAutoNum type="arabicPeriod"/>
            </a:pPr>
            <a:r>
              <a:rPr lang="en-US" b="1" dirty="0" smtClean="0"/>
              <a:t>Eugenics</a:t>
            </a:r>
            <a:r>
              <a:rPr lang="en-US" dirty="0" smtClean="0"/>
              <a:t>: So-called ‘scientific’ theories claiming that dark skinned people were less intelligent than whites results in racism   </a:t>
            </a:r>
          </a:p>
          <a:p>
            <a:pPr marL="457200" indent="-457200">
              <a:buFont typeface="+mj-lt"/>
              <a:buAutoNum type="arabicPeriod"/>
            </a:pPr>
            <a:r>
              <a:rPr lang="en-US" b="1" dirty="0" err="1" smtClean="0"/>
              <a:t>Plessy</a:t>
            </a:r>
            <a:r>
              <a:rPr lang="en-US" b="1" dirty="0" smtClean="0"/>
              <a:t> v. </a:t>
            </a:r>
            <a:r>
              <a:rPr lang="en-US" b="1" dirty="0"/>
              <a:t>F</a:t>
            </a:r>
            <a:r>
              <a:rPr lang="en-US" b="1" dirty="0" smtClean="0"/>
              <a:t>erguson </a:t>
            </a:r>
            <a:r>
              <a:rPr lang="en-US" dirty="0" smtClean="0"/>
              <a:t>ruling by the Supreme Court supports segregation in use of public services</a:t>
            </a:r>
            <a:endParaRPr lang="en-US" dirty="0"/>
          </a:p>
        </p:txBody>
      </p:sp>
      <p:pic>
        <p:nvPicPr>
          <p:cNvPr id="1026" name="Picture 2" descr="http://upload.wikimedia.org/wikipedia/en/e/e3/United_States_eugenics_advocacy_poster.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090" y="838200"/>
            <a:ext cx="481491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334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hesocietypages.org/socimages/files/2011/01/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4800"/>
            <a:ext cx="8997381"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938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How was the Progressive Era a contradiction at times?</a:t>
            </a:r>
            <a:endParaRPr lang="en-US" b="1" u="sng" dirty="0"/>
          </a:p>
        </p:txBody>
      </p:sp>
      <p:sp>
        <p:nvSpPr>
          <p:cNvPr id="4" name="Content Placeholder 3"/>
          <p:cNvSpPr>
            <a:spLocks noGrp="1"/>
          </p:cNvSpPr>
          <p:nvPr>
            <p:ph sz="half" idx="2"/>
          </p:nvPr>
        </p:nvSpPr>
        <p:spPr/>
        <p:txBody>
          <a:bodyPr/>
          <a:lstStyle/>
          <a:p>
            <a:r>
              <a:rPr lang="en-US" dirty="0" smtClean="0"/>
              <a:t>Progressives wanted to improve society but they often excluded groups, (such as immigrants, African Americans, etc.) from the progress made during this era. </a:t>
            </a:r>
            <a:endParaRPr lang="en-US" dirty="0"/>
          </a:p>
        </p:txBody>
      </p:sp>
      <p:pic>
        <p:nvPicPr>
          <p:cNvPr id="2050" name="Picture 2" descr="https://upload.wikimedia.org/wikipedia/commons/a/ad/Eugenics_congress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831" y="3018005"/>
            <a:ext cx="4067969"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97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Discriminations</a:t>
            </a:r>
            <a:endParaRPr lang="en-US" dirty="0"/>
          </a:p>
        </p:txBody>
      </p:sp>
      <p:sp>
        <p:nvSpPr>
          <p:cNvPr id="4" name="Content Placeholder 3"/>
          <p:cNvSpPr>
            <a:spLocks noGrp="1"/>
          </p:cNvSpPr>
          <p:nvPr>
            <p:ph sz="half" idx="2"/>
          </p:nvPr>
        </p:nvSpPr>
        <p:spPr>
          <a:xfrm>
            <a:off x="228600" y="1327294"/>
            <a:ext cx="4953000" cy="3951288"/>
          </a:xfrm>
        </p:spPr>
        <p:txBody>
          <a:bodyPr>
            <a:normAutofit/>
          </a:bodyPr>
          <a:lstStyle/>
          <a:p>
            <a:r>
              <a:rPr lang="en-US" dirty="0" smtClean="0"/>
              <a:t>Native American land is sold</a:t>
            </a:r>
          </a:p>
          <a:p>
            <a:pPr lvl="1"/>
            <a:r>
              <a:rPr lang="en-US" dirty="0" smtClean="0"/>
              <a:t>Treaties routinely broken and Bureau of Indian Affairs routinely takes away their rights to self gov’t</a:t>
            </a:r>
          </a:p>
          <a:p>
            <a:pPr lvl="1"/>
            <a:r>
              <a:rPr lang="en-US" dirty="0" smtClean="0"/>
              <a:t>movement begins to immersed Native Amer. Children in European-Amer. Culture</a:t>
            </a:r>
          </a:p>
          <a:p>
            <a:pPr lvl="2"/>
            <a:r>
              <a:rPr lang="en-US" dirty="0" smtClean="0"/>
              <a:t>Forced to ‘civilize’ </a:t>
            </a:r>
          </a:p>
          <a:p>
            <a:r>
              <a:rPr lang="en-US" dirty="0" smtClean="0"/>
              <a:t>Asian Americans encounter prejudicial laws/ exclusion acts that bar additional Asian immigration </a:t>
            </a:r>
          </a:p>
          <a:p>
            <a:endParaRPr lang="en-US" dirty="0"/>
          </a:p>
        </p:txBody>
      </p:sp>
      <p:pic>
        <p:nvPicPr>
          <p:cNvPr id="1034" name="Picture 10" descr="http://31.media.tumblr.com/77d80262be7b41df765bc81933d90193/tumblr_mjmqy6LfSj1rls6a0o1_40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795616"/>
            <a:ext cx="2362200" cy="20623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7/76/Chiricahua_Apaches_Four_Months_After_Arriving_at_Carlisle.jpg/500px-Chiricahua_Apaches_Four_Months_After_Arriving_at_Carlis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889" y="1327294"/>
            <a:ext cx="3670511" cy="29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951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Discrimination and Racism is Institutionalized</a:t>
            </a:r>
            <a:endParaRPr lang="en-US" dirty="0"/>
          </a:p>
        </p:txBody>
      </p:sp>
      <p:sp>
        <p:nvSpPr>
          <p:cNvPr id="3" name="Text Placeholder 2"/>
          <p:cNvSpPr>
            <a:spLocks noGrp="1"/>
          </p:cNvSpPr>
          <p:nvPr>
            <p:ph type="body" idx="1"/>
          </p:nvPr>
        </p:nvSpPr>
        <p:spPr/>
        <p:txBody>
          <a:bodyPr/>
          <a:lstStyle/>
          <a:p>
            <a:r>
              <a:rPr lang="en-US" dirty="0" smtClean="0"/>
              <a:t>Types of Segregation</a:t>
            </a:r>
            <a:endParaRPr lang="en-US" dirty="0"/>
          </a:p>
        </p:txBody>
      </p:sp>
      <p:sp>
        <p:nvSpPr>
          <p:cNvPr id="4" name="Content Placeholder 3"/>
          <p:cNvSpPr>
            <a:spLocks noGrp="1"/>
          </p:cNvSpPr>
          <p:nvPr>
            <p:ph sz="half" idx="2"/>
          </p:nvPr>
        </p:nvSpPr>
        <p:spPr/>
        <p:txBody>
          <a:bodyPr/>
          <a:lstStyle/>
          <a:p>
            <a:r>
              <a:rPr lang="en-US" b="1" dirty="0"/>
              <a:t>De jure segregation</a:t>
            </a:r>
            <a:r>
              <a:rPr lang="en-US" dirty="0"/>
              <a:t> is separation enforced by </a:t>
            </a:r>
            <a:r>
              <a:rPr lang="en-US" dirty="0" smtClean="0"/>
              <a:t>law</a:t>
            </a:r>
          </a:p>
          <a:p>
            <a:r>
              <a:rPr lang="en-US" dirty="0"/>
              <a:t> </a:t>
            </a:r>
            <a:endParaRPr lang="en-US" dirty="0" smtClean="0"/>
          </a:p>
          <a:p>
            <a:r>
              <a:rPr lang="en-US" b="1" dirty="0"/>
              <a:t>D</a:t>
            </a:r>
            <a:r>
              <a:rPr lang="en-US" b="1" dirty="0" smtClean="0"/>
              <a:t>e</a:t>
            </a:r>
            <a:r>
              <a:rPr lang="en-US" dirty="0"/>
              <a:t> </a:t>
            </a:r>
            <a:r>
              <a:rPr lang="en-US" b="1" dirty="0"/>
              <a:t>facto</a:t>
            </a:r>
            <a:r>
              <a:rPr lang="en-US" dirty="0"/>
              <a:t> </a:t>
            </a:r>
            <a:r>
              <a:rPr lang="en-US" b="1" dirty="0"/>
              <a:t>segregation</a:t>
            </a:r>
            <a:r>
              <a:rPr lang="en-US" dirty="0"/>
              <a:t> occurs when widespread individual preferences, sometimes backed up with private pressure, lead to separation.</a:t>
            </a:r>
          </a:p>
        </p:txBody>
      </p:sp>
      <p:sp>
        <p:nvSpPr>
          <p:cNvPr id="7" name="AutoShape 2" descr="Image result for de jure segreg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callisto.ggsrv.com/imgsrv/FastFetch/UBER2/dah_07_img12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404119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rvalenzuela.com/wp-content/uploads/2011/03/segregated-300x1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558861"/>
            <a:ext cx="3657600" cy="236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542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The Struggle Against Discrimination</a:t>
            </a:r>
            <a:endParaRPr lang="en-US" dirty="0"/>
          </a:p>
        </p:txBody>
      </p:sp>
      <p:sp>
        <p:nvSpPr>
          <p:cNvPr id="3" name="Text Placeholder 2"/>
          <p:cNvSpPr>
            <a:spLocks noGrp="1"/>
          </p:cNvSpPr>
          <p:nvPr>
            <p:ph type="body" idx="1"/>
          </p:nvPr>
        </p:nvSpPr>
        <p:spPr/>
        <p:txBody>
          <a:bodyPr/>
          <a:lstStyle/>
          <a:p>
            <a:r>
              <a:rPr lang="en-US" dirty="0" smtClean="0"/>
              <a:t>Demands for Reform</a:t>
            </a:r>
            <a:endParaRPr lang="en-US" dirty="0"/>
          </a:p>
        </p:txBody>
      </p:sp>
      <p:sp>
        <p:nvSpPr>
          <p:cNvPr id="4" name="Content Placeholder 3"/>
          <p:cNvSpPr>
            <a:spLocks noGrp="1"/>
          </p:cNvSpPr>
          <p:nvPr>
            <p:ph sz="half" idx="2"/>
          </p:nvPr>
        </p:nvSpPr>
        <p:spPr>
          <a:xfrm>
            <a:off x="457200" y="2174874"/>
            <a:ext cx="3962400" cy="4378325"/>
          </a:xfrm>
        </p:spPr>
        <p:txBody>
          <a:bodyPr>
            <a:normAutofit fontScale="92500" lnSpcReduction="10000"/>
          </a:bodyPr>
          <a:lstStyle/>
          <a:p>
            <a:r>
              <a:rPr lang="en-US" dirty="0" smtClean="0"/>
              <a:t>Niagara Movement demands constitutional rights for African Americans =</a:t>
            </a:r>
          </a:p>
          <a:p>
            <a:pPr lvl="1"/>
            <a:r>
              <a:rPr lang="en-US" dirty="0" smtClean="0"/>
              <a:t>NAACP forms </a:t>
            </a:r>
          </a:p>
          <a:p>
            <a:r>
              <a:rPr lang="en-US" dirty="0" smtClean="0"/>
              <a:t>Urban league helps poor urban black workers</a:t>
            </a:r>
          </a:p>
          <a:p>
            <a:r>
              <a:rPr lang="en-US" dirty="0" smtClean="0"/>
              <a:t>Anti-defamation League forms to help Jewish Americans, but expands operation to all minorities</a:t>
            </a:r>
          </a:p>
          <a:p>
            <a:r>
              <a:rPr lang="en-US" dirty="0" smtClean="0"/>
              <a:t>Mexican Americans form </a:t>
            </a:r>
            <a:r>
              <a:rPr lang="en-US" dirty="0" err="1" smtClean="0"/>
              <a:t>mutualistas</a:t>
            </a:r>
            <a:r>
              <a:rPr lang="en-US" dirty="0" smtClean="0"/>
              <a:t> (community based mutual aid societies)</a:t>
            </a:r>
            <a:endParaRPr lang="en-US" dirty="0"/>
          </a:p>
        </p:txBody>
      </p:sp>
      <p:pic>
        <p:nvPicPr>
          <p:cNvPr id="2052" name="Picture 4" descr="http://www.library.umass.edu/spcoll/exhibits/dubois/images/8_4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066800"/>
            <a:ext cx="4267200" cy="583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495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Progressive Era </a:t>
            </a:r>
            <a:r>
              <a:rPr lang="en-US" dirty="0" err="1" smtClean="0"/>
              <a:t>Webquest</a:t>
            </a:r>
            <a:endParaRPr lang="en-US" dirty="0"/>
          </a:p>
        </p:txBody>
      </p:sp>
      <p:sp>
        <p:nvSpPr>
          <p:cNvPr id="3" name="Text Placeholder 2"/>
          <p:cNvSpPr>
            <a:spLocks noGrp="1"/>
          </p:cNvSpPr>
          <p:nvPr>
            <p:ph type="body" idx="1"/>
          </p:nvPr>
        </p:nvSpPr>
        <p:spPr/>
        <p:txBody>
          <a:bodyPr/>
          <a:lstStyle/>
          <a:p>
            <a:r>
              <a:rPr lang="en-US" dirty="0" smtClean="0"/>
              <a:t>Step 1 and 2</a:t>
            </a:r>
            <a:endParaRPr lang="en-US" dirty="0"/>
          </a:p>
        </p:txBody>
      </p:sp>
      <p:sp>
        <p:nvSpPr>
          <p:cNvPr id="4" name="Content Placeholder 3"/>
          <p:cNvSpPr>
            <a:spLocks noGrp="1"/>
          </p:cNvSpPr>
          <p:nvPr>
            <p:ph sz="half" idx="2"/>
          </p:nvPr>
        </p:nvSpPr>
        <p:spPr/>
        <p:txBody>
          <a:bodyPr/>
          <a:lstStyle/>
          <a:p>
            <a:r>
              <a:rPr lang="en-US" dirty="0" smtClean="0"/>
              <a:t>Answer the overview questions on the Progressive era</a:t>
            </a:r>
          </a:p>
          <a:p>
            <a:r>
              <a:rPr lang="en-US" dirty="0" smtClean="0"/>
              <a:t>Research and answer questions on your assigned progressive era (women, African-</a:t>
            </a:r>
            <a:r>
              <a:rPr lang="en-US" dirty="0" err="1" smtClean="0"/>
              <a:t>Amers</a:t>
            </a:r>
            <a:r>
              <a:rPr lang="en-US" dirty="0" smtClean="0"/>
              <a:t>., muckrakers, temperance) </a:t>
            </a:r>
          </a:p>
          <a:p>
            <a:endParaRPr lang="en-US" dirty="0"/>
          </a:p>
        </p:txBody>
      </p:sp>
      <p:sp>
        <p:nvSpPr>
          <p:cNvPr id="5" name="Text Placeholder 4"/>
          <p:cNvSpPr>
            <a:spLocks noGrp="1"/>
          </p:cNvSpPr>
          <p:nvPr>
            <p:ph type="body" sz="quarter" idx="3"/>
          </p:nvPr>
        </p:nvSpPr>
        <p:spPr/>
        <p:txBody>
          <a:bodyPr/>
          <a:lstStyle/>
          <a:p>
            <a:r>
              <a:rPr lang="en-US" dirty="0" smtClean="0"/>
              <a:t>Step 3</a:t>
            </a:r>
            <a:endParaRPr lang="en-US" dirty="0"/>
          </a:p>
        </p:txBody>
      </p:sp>
      <p:sp>
        <p:nvSpPr>
          <p:cNvPr id="6" name="Content Placeholder 5"/>
          <p:cNvSpPr>
            <a:spLocks noGrp="1"/>
          </p:cNvSpPr>
          <p:nvPr>
            <p:ph sz="quarter" idx="4"/>
          </p:nvPr>
        </p:nvSpPr>
        <p:spPr/>
        <p:txBody>
          <a:bodyPr>
            <a:normAutofit lnSpcReduction="10000"/>
          </a:bodyPr>
          <a:lstStyle/>
          <a:p>
            <a:r>
              <a:rPr lang="en-US" dirty="0" smtClean="0"/>
              <a:t>As a group (by numbers) – meet, discuss and complete the chart. Then answer the 2 concluding questions</a:t>
            </a:r>
          </a:p>
          <a:p>
            <a:pPr lvl="1"/>
            <a:r>
              <a:rPr lang="en-US" dirty="0" smtClean="0"/>
              <a:t>Of the many reform movement occurring during the Progressive Era, which reform movement had the most positive, lasting impact on society?</a:t>
            </a:r>
          </a:p>
          <a:p>
            <a:pPr lvl="1"/>
            <a:r>
              <a:rPr lang="en-US" dirty="0" smtClean="0"/>
              <a:t>What evidence can you use to support your opinion?</a:t>
            </a:r>
            <a:endParaRPr lang="en-US" dirty="0"/>
          </a:p>
        </p:txBody>
      </p:sp>
    </p:spTree>
    <p:extLst>
      <p:ext uri="{BB962C8B-B14F-4D97-AF65-F5344CB8AC3E}">
        <p14:creationId xmlns:p14="http://schemas.microsoft.com/office/powerpoint/2010/main" val="22995357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563562"/>
          </a:xfrm>
        </p:spPr>
        <p:txBody>
          <a:bodyPr>
            <a:noAutofit/>
          </a:bodyPr>
          <a:lstStyle/>
          <a:p>
            <a:r>
              <a:rPr lang="en-US" sz="3200" dirty="0" smtClean="0"/>
              <a:t>Which of these reform movements had the most positive, lasting impact on society to this day?</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2252262335"/>
              </p:ext>
            </p:extLst>
          </p:nvPr>
        </p:nvGraphicFramePr>
        <p:xfrm>
          <a:off x="762000" y="1905000"/>
          <a:ext cx="7924800" cy="472440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816585254"/>
                    </a:ext>
                  </a:extLst>
                </a:gridCol>
                <a:gridCol w="3962400">
                  <a:extLst>
                    <a:ext uri="{9D8B030D-6E8A-4147-A177-3AD203B41FA5}">
                      <a16:colId xmlns:a16="http://schemas.microsoft.com/office/drawing/2014/main" val="325748264"/>
                    </a:ext>
                  </a:extLst>
                </a:gridCol>
              </a:tblGrid>
              <a:tr h="2362200">
                <a:tc>
                  <a:txBody>
                    <a:bodyPr/>
                    <a:lstStyle/>
                    <a:p>
                      <a:pPr algn="ctr"/>
                      <a:r>
                        <a:rPr lang="en-US" sz="2800" dirty="0" smtClean="0"/>
                        <a:t>Women’s Rights</a:t>
                      </a:r>
                    </a:p>
                    <a:p>
                      <a:pPr algn="l"/>
                      <a:r>
                        <a:rPr lang="en-US" sz="1400" dirty="0" smtClean="0"/>
                        <a:t>Goals: </a:t>
                      </a:r>
                    </a:p>
                    <a:p>
                      <a:pPr algn="l"/>
                      <a:endParaRPr lang="en-US" sz="1400" dirty="0" smtClean="0"/>
                    </a:p>
                    <a:p>
                      <a:pPr algn="l"/>
                      <a:endParaRPr lang="en-US" sz="1400" dirty="0" smtClean="0"/>
                    </a:p>
                    <a:p>
                      <a:pPr algn="l"/>
                      <a:endParaRPr lang="en-US" sz="1400" dirty="0" smtClean="0"/>
                    </a:p>
                    <a:p>
                      <a:pPr algn="l"/>
                      <a:r>
                        <a:rPr lang="en-US" sz="1400" dirty="0" smtClean="0"/>
                        <a:t>Achievements:</a:t>
                      </a:r>
                      <a:r>
                        <a:rPr lang="en-US" sz="1400" baseline="0" dirty="0" smtClean="0"/>
                        <a:t> </a:t>
                      </a:r>
                      <a:endParaRPr lang="en-US" sz="1400" dirty="0"/>
                    </a:p>
                  </a:txBody>
                  <a:tcPr/>
                </a:tc>
                <a:tc>
                  <a:txBody>
                    <a:bodyPr/>
                    <a:lstStyle/>
                    <a:p>
                      <a:pPr algn="ctr"/>
                      <a:r>
                        <a:rPr lang="en-US" sz="2800" dirty="0" smtClean="0"/>
                        <a:t>Muckraking</a:t>
                      </a:r>
                    </a:p>
                    <a:p>
                      <a:pPr algn="l"/>
                      <a:r>
                        <a:rPr lang="en-US" sz="1400" dirty="0" smtClean="0"/>
                        <a:t>Goals: </a:t>
                      </a:r>
                    </a:p>
                    <a:p>
                      <a:pPr algn="l"/>
                      <a:endParaRPr lang="en-US" sz="1400" dirty="0" smtClean="0"/>
                    </a:p>
                    <a:p>
                      <a:pPr algn="l"/>
                      <a:endParaRPr lang="en-US" sz="1400" dirty="0" smtClean="0"/>
                    </a:p>
                    <a:p>
                      <a:pPr algn="l"/>
                      <a:endParaRPr lang="en-US" sz="1400" dirty="0" smtClean="0"/>
                    </a:p>
                    <a:p>
                      <a:pPr algn="l"/>
                      <a:r>
                        <a:rPr lang="en-US" sz="1400" dirty="0" smtClean="0"/>
                        <a:t>Achievements:</a:t>
                      </a:r>
                      <a:r>
                        <a:rPr lang="en-US" sz="1400" baseline="0" dirty="0" smtClean="0"/>
                        <a:t> </a:t>
                      </a:r>
                      <a:endParaRPr lang="en-US" sz="1400" dirty="0" smtClean="0"/>
                    </a:p>
                    <a:p>
                      <a:pPr algn="l"/>
                      <a:endParaRPr lang="en-US" sz="2800" dirty="0"/>
                    </a:p>
                  </a:txBody>
                  <a:tcPr/>
                </a:tc>
                <a:extLst>
                  <a:ext uri="{0D108BD9-81ED-4DB2-BD59-A6C34878D82A}">
                    <a16:rowId xmlns:a16="http://schemas.microsoft.com/office/drawing/2014/main" val="2543246939"/>
                  </a:ext>
                </a:extLst>
              </a:tr>
              <a:tr h="2362200">
                <a:tc>
                  <a:txBody>
                    <a:bodyPr/>
                    <a:lstStyle/>
                    <a:p>
                      <a:pPr algn="ctr"/>
                      <a:r>
                        <a:rPr lang="en-US" sz="2800" dirty="0" smtClean="0"/>
                        <a:t>African American</a:t>
                      </a:r>
                    </a:p>
                    <a:p>
                      <a:pPr algn="l"/>
                      <a:r>
                        <a:rPr lang="en-US" sz="1600" dirty="0" smtClean="0"/>
                        <a:t>Goals: </a:t>
                      </a:r>
                    </a:p>
                    <a:p>
                      <a:pPr algn="l"/>
                      <a:endParaRPr lang="en-US" sz="1600" dirty="0" smtClean="0"/>
                    </a:p>
                    <a:p>
                      <a:pPr algn="l"/>
                      <a:endParaRPr lang="en-US" sz="1600" dirty="0" smtClean="0"/>
                    </a:p>
                    <a:p>
                      <a:pPr algn="l"/>
                      <a:endParaRPr lang="en-US" sz="1600" dirty="0" smtClean="0"/>
                    </a:p>
                    <a:p>
                      <a:pPr algn="l"/>
                      <a:r>
                        <a:rPr lang="en-US" sz="1600" dirty="0" smtClean="0"/>
                        <a:t>Achievements:</a:t>
                      </a:r>
                      <a:r>
                        <a:rPr lang="en-US" sz="1600" baseline="0" dirty="0" smtClean="0"/>
                        <a:t> </a:t>
                      </a:r>
                      <a:endParaRPr lang="en-US" sz="1600" dirty="0" smtClean="0"/>
                    </a:p>
                    <a:p>
                      <a:pPr algn="l"/>
                      <a:endParaRPr lang="en-US" sz="2800" dirty="0"/>
                    </a:p>
                  </a:txBody>
                  <a:tcPr/>
                </a:tc>
                <a:tc>
                  <a:txBody>
                    <a:bodyPr/>
                    <a:lstStyle/>
                    <a:p>
                      <a:pPr algn="ctr"/>
                      <a:r>
                        <a:rPr lang="en-US" sz="2800" dirty="0" smtClean="0"/>
                        <a:t>Prohibition</a:t>
                      </a:r>
                    </a:p>
                    <a:p>
                      <a:pPr algn="l"/>
                      <a:r>
                        <a:rPr lang="en-US" sz="1600" dirty="0" smtClean="0"/>
                        <a:t>Goals: </a:t>
                      </a:r>
                    </a:p>
                    <a:p>
                      <a:pPr algn="l"/>
                      <a:endParaRPr lang="en-US" sz="1600" dirty="0" smtClean="0"/>
                    </a:p>
                    <a:p>
                      <a:pPr algn="l"/>
                      <a:endParaRPr lang="en-US" sz="1600" dirty="0" smtClean="0"/>
                    </a:p>
                    <a:p>
                      <a:pPr algn="l"/>
                      <a:endParaRPr lang="en-US" sz="1600" dirty="0" smtClean="0"/>
                    </a:p>
                    <a:p>
                      <a:pPr algn="l"/>
                      <a:r>
                        <a:rPr lang="en-US" sz="1600" dirty="0" smtClean="0"/>
                        <a:t>Achievements:</a:t>
                      </a:r>
                      <a:r>
                        <a:rPr lang="en-US" sz="1600" baseline="0" dirty="0" smtClean="0"/>
                        <a:t> </a:t>
                      </a:r>
                      <a:endParaRPr lang="en-US" sz="1600" dirty="0" smtClean="0"/>
                    </a:p>
                    <a:p>
                      <a:pPr algn="l"/>
                      <a:endParaRPr lang="en-US" sz="2800" dirty="0"/>
                    </a:p>
                  </a:txBody>
                  <a:tcPr/>
                </a:tc>
                <a:extLst>
                  <a:ext uri="{0D108BD9-81ED-4DB2-BD59-A6C34878D82A}">
                    <a16:rowId xmlns:a16="http://schemas.microsoft.com/office/drawing/2014/main" val="808420484"/>
                  </a:ext>
                </a:extLst>
              </a:tr>
            </a:tbl>
          </a:graphicData>
        </a:graphic>
      </p:graphicFrame>
    </p:spTree>
    <p:extLst>
      <p:ext uri="{BB962C8B-B14F-4D97-AF65-F5344CB8AC3E}">
        <p14:creationId xmlns:p14="http://schemas.microsoft.com/office/powerpoint/2010/main" val="4147812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Politicians… Roosevelt, Taft and Wilson</a:t>
            </a:r>
            <a:endParaRPr lang="en-US" dirty="0"/>
          </a:p>
        </p:txBody>
      </p:sp>
      <p:sp>
        <p:nvSpPr>
          <p:cNvPr id="3" name="Text Placeholder 2"/>
          <p:cNvSpPr>
            <a:spLocks noGrp="1"/>
          </p:cNvSpPr>
          <p:nvPr>
            <p:ph type="body" idx="1"/>
          </p:nvPr>
        </p:nvSpPr>
        <p:spPr>
          <a:xfrm>
            <a:off x="5715000" y="1406525"/>
            <a:ext cx="3201988" cy="1336675"/>
          </a:xfrm>
        </p:spPr>
        <p:txBody>
          <a:bodyPr>
            <a:normAutofit fontScale="85000" lnSpcReduction="10000"/>
          </a:bodyPr>
          <a:lstStyle/>
          <a:p>
            <a:r>
              <a:rPr lang="en-US" dirty="0" smtClean="0"/>
              <a:t>How well did Presidents Roosevelt, Taft, and Wilson promote progressive goals in national policies? </a:t>
            </a:r>
            <a:endParaRPr lang="en-US" dirty="0"/>
          </a:p>
        </p:txBody>
      </p:sp>
      <p:sp>
        <p:nvSpPr>
          <p:cNvPr id="4" name="Content Placeholder 3"/>
          <p:cNvSpPr>
            <a:spLocks noGrp="1"/>
          </p:cNvSpPr>
          <p:nvPr>
            <p:ph sz="half" idx="2"/>
          </p:nvPr>
        </p:nvSpPr>
        <p:spPr>
          <a:xfrm>
            <a:off x="250667" y="4038600"/>
            <a:ext cx="4040188" cy="2286000"/>
          </a:xfrm>
          <a:ln>
            <a:solidFill>
              <a:schemeClr val="accent1"/>
            </a:solidFill>
          </a:ln>
        </p:spPr>
        <p:txBody>
          <a:bodyPr>
            <a:normAutofit fontScale="92500" lnSpcReduction="10000"/>
          </a:bodyPr>
          <a:lstStyle/>
          <a:p>
            <a:pPr marL="0" indent="0">
              <a:buNone/>
            </a:pPr>
            <a:r>
              <a:rPr lang="en-US" dirty="0" smtClean="0"/>
              <a:t>Goals of Progressivism</a:t>
            </a:r>
          </a:p>
          <a:p>
            <a:pPr marL="609600" indent="-609600">
              <a:buFontTx/>
              <a:buAutoNum type="arabicPeriod"/>
            </a:pPr>
            <a:r>
              <a:rPr lang="en-US" dirty="0" smtClean="0"/>
              <a:t>Protect </a:t>
            </a:r>
            <a:r>
              <a:rPr lang="en-US" dirty="0"/>
              <a:t>social welfare</a:t>
            </a:r>
          </a:p>
          <a:p>
            <a:pPr marL="609600" indent="-609600">
              <a:buFontTx/>
              <a:buAutoNum type="arabicPeriod"/>
            </a:pPr>
            <a:r>
              <a:rPr lang="en-US" dirty="0"/>
              <a:t>Promote moral improvement</a:t>
            </a:r>
          </a:p>
          <a:p>
            <a:pPr marL="609600" indent="-609600">
              <a:buFontTx/>
              <a:buAutoNum type="arabicPeriod"/>
            </a:pPr>
            <a:r>
              <a:rPr lang="en-US" dirty="0"/>
              <a:t>Create economic reform</a:t>
            </a:r>
          </a:p>
          <a:p>
            <a:pPr marL="609600" indent="-609600">
              <a:buFontTx/>
              <a:buAutoNum type="arabicPeriod"/>
            </a:pPr>
            <a:r>
              <a:rPr lang="en-US" dirty="0"/>
              <a:t>Foster </a:t>
            </a:r>
            <a:r>
              <a:rPr lang="en-US" dirty="0" smtClean="0"/>
              <a:t>efficiency</a:t>
            </a:r>
            <a:endParaRPr lang="en-US" dirty="0"/>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 y="1204912"/>
            <a:ext cx="154305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220860"/>
            <a:ext cx="1681005" cy="2146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963" y="1236100"/>
            <a:ext cx="1834037" cy="20204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419600" y="3352800"/>
            <a:ext cx="4497388" cy="3477875"/>
          </a:xfrm>
          <a:prstGeom prst="rect">
            <a:avLst/>
          </a:prstGeom>
          <a:noFill/>
        </p:spPr>
        <p:txBody>
          <a:bodyPr wrap="square" rtlCol="0">
            <a:spAutoFit/>
          </a:bodyPr>
          <a:lstStyle/>
          <a:p>
            <a:r>
              <a:rPr lang="en-US" sz="2800" b="1" u="sng" dirty="0" smtClean="0"/>
              <a:t>Presidential Powers all for:</a:t>
            </a:r>
          </a:p>
          <a:p>
            <a:pPr marL="285750" indent="-285750">
              <a:buFont typeface="Arial" panose="020B0604020202020204" pitchFamily="34" charset="0"/>
              <a:buChar char="•"/>
            </a:pPr>
            <a:r>
              <a:rPr lang="en-US" sz="2800" dirty="0" smtClean="0"/>
              <a:t>Seeking Legislative Reforms</a:t>
            </a:r>
          </a:p>
          <a:p>
            <a:pPr marL="285750" indent="-285750">
              <a:buFont typeface="Arial" panose="020B0604020202020204" pitchFamily="34" charset="0"/>
              <a:buChar char="•"/>
            </a:pPr>
            <a:r>
              <a:rPr lang="en-US" sz="2800" dirty="0"/>
              <a:t>U</a:t>
            </a:r>
            <a:r>
              <a:rPr lang="en-US" sz="2800" dirty="0" smtClean="0"/>
              <a:t>sed the “bully pulpit” to push for reform</a:t>
            </a:r>
          </a:p>
          <a:p>
            <a:pPr marL="914400" lvl="1" indent="-457200">
              <a:buFont typeface="Wingdings" panose="05000000000000000000" pitchFamily="2" charset="2"/>
              <a:buChar char="§"/>
            </a:pPr>
            <a:r>
              <a:rPr lang="en-US" sz="2000" dirty="0" smtClean="0"/>
              <a:t>Using your position to speak out on an issue</a:t>
            </a:r>
          </a:p>
          <a:p>
            <a:pPr marL="1371600" lvl="2" indent="-457200">
              <a:buFont typeface="Wingdings" panose="05000000000000000000" pitchFamily="2" charset="2"/>
              <a:buChar char="§"/>
            </a:pPr>
            <a:r>
              <a:rPr lang="en-US" sz="1600" dirty="0" smtClean="0"/>
              <a:t>Bully = terrific</a:t>
            </a:r>
          </a:p>
          <a:p>
            <a:pPr marL="1371600" lvl="2" indent="-457200">
              <a:buFont typeface="Wingdings" panose="05000000000000000000" pitchFamily="2" charset="2"/>
              <a:buChar char="§"/>
            </a:pPr>
            <a:r>
              <a:rPr lang="en-US" sz="1600" dirty="0" smtClean="0"/>
              <a:t>Pulpit = platform</a:t>
            </a:r>
          </a:p>
          <a:p>
            <a:endParaRPr lang="en-US" sz="2800" dirty="0"/>
          </a:p>
        </p:txBody>
      </p:sp>
      <p:cxnSp>
        <p:nvCxnSpPr>
          <p:cNvPr id="11" name="Elbow Connector 10"/>
          <p:cNvCxnSpPr/>
          <p:nvPr/>
        </p:nvCxnSpPr>
        <p:spPr>
          <a:xfrm>
            <a:off x="1371600" y="3367088"/>
            <a:ext cx="3886200" cy="2500312"/>
          </a:xfrm>
          <a:prstGeom prst="bentConnector3">
            <a:avLst>
              <a:gd name="adj1" fmla="val 6078"/>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8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925354" y="991890"/>
            <a:ext cx="3934755" cy="609600"/>
          </a:xfrm>
        </p:spPr>
        <p:txBody>
          <a:bodyPr>
            <a:normAutofit fontScale="90000"/>
          </a:bodyPr>
          <a:lstStyle/>
          <a:p>
            <a:r>
              <a:rPr lang="en-US" sz="2800" dirty="0">
                <a:latin typeface="Tahoma" pitchFamily="34" charset="0"/>
              </a:rPr>
              <a:t>Assassination of President McKinley</a:t>
            </a:r>
            <a:r>
              <a:rPr lang="en-US" sz="2400" dirty="0">
                <a:latin typeface="Tahoma" pitchFamily="34" charset="0"/>
              </a:rPr>
              <a:t>,</a:t>
            </a:r>
            <a:r>
              <a:rPr lang="en-US" sz="1400" dirty="0">
                <a:latin typeface="Tahoma" pitchFamily="34" charset="0"/>
              </a:rPr>
              <a:t> </a:t>
            </a:r>
            <a:r>
              <a:rPr lang="en-US" sz="2400" i="1" dirty="0">
                <a:latin typeface="Tahoma" pitchFamily="34" charset="0"/>
              </a:rPr>
              <a:t>Sept</a:t>
            </a:r>
            <a:r>
              <a:rPr lang="en-US" sz="1200" i="1" dirty="0">
                <a:latin typeface="Tahoma" pitchFamily="34" charset="0"/>
              </a:rPr>
              <a:t> </a:t>
            </a:r>
            <a:r>
              <a:rPr lang="en-US" sz="1000" i="1" dirty="0">
                <a:latin typeface="Tahoma" pitchFamily="34" charset="0"/>
              </a:rPr>
              <a:t> </a:t>
            </a:r>
            <a:r>
              <a:rPr lang="en-US" sz="2400" i="1" dirty="0">
                <a:latin typeface="Tahoma" pitchFamily="34" charset="0"/>
              </a:rPr>
              <a:t>6, 1901</a:t>
            </a:r>
            <a:endParaRPr lang="en-US" sz="2800" i="1" dirty="0">
              <a:latin typeface="Tahoma" pitchFamily="34" charset="0"/>
            </a:endParaRPr>
          </a:p>
        </p:txBody>
      </p:sp>
      <p:sp>
        <p:nvSpPr>
          <p:cNvPr id="2" name="Content Placeholder 1"/>
          <p:cNvSpPr>
            <a:spLocks noGrp="1"/>
          </p:cNvSpPr>
          <p:nvPr>
            <p:ph sz="half" idx="1"/>
          </p:nvPr>
        </p:nvSpPr>
        <p:spPr>
          <a:xfrm>
            <a:off x="457200" y="990600"/>
            <a:ext cx="4038600" cy="5410200"/>
          </a:xfrm>
        </p:spPr>
        <p:txBody>
          <a:bodyPr>
            <a:normAutofit fontScale="92500" lnSpcReduction="20000"/>
          </a:bodyPr>
          <a:lstStyle/>
          <a:p>
            <a:r>
              <a:rPr lang="en-US" dirty="0" smtClean="0"/>
              <a:t>Leading member of the reform faction of the Republican branch of New York politicians</a:t>
            </a:r>
          </a:p>
          <a:p>
            <a:r>
              <a:rPr lang="en-US" dirty="0" smtClean="0"/>
              <a:t>Becomes famous as the leader of the Rough Riders in the Spanish American War</a:t>
            </a:r>
          </a:p>
          <a:p>
            <a:r>
              <a:rPr lang="en-US" dirty="0" smtClean="0"/>
              <a:t>Governor of NY (makes political enemies)</a:t>
            </a:r>
          </a:p>
          <a:p>
            <a:r>
              <a:rPr lang="en-US" dirty="0" smtClean="0"/>
              <a:t>Becomes Vice President under President McKinley</a:t>
            </a:r>
          </a:p>
          <a:p>
            <a:pPr marL="0" indent="0">
              <a:buNone/>
            </a:pPr>
            <a:r>
              <a:rPr lang="en-US" dirty="0" smtClean="0"/>
              <a:t>*Becomes the Champion of the Progressive Movement in politics</a:t>
            </a:r>
          </a:p>
          <a:p>
            <a:endParaRPr lang="en-US" dirty="0"/>
          </a:p>
        </p:txBody>
      </p:sp>
      <p:pic>
        <p:nvPicPr>
          <p:cNvPr id="22535" name="Picture 7" descr="00000105">
            <a:hlinkClick r:id="rId3"/>
          </p:cNvPr>
          <p:cNvPicPr>
            <a:picLocks noChangeAspect="1" noChangeArrowheads="1"/>
          </p:cNvPicPr>
          <p:nvPr/>
        </p:nvPicPr>
        <p:blipFill>
          <a:blip r:embed="rId4" cstate="print"/>
          <a:srcRect/>
          <a:stretch>
            <a:fillRect/>
          </a:stretch>
        </p:blipFill>
        <p:spPr bwMode="auto">
          <a:xfrm>
            <a:off x="4724400" y="1752600"/>
            <a:ext cx="4135710" cy="2968625"/>
          </a:xfrm>
          <a:prstGeom prst="rect">
            <a:avLst/>
          </a:prstGeom>
          <a:noFill/>
          <a:ln w="28575">
            <a:solidFill>
              <a:srgbClr val="C27106"/>
            </a:solidFill>
            <a:miter lim="800000"/>
            <a:headEnd/>
            <a:tailEnd/>
          </a:ln>
        </p:spPr>
      </p:pic>
      <p:sp>
        <p:nvSpPr>
          <p:cNvPr id="4" name="Title 1"/>
          <p:cNvSpPr txBox="1">
            <a:spLocks/>
          </p:cNvSpPr>
          <p:nvPr/>
        </p:nvSpPr>
        <p:spPr>
          <a:xfrm>
            <a:off x="0" y="152400"/>
            <a:ext cx="8991600" cy="5334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How does Theodore Roosevelt become President?</a:t>
            </a:r>
            <a:endParaRPr lang="en-US" dirty="0"/>
          </a:p>
        </p:txBody>
      </p:sp>
      <p:sp>
        <p:nvSpPr>
          <p:cNvPr id="5" name="Down Arrow 4"/>
          <p:cNvSpPr/>
          <p:nvPr/>
        </p:nvSpPr>
        <p:spPr>
          <a:xfrm>
            <a:off x="228600" y="1219200"/>
            <a:ext cx="228600" cy="434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4739640" y="4953000"/>
            <a:ext cx="3934755" cy="609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i="1" dirty="0">
              <a:latin typeface="Tahoma" pitchFamily="34" charset="0"/>
            </a:endParaRPr>
          </a:p>
        </p:txBody>
      </p:sp>
      <p:sp>
        <p:nvSpPr>
          <p:cNvPr id="6" name="Rectangle 5"/>
          <p:cNvSpPr/>
          <p:nvPr/>
        </p:nvSpPr>
        <p:spPr>
          <a:xfrm>
            <a:off x="4925354" y="4796135"/>
            <a:ext cx="4218645" cy="923330"/>
          </a:xfrm>
          <a:prstGeom prst="rect">
            <a:avLst/>
          </a:prstGeom>
        </p:spPr>
        <p:txBody>
          <a:bodyPr wrap="square">
            <a:spAutoFit/>
          </a:bodyPr>
          <a:lstStyle/>
          <a:p>
            <a:r>
              <a:rPr lang="en-US" dirty="0">
                <a:solidFill>
                  <a:srgbClr val="252525"/>
                </a:solidFill>
                <a:latin typeface="Arial" panose="020B0604020202020204" pitchFamily="34" charset="0"/>
              </a:rPr>
              <a:t>Roosevelt succeeded to the office at age 42, becoming the youngest United States President in history</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5"/>
                                        </p:tgtEl>
                                        <p:attrNameLst>
                                          <p:attrName>style.visibility</p:attrName>
                                        </p:attrNameLst>
                                      </p:cBhvr>
                                      <p:to>
                                        <p:strVal val="visible"/>
                                      </p:to>
                                    </p:set>
                                    <p:anim calcmode="lin" valueType="num">
                                      <p:cBhvr additive="base">
                                        <p:cTn id="11" dur="500" fill="hold"/>
                                        <p:tgtEl>
                                          <p:spTgt spid="22535"/>
                                        </p:tgtEl>
                                        <p:attrNameLst>
                                          <p:attrName>ppt_x</p:attrName>
                                        </p:attrNameLst>
                                      </p:cBhvr>
                                      <p:tavLst>
                                        <p:tav tm="0">
                                          <p:val>
                                            <p:strVal val="#ppt_x"/>
                                          </p:val>
                                        </p:tav>
                                        <p:tav tm="100000">
                                          <p:val>
                                            <p:strVal val="#ppt_x"/>
                                          </p:val>
                                        </p:tav>
                                      </p:tavLst>
                                    </p:anim>
                                    <p:anim calcmode="lin" valueType="num">
                                      <p:cBhvr additive="base">
                                        <p:cTn id="12" dur="500" fill="hold"/>
                                        <p:tgtEl>
                                          <p:spTgt spid="225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267200" y="152400"/>
            <a:ext cx="4572000" cy="1219200"/>
          </a:xfrm>
        </p:spPr>
        <p:txBody>
          <a:bodyPr/>
          <a:lstStyle/>
          <a:p>
            <a:r>
              <a:rPr lang="en-US" sz="2800"/>
              <a:t>Theodore Roosevelt</a:t>
            </a:r>
            <a:r>
              <a:rPr lang="en-US" sz="2000"/>
              <a:t>:</a:t>
            </a:r>
            <a:r>
              <a:rPr lang="en-US" sz="3200"/>
              <a:t> </a:t>
            </a:r>
            <a:r>
              <a:rPr lang="en-US" sz="2000">
                <a:solidFill>
                  <a:srgbClr val="D0CB00"/>
                </a:solidFill>
              </a:rPr>
              <a:t>the “accidental President”</a:t>
            </a:r>
            <a:br>
              <a:rPr lang="en-US" sz="2000">
                <a:solidFill>
                  <a:srgbClr val="D0CB00"/>
                </a:solidFill>
              </a:rPr>
            </a:br>
            <a:r>
              <a:rPr lang="en-US" sz="2000">
                <a:solidFill>
                  <a:schemeClr val="folHlink"/>
                </a:solidFill>
              </a:rPr>
              <a:t>Republican (1901-1909)</a:t>
            </a:r>
          </a:p>
        </p:txBody>
      </p:sp>
      <p:pic>
        <p:nvPicPr>
          <p:cNvPr id="28677" name="Picture 5" descr="21_59"/>
          <p:cNvPicPr>
            <a:picLocks noChangeAspect="1" noChangeArrowheads="1"/>
          </p:cNvPicPr>
          <p:nvPr/>
        </p:nvPicPr>
        <p:blipFill>
          <a:blip r:embed="rId3" cstate="print"/>
          <a:srcRect/>
          <a:stretch>
            <a:fillRect/>
          </a:stretch>
        </p:blipFill>
        <p:spPr bwMode="auto">
          <a:xfrm>
            <a:off x="1371600" y="2971800"/>
            <a:ext cx="2547938" cy="3810000"/>
          </a:xfrm>
          <a:prstGeom prst="rect">
            <a:avLst/>
          </a:prstGeom>
          <a:noFill/>
          <a:ln w="19050">
            <a:solidFill>
              <a:schemeClr val="tx2"/>
            </a:solidFill>
            <a:miter lim="800000"/>
            <a:headEnd/>
            <a:tailEnd/>
          </a:ln>
        </p:spPr>
      </p:pic>
      <p:pic>
        <p:nvPicPr>
          <p:cNvPr id="28678" name="Picture 6" descr="President Theodore Roosevelt"/>
          <p:cNvPicPr>
            <a:picLocks noChangeAspect="1" noChangeArrowheads="1"/>
          </p:cNvPicPr>
          <p:nvPr/>
        </p:nvPicPr>
        <p:blipFill>
          <a:blip r:embed="rId4" cstate="print"/>
          <a:srcRect/>
          <a:stretch>
            <a:fillRect/>
          </a:stretch>
        </p:blipFill>
        <p:spPr bwMode="auto">
          <a:xfrm>
            <a:off x="4419600" y="1600200"/>
            <a:ext cx="3935413" cy="4953000"/>
          </a:xfrm>
          <a:prstGeom prst="rect">
            <a:avLst/>
          </a:prstGeom>
          <a:noFill/>
          <a:ln w="19050">
            <a:solidFill>
              <a:srgbClr val="C27106"/>
            </a:solidFill>
            <a:miter lim="800000"/>
            <a:headEnd/>
            <a:tailEnd/>
          </a:ln>
        </p:spPr>
      </p:pic>
      <p:pic>
        <p:nvPicPr>
          <p:cNvPr id="28679" name="Picture 7" descr="21_57"/>
          <p:cNvPicPr>
            <a:picLocks noChangeAspect="1" noChangeArrowheads="1"/>
          </p:cNvPicPr>
          <p:nvPr/>
        </p:nvPicPr>
        <p:blipFill>
          <a:blip r:embed="rId5" cstate="print"/>
          <a:srcRect/>
          <a:stretch>
            <a:fillRect/>
          </a:stretch>
        </p:blipFill>
        <p:spPr bwMode="auto">
          <a:xfrm>
            <a:off x="1371600" y="76200"/>
            <a:ext cx="2560638" cy="2743200"/>
          </a:xfrm>
          <a:prstGeom prst="rect">
            <a:avLst/>
          </a:prstGeom>
          <a:noFill/>
          <a:ln w="19050">
            <a:solidFill>
              <a:srgbClr val="E25B00"/>
            </a:solidFill>
            <a:miter lim="800000"/>
            <a:headEnd/>
            <a:tailEnd/>
          </a:ln>
        </p:spPr>
      </p:pic>
      <p:sp>
        <p:nvSpPr>
          <p:cNvPr id="28680" name="Text Box 8"/>
          <p:cNvSpPr txBox="1">
            <a:spLocks noChangeArrowheads="1"/>
          </p:cNvSpPr>
          <p:nvPr/>
        </p:nvSpPr>
        <p:spPr bwMode="auto">
          <a:xfrm>
            <a:off x="5334000" y="6613525"/>
            <a:ext cx="2133600" cy="244475"/>
          </a:xfrm>
          <a:prstGeom prst="rect">
            <a:avLst/>
          </a:prstGeom>
          <a:noFill/>
          <a:ln w="9525">
            <a:noFill/>
            <a:miter lim="800000"/>
            <a:headEnd/>
            <a:tailEnd/>
          </a:ln>
          <a:effectLst/>
        </p:spPr>
        <p:txBody>
          <a:bodyPr>
            <a:spAutoFit/>
          </a:bodyPr>
          <a:lstStyle/>
          <a:p>
            <a:pPr>
              <a:spcBef>
                <a:spcPct val="50000"/>
              </a:spcBef>
            </a:pPr>
            <a:r>
              <a:rPr lang="en-US" sz="1000">
                <a:solidFill>
                  <a:schemeClr val="folHlink"/>
                </a:solidFill>
              </a:rPr>
              <a:t>(The New-York Historical Society)</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71487" y="296069"/>
            <a:ext cx="8229600" cy="639762"/>
          </a:xfrm>
        </p:spPr>
        <p:txBody>
          <a:bodyPr>
            <a:normAutofit fontScale="90000"/>
          </a:bodyPr>
          <a:lstStyle/>
          <a:p>
            <a:r>
              <a:rPr lang="en-US" dirty="0"/>
              <a:t>Theodore </a:t>
            </a:r>
            <a:r>
              <a:rPr lang="en-US" dirty="0" smtClean="0"/>
              <a:t>Roosevelt</a:t>
            </a:r>
            <a:br>
              <a:rPr lang="en-US" dirty="0" smtClean="0"/>
            </a:br>
            <a:r>
              <a:rPr lang="en-US" dirty="0" smtClean="0"/>
              <a:t>Presidential Accomplishments</a:t>
            </a:r>
            <a:endParaRPr lang="en-US" dirty="0"/>
          </a:p>
        </p:txBody>
      </p:sp>
      <p:sp>
        <p:nvSpPr>
          <p:cNvPr id="1027" name="Rectangle 3"/>
          <p:cNvSpPr>
            <a:spLocks noGrp="1" noChangeArrowheads="1"/>
          </p:cNvSpPr>
          <p:nvPr>
            <p:ph type="body" sz="half" idx="1"/>
          </p:nvPr>
        </p:nvSpPr>
        <p:spPr>
          <a:xfrm>
            <a:off x="107315" y="1467644"/>
            <a:ext cx="3352800" cy="4525963"/>
          </a:xfrm>
        </p:spPr>
        <p:txBody>
          <a:bodyPr>
            <a:normAutofit/>
          </a:bodyPr>
          <a:lstStyle/>
          <a:p>
            <a:pPr>
              <a:lnSpc>
                <a:spcPct val="90000"/>
              </a:lnSpc>
            </a:pPr>
            <a:r>
              <a:rPr lang="en-US" dirty="0"/>
              <a:t>Settlement of 1902 coal strike favoring workers but did not recognize union</a:t>
            </a:r>
          </a:p>
          <a:p>
            <a:pPr>
              <a:lnSpc>
                <a:spcPct val="90000"/>
              </a:lnSpc>
            </a:pPr>
            <a:r>
              <a:rPr lang="en-US" dirty="0"/>
              <a:t>Filed 44 suits against businesses under Sherman Anti-Trust Act</a:t>
            </a:r>
          </a:p>
          <a:p>
            <a:pPr>
              <a:lnSpc>
                <a:spcPct val="90000"/>
              </a:lnSpc>
            </a:pPr>
            <a:r>
              <a:rPr lang="en-US" dirty="0"/>
              <a:t>Elkins and Hepburn acts strengthen ICC</a:t>
            </a:r>
          </a:p>
        </p:txBody>
      </p:sp>
      <p:sp>
        <p:nvSpPr>
          <p:cNvPr id="1028" name="Rectangle 4"/>
          <p:cNvSpPr>
            <a:spLocks noGrp="1" noChangeArrowheads="1"/>
          </p:cNvSpPr>
          <p:nvPr>
            <p:ph type="body" sz="half" idx="2"/>
          </p:nvPr>
        </p:nvSpPr>
        <p:spPr>
          <a:xfrm>
            <a:off x="5730240" y="1467643"/>
            <a:ext cx="3200400" cy="4525963"/>
          </a:xfrm>
        </p:spPr>
        <p:txBody>
          <a:bodyPr>
            <a:normAutofit fontScale="92500" lnSpcReduction="20000"/>
          </a:bodyPr>
          <a:lstStyle/>
          <a:p>
            <a:r>
              <a:rPr lang="en-US" dirty="0"/>
              <a:t>Pushed passage of Meat Inspection and Pure Food and Drug Acts</a:t>
            </a:r>
          </a:p>
          <a:p>
            <a:r>
              <a:rPr lang="en-US" dirty="0"/>
              <a:t>Set aside lands for National parks, and preserves</a:t>
            </a:r>
          </a:p>
          <a:p>
            <a:r>
              <a:rPr lang="en-US" dirty="0"/>
              <a:t>Commerce and Labor Depts. </a:t>
            </a:r>
            <a:r>
              <a:rPr lang="en-US" dirty="0" smtClean="0"/>
              <a:t>Established</a:t>
            </a:r>
          </a:p>
          <a:p>
            <a:r>
              <a:rPr lang="en-US" dirty="0" smtClean="0"/>
              <a:t>Created the </a:t>
            </a:r>
            <a:r>
              <a:rPr lang="en-US" dirty="0" smtClean="0">
                <a:solidFill>
                  <a:srgbClr val="FF0000"/>
                </a:solidFill>
              </a:rPr>
              <a:t>Bull Moose Party </a:t>
            </a:r>
            <a:r>
              <a:rPr lang="en-US" dirty="0" smtClean="0"/>
              <a:t>to run against Taft</a:t>
            </a:r>
            <a:endParaRPr lang="en-US" dirty="0"/>
          </a:p>
        </p:txBody>
      </p:sp>
      <p:sp>
        <p:nvSpPr>
          <p:cNvPr id="2" name="AutoShape 2" descr="data:image/jpeg;base64,/9j/4AAQSkZJRgABAQAAAQABAAD/2wCEAAkGBxQSEhQUEhQVFBUVFxQUFRUVFBQUFBQUFBcWGBQUFBQYHCggGBolHBQUITEhJSkrLi4uFx8zODMsNygtLisBCgoKBQUFDgUFDisZExkrKysrKysrKysrKysrKysrKysrKysrKysrKysrKysrKysrKysrKysrKysrKysrKysrK//AABEIAQIAwwMBIgACEQEDEQH/xAAcAAABBQEBAQAAAAAAAAAAAAADAAECBQYEBwj/xAA7EAACAQIDBAgDBwQCAwEAAAABAgADEQQSIQUGMUETIjJRYXGBkWKhsQcjQlLB4fAUM3KSwtFTY4IV/8QAFAEBAAAAAAAAAAAAAAAAAAAAAP/EABQRAQAAAAAAAAAAAAAAAAAAAAD/2gAMAwEAAhEDEQA/APSpBjCNBGBG0YiSkSYELRiI94xaAgI+WRDSOeBMiDJjFpxV9o00NmZR33I08DA7GIgXqCYnerfc0gBh0zXv944YLpyVdC3nMqm+GMckiqBztkpgfMQPWqlQQbNPLV38xSmzdE9u9SCf9SPpLjZn2gU3NqyGl8QJdfUWuPnA2jvIZpX4LbFGv/bqKx7r2b/U6zrzQCZzGvIFoweAW8kDAFoyNA6gYRZyh4RKkDpWFCQKtCZoBQkeRDGKBdNAtDtAuIECYNmkjBtARaDZo7QTQJZo14KVW821BhsO9Qmx7K9+ZtBb5n0gZvfHfRkdqOHNgpy1HHauO0qHgO6/geExz7UGXMwD34Zjc3ubliB9ZxtQatUsoJLHgNdT9T4y4xGw+jS2hJtcagi3PKfOAWtRWrhWP4x1rAXNh48hMtw/gmpGyMT0ZSmhUP2j8PIXkaW41a1zYfSBkS0jeX2M3UxCHs6d/KcjbBrDipgcFNyOBsRqDwIPgZsN198HDLSxBzKbBah7SnkH7x4zKV8GydrScxge4Z4xaYfcjb7MwoVTc2+7Y8dPwnv04TZmBMtJI0GI4EA2aEUznUQ6CB0o0KrXnOohlWB0K2kUAIoGmIgqkM0E8DnYwLGGcQLCBBoNoQwTwIEzA/acHc0KS8Ou57riyj6mbwzF7SbptpZGAyUkQa8Lm7W+Y9hAsdw921op0jC7N2bjgPzeZ/6mrfZtNjdlBPfzh8OllAHcIUQAf0yqNABOTELLJhKzGNa8CvxVMd0qMVhxaW+fMRODG6AwMJt7Dg3mWfC25zXbXbUzP1lgcWzapp1qbcMrqdONri/ynsRnjVc2YEcRYjzE9fwFcVKVNx+NVb3F4Bo4MeSEB0h1kEh1WBJIWDWTMAgaKMIoGmIgakKTBPAC0C0M0CxgQIgXhWg2gAM83xNbo9qVb83T5qlp6Q88427QttVWscrCmx00NrKbd/4feB61heyPKEMip0EDWqQClvGVm0SLGU+8m2ehW61F17yePcLcecx1DbNWtVstYakgCxHZBbW48LQNjnyH0vODHVi1wov5R6VMVsG7i5qJdWPjYNYeFiNJgau2alPJd9GW91ZX0ubDQ6cuMC0x+BbMS2nnM9ieMs6lUOQC9UsQzEMoygAHiL+BlZjcNlCupurc9bZgASNfOBX4sT0/dW/9JQv+QftPMsX2Z6zsWjkw9FRypp9BA6wsIqyIEdYErQimQEkBAJmhkMBTSHUQJ5IpIMYoGiME8LBvAAxgWh3ECRAE0E5nQ0C4gc7TmxmzBiEZW4oQ9M/l0GlxyuDOsiRxL2pVLcbcuNif3gWNM6DynBtLCiocl7nVsuYA912HHLrxHMztSDdQaym2vRuL87Bk0+cDM7c2CjU1UKGZTmJBIu3ebk6Dlcm0ptg7tlajVXUHuHEa8eM2mOve15DBYoFsg5DMbcoDbQwq0sMyqALgs1ubNxM8IxlGzt5n01nvO3B93xniW3AFqPl74B6AzgEnlY6627rSGPq5gihcqoWOnMta5PoqgeUHgjcQVWqeECBoFyqjixAHmTb9Z6/Qo5FVRwUBfYATy3YK3xNAWv8AeKSPAa3+U9UJgORHWQJk1gSAhUEHeEQwCAQiwYjwDhopALHgaMwTwpgqhgBcwRhWMEywIXkGEIRBGANhGptY/wA4STiDMDtUi0hbrqfhYe5T/qRoHqyLvaoo+F/qkDj2zUspMq9n4c01Zy1qj+uXu0nVvBVspNrmZBcY6PmdwKYOlz2r8PL9oB9s7wNRodG7mrUYnrkKoB7rLy42nnOKd2Zi1785c7dqCoO1c5uPw2PPnc6x66JVpOQQCpQ2uL6i1h/OUCrwFQAESFQ6zlUWM6BA024VC+IZuSIfdiAP1m+MzP2f4a1F6n52sPJP3JmptAgRJWjmSgRhEjCEtAdZO0SCEgMBFCAxQNEYJ4UwTwAsJEwhgnMCDQTSTmCZoDNBGScwLPA68IbgiDrC1RD4OPfKf+MqN2Nsf1WIxKIRloLTA+J3L5j5DJb1MsMXiOGbQqwvf4ur/wAoFZt8OSoUXBOvhbh85T4Dd5S2eqM9uAbXymor2k6SrAzW0aJOi01C8NFExe3cJa9wAfAW+k9M2viAF0nm+8NfUi8DNU0uTfXj5xKCSANSSAB3k8Imed2wKefE0R/7E+RufpA9P2PhOho06f5VAPi3Fj7kztjFY6wFHUxjHEB4RTIiOIBkMmog1hUaBK0ePmjQNCYJ4RoFzAGxgmEI0gTAE0C0I8q9rbZo4YXrVFTuBN2Pko1MDqYzD7870CkrUKLXqsLOwP8AbU8Rf8x+UrN4vtBaoGp4ZSinQ1G7dvhA7Pnx8ph7wNN9nG2hhMYpc2p1R0TnkMxujHybTyJnte1tmrWQg6MQQGHEX4ec+bmF56/9mO9nT0xhqzXqUx92xOtRBwBP5h8xAsqwemQKo1NtR2SedjBYnF2GhmqxFNWGVhcHv/SY3eDZDU7lblO/u/yH6wM7tnaLagG8xeNrMx1l3jX6xBMqsRh+YgV5Estg1zRcYjJmSkyh/DpLqCviJw9CSQoBLE2AGtyeU3v/AOMKOz3pEdZkZnPx2v8AKwHpA0uGxC1FV0OZWAII5gwpa08l2FvDVwbZe1Tv1qZ4ean8Jm+2dvThq9rOEb8r9U+h4H3gXclIqYS0BAyYkLQgEAqmEUwckDAfNHkQYoGiZoJzJEzJ7w79YXDXUN01ThkpkEA/E/AeXHwgaVjKPbe82Gwv92oM35F61Q//ACOHraeXbd39xeIuFboUP4aejW8anE+lplWYkknUnU66nxgbbb/2jVqt1w69Cv5jZqhH0X5+cxVaqzsWdizHizEsT5k6yBjCBIGSvIiPeA9507OxjUai1ENipB9py3ivA+htgbVXF0EqA66HTk3f9fnOjaW0aVFC9d1pqOOY8fADifITxHdveOrgj92RZxYhhdQTwa0PWwmKxVfpXZqjd7HS3HKF4BfAaQOzemvh8QelwxakpOXNUXLSqObkKlrsrWBOo5SqweAquBkC1L6AJUpkk3A0W9+Y5c53Y2s1CiyWUVarszUrPaml+s7m4DFja1hoLi50EBhNlu6tVasqU7ZTX6y0yxc5kRdDUOY3uARfja0Ddbv7u08IL1GptiWGouD0YP4VHG/xc4fHJmUr3gieYVNhsuLahVbrg3zdY5+qGBBOvD6W5TS4fHV8LlVia6E2s39xfJ+fkfeBkNsYUrle2jXQ/wCdM5W+krpudtolfBVHpaha7MLggqSql1PuZhhAsdm7br0P7VRgPynrL/qf0mu2X9oPLEU/DPT/AFU/9zAiSBge0bO2zRrj7qorHu4N6qdZZAzwZWINwSCOYNiPWaLZu+OJpAAsKijk4uf9uMD1gNJmUG7m81LFC3Yqc0J4+KnmJobQIqIoligeUbxb44nF3Dvkp/8Ajp3VbfEeLeunhM3JSDGAxkTJRmECBiEUaBIGPeRivAleOsiIoHQzXmm3S2zlIpseHZ8R3TJq0JTqlWDLxBuIHrW09j08dTNjlqgHI40I70PwngfOZqvhs6LTFEAoGpOihM9M1GGQ0mcjMhLsc9uqUPeZcbt7S6WmKidpdWXmw5keIg9t0lrvTyX67Xzrb7rQlna+mQEC4PLxtAy+8OPQPRKdZ6ACZ1sVujf2Q1+sACbmxvm46G97Rxq1l6VSMoBsOJBI1zdx1OkqxhQWq1KtMBKKlukKtU6aoQaKliDYDPlaxF7C/Mk56tV6Ng9MMh4Oh4Bha9rcVN/T2gbbYyh8JXUcDWJt4FFnnlanlYqeRIm03Ir3Ssveytb0N5Qb04fJXJ5Nr7QKiPGigSjxhFeAWnUKkMpKkagjQgjxnp+5u9P9QvRVT96o0PDOO/znlwh8LiGpurobMpDA+Ige5AxTh2bjlq0kcHtKDx5840Dxe2kgZODaBEx76SJjpAjFHMjAkJEx1iMBAxGNHBgK8kpkDHDQL3dPahoVh3E3HnzHqJr95dnXU4mjdqbg9IgOiMRbpQPr3anvnmt7WI5WnqO5W1wyBW7L300tfmPe8DN7Nrvilr0QtNamVGyMSOlAFqhTiA2UJp43BlHtjDmmtMsetVXpcvW6iNbIjXFiQc/sJp97Ng/0dQYmkCKd84Ckg06vIXHBSe7y7pmNr1XrAV6hLFxe9yw06th1QFtbhcwLncTtVvAIPrIb60tVb0lzuXg8uDNY8atQgf40+qPmGnLvdRzUye6Bh44kY8CUcSMcQCCSkBJCB2UNo1UUKrsAOAFrcbxpyAxQHMGYUwTmBAx0MiTHTjAdpGOYxgKNFFAQiiigKNEYoEgZd7sY/IxQ3P4lsL2I4/zzlEIfDVzTdXHFSD5jmPUXED2LZmLTE0ijWcEZTzB8DPPd6MLVo1egvmBsKFgFzBn7BsLE3axPO443l/gqi5g63XNYhlJFwdetyPrNDkWq9Jqi5jRPSqw5twVSPMj2gPiMItGlSoLoKSAHX8XE39STMtvGxamwTxuePoJfYjEGqxvpqRl0uNec49p4YFD5acNYHl8UJWSzEdxMHAlHEjJCBMRxICTgODHkYoEjBPCNBNAiYlOsYxQJNGiiMBoooxgKPGigIxo8UBRzIx4Gq3axOanl5qbenL9faaTZmNu7UibXpsVNze6svD+cpgdg4rJVFzYN1TrbyPv9ZoDijTxVFuAJKnuswtr6mBq6OzlLCoTduJ5cedoTF8D+3vJir1RY8OOvCCrVNPH094HmW2qWWs48b+84Jdb10rVr94/WUpgOI8YSUBwJMSIMksBWjxaR4EGMGZNoMwGMaKKBMRGJTEYEI5iigNFFFAUUUUBooooCEv8AH1g9KnVHEFSfNTY/OUE7sLVvTqIf8h+v6QN7hNohiR3actSAD+s7ax0v89PaUOyKS1KauRcuBmGliwGUm3pLQnS3LyGsDK73C5Q8tRM7NRvRTut+4zLwHEkJCSgSWTEgJMQJC0Ua0UATyBhHgzAaKKKBJY5jJJNAhFFFAaKPaKAgJGdAYZfGAgNFFHgKTotYj2PkdDIiORA126b/AHbJ+ViOWgOsuibX/bWZbd/GZBVa1+or6cTa4M0NLFK6qRbUXA0uIFNvCeqff+e8y81G2lup8vfhMwRAUeNaSECQkhIiTEBWiitHgDeCMM8EYEYoooE0jmMkcwIxR5EwFFFFAeMY8iYCiiigOJO0gsm0Cy2BWy1lB4NdCORDcj6zX0cIqCyi36ftMHRfKwbuIPzno9I5gCOYBvp7QKDbFHqmZIibraqdU/y0xFZbMfMwB2khEBHgSElIiPeBIfzhFGvFAG8G0UUCEUeKBJI5jRQGjR4oCEUUUB5GKKAwjxRQHEKY0UB+R8p6LsrWil9eqv0EaKBybX7J8jMRiO0Y8UAY/nyiiigSkmiigIx4ooH/2Q==">
            <a:hlinkClick r:id="rId3"/>
          </p:cNvPr>
          <p:cNvSpPr>
            <a:spLocks noChangeAspect="1" noChangeArrowheads="1"/>
          </p:cNvSpPr>
          <p:nvPr/>
        </p:nvSpPr>
        <p:spPr bwMode="auto">
          <a:xfrm>
            <a:off x="28575" y="-555625"/>
            <a:ext cx="885825" cy="1171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http://upload.wikimedia.org/wikipedia/commons/thumb/1/19/President_Theodore_Roosevelt%2C_1904.jpg/215px-President_Theodore_Roosevelt%2C_1904.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240" y="2594610"/>
            <a:ext cx="204787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251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static.newsvine.com/servista/imagesizer?file=robtornoe82FB2A6D-D433-4E53-BCFE-723ADB2F0BF3.jpg&amp;width=6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838200"/>
            <a:ext cx="8831002"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334962"/>
          </a:xfrm>
        </p:spPr>
        <p:txBody>
          <a:bodyPr>
            <a:normAutofit fontScale="90000"/>
          </a:bodyPr>
          <a:lstStyle/>
          <a:p>
            <a:r>
              <a:rPr lang="en-US" dirty="0" smtClean="0"/>
              <a:t>Anti-Catholic Political Cartoon</a:t>
            </a:r>
            <a:endParaRPr lang="en-US" dirty="0"/>
          </a:p>
        </p:txBody>
      </p:sp>
    </p:spTree>
    <p:extLst>
      <p:ext uri="{BB962C8B-B14F-4D97-AF65-F5344CB8AC3E}">
        <p14:creationId xmlns:p14="http://schemas.microsoft.com/office/powerpoint/2010/main" val="39967006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429000" y="381000"/>
            <a:ext cx="5562600" cy="1066800"/>
          </a:xfrm>
          <a:noFill/>
          <a:ln/>
        </p:spPr>
        <p:txBody>
          <a:bodyPr lIns="92075" tIns="46038" rIns="92075" bIns="46038">
            <a:normAutofit fontScale="90000"/>
          </a:bodyPr>
          <a:lstStyle/>
          <a:p>
            <a:r>
              <a:rPr lang="en-US" sz="3200">
                <a:solidFill>
                  <a:srgbClr val="D0CB00"/>
                </a:solidFill>
                <a:latin typeface="Helvetica" charset="0"/>
              </a:rPr>
              <a:t>CONSERVATION</a:t>
            </a:r>
            <a:r>
              <a:rPr lang="en-US" sz="3200">
                <a:solidFill>
                  <a:schemeClr val="tx1"/>
                </a:solidFill>
                <a:latin typeface="Helvetica" charset="0"/>
              </a:rPr>
              <a:t>:</a:t>
            </a:r>
            <a:br>
              <a:rPr lang="en-US" sz="3200">
                <a:solidFill>
                  <a:schemeClr val="tx1"/>
                </a:solidFill>
                <a:latin typeface="Helvetica" charset="0"/>
              </a:rPr>
            </a:br>
            <a:r>
              <a:rPr lang="en-US" sz="3200">
                <a:solidFill>
                  <a:schemeClr val="tx1"/>
                </a:solidFill>
                <a:latin typeface="Helvetica" charset="0"/>
              </a:rPr>
              <a:t>National Parks and Forests</a:t>
            </a:r>
          </a:p>
        </p:txBody>
      </p:sp>
      <p:pic>
        <p:nvPicPr>
          <p:cNvPr id="182275" name="Picture 3"/>
          <p:cNvPicPr>
            <a:picLocks noChangeArrowheads="1"/>
          </p:cNvPicPr>
          <p:nvPr/>
        </p:nvPicPr>
        <p:blipFill>
          <a:blip r:embed="rId3" cstate="print"/>
          <a:srcRect/>
          <a:stretch>
            <a:fillRect/>
          </a:stretch>
        </p:blipFill>
        <p:spPr bwMode="auto">
          <a:xfrm>
            <a:off x="228600" y="1676400"/>
            <a:ext cx="8610600" cy="5029200"/>
          </a:xfrm>
          <a:prstGeom prst="rect">
            <a:avLst/>
          </a:prstGeom>
          <a:noFill/>
          <a:ln w="38100">
            <a:solidFill>
              <a:srgbClr val="9A9600"/>
            </a:solidFill>
            <a:miter lim="800000"/>
            <a:headEnd/>
            <a:tailEnd/>
          </a:ln>
          <a:effectLst/>
        </p:spPr>
      </p:pic>
      <p:pic>
        <p:nvPicPr>
          <p:cNvPr id="182276" name="Picture 4"/>
          <p:cNvPicPr>
            <a:picLocks noChangeArrowheads="1"/>
          </p:cNvPicPr>
          <p:nvPr/>
        </p:nvPicPr>
        <p:blipFill>
          <a:blip r:embed="rId4" cstate="print"/>
          <a:srcRect/>
          <a:stretch>
            <a:fillRect/>
          </a:stretch>
        </p:blipFill>
        <p:spPr bwMode="auto">
          <a:xfrm>
            <a:off x="228600" y="0"/>
            <a:ext cx="3048000" cy="1676400"/>
          </a:xfrm>
          <a:prstGeom prst="rect">
            <a:avLst/>
          </a:prstGeom>
          <a:noFill/>
          <a:ln w="38100">
            <a:solidFill>
              <a:srgbClr val="9A9600"/>
            </a:solidFill>
            <a:miter lim="800000"/>
            <a:headEnd/>
            <a:tailEnd/>
          </a:ln>
          <a:effec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Teddy Roosevelt Awesome?</a:t>
            </a:r>
            <a:endParaRPr lang="en-US" dirty="0"/>
          </a:p>
        </p:txBody>
      </p:sp>
      <p:sp>
        <p:nvSpPr>
          <p:cNvPr id="3" name="Content Placeholder 2"/>
          <p:cNvSpPr>
            <a:spLocks noGrp="1"/>
          </p:cNvSpPr>
          <p:nvPr>
            <p:ph idx="1"/>
          </p:nvPr>
        </p:nvSpPr>
        <p:spPr>
          <a:xfrm>
            <a:off x="228600" y="1600200"/>
            <a:ext cx="5638800" cy="4525963"/>
          </a:xfrm>
        </p:spPr>
        <p:txBody>
          <a:bodyPr>
            <a:normAutofit fontScale="85000" lnSpcReduction="20000"/>
          </a:bodyPr>
          <a:lstStyle/>
          <a:p>
            <a:r>
              <a:rPr lang="en-US" dirty="0" smtClean="0"/>
              <a:t>Very Aggressive Progressive President</a:t>
            </a:r>
          </a:p>
          <a:p>
            <a:pPr lvl="1"/>
            <a:r>
              <a:rPr lang="en-US" dirty="0" smtClean="0"/>
              <a:t>Ex: VERY Anti-trust, promoted Environmental Conservation, very sympathetic towards Labor Unions, supported the popular election of Federal and State judges (give more power to the electorate)</a:t>
            </a:r>
          </a:p>
          <a:p>
            <a:pPr lvl="1"/>
            <a:r>
              <a:rPr lang="en-US" dirty="0"/>
              <a:t> championed his "</a:t>
            </a:r>
            <a:r>
              <a:rPr lang="en-US" b="1" dirty="0"/>
              <a:t>Square Deal</a:t>
            </a:r>
            <a:r>
              <a:rPr lang="en-US" dirty="0"/>
              <a:t>" domestic policies, promising the average citizen fairness, breaking of trusts, regulation of railroads, and pure food and drugs. </a:t>
            </a:r>
          </a:p>
        </p:txBody>
      </p:sp>
      <p:pic>
        <p:nvPicPr>
          <p:cNvPr id="2050" name="Picture 2" descr="Image result for awesome picture of teddy roosev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177" y="1219200"/>
            <a:ext cx="315310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wesome picture of teddy roosev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49762"/>
            <a:ext cx="2406343" cy="227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357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143000"/>
            <a:ext cx="3581400" cy="2133600"/>
          </a:xfrm>
        </p:spPr>
        <p:txBody>
          <a:bodyPr>
            <a:normAutofit fontScale="90000"/>
          </a:bodyPr>
          <a:lstStyle/>
          <a:p>
            <a:pPr algn="r"/>
            <a:r>
              <a:rPr lang="en-US"/>
              <a:t>William Howard Taft</a:t>
            </a:r>
            <a:br>
              <a:rPr lang="en-US"/>
            </a:br>
            <a:r>
              <a:rPr lang="en-US" sz="2800" b="0">
                <a:solidFill>
                  <a:srgbClr val="D0CB00"/>
                </a:solidFill>
              </a:rPr>
              <a:t>President 1909-13</a:t>
            </a:r>
            <a:br>
              <a:rPr lang="en-US" sz="2800" b="0">
                <a:solidFill>
                  <a:srgbClr val="D0CB00"/>
                </a:solidFill>
              </a:rPr>
            </a:br>
            <a:r>
              <a:rPr lang="en-US" sz="2400" b="0">
                <a:solidFill>
                  <a:schemeClr val="folHlink"/>
                </a:solidFill>
              </a:rPr>
              <a:t>Republican</a:t>
            </a:r>
            <a:endParaRPr lang="en-US" sz="2400"/>
          </a:p>
        </p:txBody>
      </p:sp>
      <p:pic>
        <p:nvPicPr>
          <p:cNvPr id="24582" name="Picture 6" descr="21_73"/>
          <p:cNvPicPr>
            <a:picLocks noChangeAspect="1" noChangeArrowheads="1"/>
          </p:cNvPicPr>
          <p:nvPr/>
        </p:nvPicPr>
        <p:blipFill>
          <a:blip r:embed="rId3" cstate="print"/>
          <a:srcRect/>
          <a:stretch>
            <a:fillRect/>
          </a:stretch>
        </p:blipFill>
        <p:spPr bwMode="auto">
          <a:xfrm>
            <a:off x="4419600" y="152400"/>
            <a:ext cx="4403725" cy="6553200"/>
          </a:xfrm>
          <a:prstGeom prst="rect">
            <a:avLst/>
          </a:prstGeom>
          <a:noFill/>
          <a:ln w="9525">
            <a:solidFill>
              <a:srgbClr val="9A9600"/>
            </a:solidFill>
            <a:miter lim="800000"/>
            <a:headEnd/>
            <a:tailEnd/>
          </a:ln>
        </p:spPr>
      </p:pic>
      <p:pic>
        <p:nvPicPr>
          <p:cNvPr id="24583" name="Picture 7" descr="341897_p_09_21"/>
          <p:cNvPicPr>
            <a:picLocks noChangeAspect="1" noChangeArrowheads="1"/>
          </p:cNvPicPr>
          <p:nvPr/>
        </p:nvPicPr>
        <p:blipFill>
          <a:blip r:embed="rId4" cstate="print"/>
          <a:srcRect/>
          <a:stretch>
            <a:fillRect/>
          </a:stretch>
        </p:blipFill>
        <p:spPr bwMode="auto">
          <a:xfrm>
            <a:off x="304800" y="3657600"/>
            <a:ext cx="3962400" cy="2506663"/>
          </a:xfrm>
          <a:prstGeom prst="rect">
            <a:avLst/>
          </a:prstGeom>
          <a:noFill/>
          <a:ln w="15875">
            <a:solidFill>
              <a:srgbClr val="C27106"/>
            </a:solidFill>
            <a:miter lim="800000"/>
            <a:headEnd/>
            <a:tailEnd/>
          </a:ln>
        </p:spPr>
      </p:pic>
      <p:sp>
        <p:nvSpPr>
          <p:cNvPr id="24584" name="Text Box 8"/>
          <p:cNvSpPr txBox="1">
            <a:spLocks noChangeArrowheads="1"/>
          </p:cNvSpPr>
          <p:nvPr/>
        </p:nvSpPr>
        <p:spPr bwMode="auto">
          <a:xfrm>
            <a:off x="1905000" y="6248400"/>
            <a:ext cx="2133600" cy="274638"/>
          </a:xfrm>
          <a:prstGeom prst="rect">
            <a:avLst/>
          </a:prstGeom>
          <a:noFill/>
          <a:ln w="9525">
            <a:noFill/>
            <a:miter lim="800000"/>
            <a:headEnd/>
            <a:tailEnd/>
          </a:ln>
          <a:effectLst/>
        </p:spPr>
        <p:txBody>
          <a:bodyPr>
            <a:spAutoFit/>
          </a:bodyPr>
          <a:lstStyle/>
          <a:p>
            <a:pPr algn="r" eaLnBrk="1" hangingPunct="1"/>
            <a:r>
              <a:rPr lang="en-US" sz="1200" b="1">
                <a:solidFill>
                  <a:schemeClr val="folHlink"/>
                </a:solidFill>
              </a:rPr>
              <a:t>Postcard with Taft cartoon</a:t>
            </a:r>
            <a:endParaRPr lang="en-US" sz="1200">
              <a:solidFill>
                <a:schemeClr val="folHlink"/>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William H. Taft</a:t>
            </a:r>
          </a:p>
        </p:txBody>
      </p:sp>
      <p:sp>
        <p:nvSpPr>
          <p:cNvPr id="7171" name="Rectangle 3"/>
          <p:cNvSpPr>
            <a:spLocks noGrp="1" noChangeArrowheads="1"/>
          </p:cNvSpPr>
          <p:nvPr>
            <p:ph type="body" sz="half" idx="1"/>
          </p:nvPr>
        </p:nvSpPr>
        <p:spPr/>
        <p:txBody>
          <a:bodyPr/>
          <a:lstStyle/>
          <a:p>
            <a:pPr>
              <a:lnSpc>
                <a:spcPct val="90000"/>
              </a:lnSpc>
            </a:pPr>
            <a:r>
              <a:rPr lang="en-US"/>
              <a:t>“Busted” twice as many trusts as Roosevelt.</a:t>
            </a:r>
          </a:p>
          <a:p>
            <a:pPr>
              <a:lnSpc>
                <a:spcPct val="90000"/>
              </a:lnSpc>
            </a:pPr>
            <a:r>
              <a:rPr lang="en-US"/>
              <a:t>Payne-Aldrich Tariff which lowered overall rates*</a:t>
            </a:r>
          </a:p>
          <a:p>
            <a:pPr>
              <a:lnSpc>
                <a:spcPct val="90000"/>
              </a:lnSpc>
            </a:pPr>
            <a:r>
              <a:rPr lang="en-US"/>
              <a:t>Mann-Elkins Act  strengthened the ICC placed telephone and telegraph under ICC</a:t>
            </a:r>
          </a:p>
        </p:txBody>
      </p:sp>
      <p:sp>
        <p:nvSpPr>
          <p:cNvPr id="7172" name="Rectangle 4"/>
          <p:cNvSpPr>
            <a:spLocks noGrp="1" noChangeArrowheads="1"/>
          </p:cNvSpPr>
          <p:nvPr>
            <p:ph type="body" sz="half" idx="2"/>
          </p:nvPr>
        </p:nvSpPr>
        <p:spPr/>
        <p:txBody>
          <a:bodyPr/>
          <a:lstStyle/>
          <a:p>
            <a:r>
              <a:rPr lang="en-US" dirty="0"/>
              <a:t>Standard Oil Co. was successfully prosecuted</a:t>
            </a:r>
          </a:p>
          <a:p>
            <a:r>
              <a:rPr lang="en-US" dirty="0">
                <a:solidFill>
                  <a:srgbClr val="FF0000"/>
                </a:solidFill>
              </a:rPr>
              <a:t>16</a:t>
            </a:r>
            <a:r>
              <a:rPr lang="en-US" baseline="30000" dirty="0">
                <a:solidFill>
                  <a:srgbClr val="FF0000"/>
                </a:solidFill>
              </a:rPr>
              <a:t>th</a:t>
            </a:r>
            <a:r>
              <a:rPr lang="en-US" dirty="0">
                <a:solidFill>
                  <a:srgbClr val="FF0000"/>
                </a:solidFill>
              </a:rPr>
              <a:t> Amendment ratified—income tax</a:t>
            </a:r>
          </a:p>
        </p:txBody>
      </p:sp>
      <p:pic>
        <p:nvPicPr>
          <p:cNvPr id="2050" name="Picture 2" descr="William Howard Taft 1909.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505200"/>
            <a:ext cx="2514600" cy="334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807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1371600" y="304800"/>
            <a:ext cx="7772400" cy="533400"/>
          </a:xfrm>
        </p:spPr>
        <p:txBody>
          <a:bodyPr>
            <a:normAutofit fontScale="90000"/>
          </a:bodyPr>
          <a:lstStyle/>
          <a:p>
            <a:r>
              <a:rPr lang="en-US" sz="2800"/>
              <a:t>Taft’s Progressive Accomplishments</a:t>
            </a:r>
            <a:r>
              <a:rPr lang="en-US" sz="3200"/>
              <a:t> </a:t>
            </a:r>
          </a:p>
        </p:txBody>
      </p:sp>
      <p:sp>
        <p:nvSpPr>
          <p:cNvPr id="225283" name="Rectangle 3"/>
          <p:cNvSpPr>
            <a:spLocks noGrp="1" noChangeArrowheads="1"/>
          </p:cNvSpPr>
          <p:nvPr>
            <p:ph type="body" sz="half" idx="1"/>
          </p:nvPr>
        </p:nvSpPr>
        <p:spPr>
          <a:xfrm>
            <a:off x="457200" y="1066800"/>
            <a:ext cx="2971800" cy="2362200"/>
          </a:xfrm>
          <a:ln>
            <a:solidFill>
              <a:schemeClr val="accent1"/>
            </a:solidFill>
          </a:ln>
        </p:spPr>
        <p:txBody>
          <a:bodyPr/>
          <a:lstStyle/>
          <a:p>
            <a:pPr>
              <a:lnSpc>
                <a:spcPct val="90000"/>
              </a:lnSpc>
              <a:spcBef>
                <a:spcPct val="40000"/>
              </a:spcBef>
            </a:pPr>
            <a:r>
              <a:rPr lang="en-US" dirty="0"/>
              <a:t>trust-busting </a:t>
            </a:r>
          </a:p>
          <a:p>
            <a:pPr>
              <a:lnSpc>
                <a:spcPct val="90000"/>
              </a:lnSpc>
              <a:spcBef>
                <a:spcPct val="40000"/>
              </a:spcBef>
            </a:pPr>
            <a:r>
              <a:rPr lang="en-US" dirty="0"/>
              <a:t>forest and oil reserves</a:t>
            </a:r>
          </a:p>
          <a:p>
            <a:pPr>
              <a:lnSpc>
                <a:spcPct val="90000"/>
              </a:lnSpc>
              <a:spcBef>
                <a:spcPct val="40000"/>
              </a:spcBef>
            </a:pPr>
            <a:r>
              <a:rPr lang="en-US" dirty="0"/>
              <a:t>Sixteenth Amendment</a:t>
            </a:r>
            <a:endParaRPr lang="en-US" sz="1600" dirty="0"/>
          </a:p>
        </p:txBody>
      </p:sp>
      <p:sp>
        <p:nvSpPr>
          <p:cNvPr id="225284" name="Rectangle 4"/>
          <p:cNvSpPr>
            <a:spLocks noGrp="1" noChangeArrowheads="1"/>
          </p:cNvSpPr>
          <p:nvPr>
            <p:ph type="body" sz="half" idx="2"/>
          </p:nvPr>
        </p:nvSpPr>
        <p:spPr>
          <a:xfrm>
            <a:off x="4038600" y="1066800"/>
            <a:ext cx="5105400" cy="2362200"/>
          </a:xfrm>
        </p:spPr>
        <p:txBody>
          <a:bodyPr/>
          <a:lstStyle/>
          <a:p>
            <a:pPr>
              <a:lnSpc>
                <a:spcPct val="80000"/>
              </a:lnSpc>
              <a:spcBef>
                <a:spcPct val="40000"/>
              </a:spcBef>
            </a:pPr>
            <a:r>
              <a:rPr lang="en-US" dirty="0"/>
              <a:t>BUT: Caused split in Republican Party </a:t>
            </a:r>
          </a:p>
          <a:p>
            <a:pPr lvl="1">
              <a:lnSpc>
                <a:spcPct val="80000"/>
              </a:lnSpc>
              <a:spcBef>
                <a:spcPct val="40000"/>
              </a:spcBef>
            </a:pPr>
            <a:r>
              <a:rPr lang="en-US" sz="2800" dirty="0"/>
              <a:t>Payne-Aldrich Tariff </a:t>
            </a:r>
            <a:r>
              <a:rPr lang="en-US" sz="1800" dirty="0"/>
              <a:t>(1909)</a:t>
            </a:r>
            <a:r>
              <a:rPr lang="en-US" sz="2800" dirty="0"/>
              <a:t> </a:t>
            </a:r>
          </a:p>
          <a:p>
            <a:pPr lvl="1">
              <a:lnSpc>
                <a:spcPct val="80000"/>
              </a:lnSpc>
              <a:spcBef>
                <a:spcPct val="40000"/>
              </a:spcBef>
            </a:pPr>
            <a:r>
              <a:rPr lang="en-US" sz="2800" dirty="0"/>
              <a:t>Pinchot-Ballinger</a:t>
            </a:r>
            <a:r>
              <a:rPr lang="en-US" sz="2000" dirty="0"/>
              <a:t> </a:t>
            </a:r>
            <a:r>
              <a:rPr lang="en-US" sz="2800" dirty="0"/>
              <a:t>Controversy</a:t>
            </a:r>
            <a:r>
              <a:rPr lang="en-US" sz="1800" dirty="0"/>
              <a:t> </a:t>
            </a:r>
          </a:p>
        </p:txBody>
      </p:sp>
      <p:pic>
        <p:nvPicPr>
          <p:cNvPr id="225285" name="Picture 5" descr="21_74"/>
          <p:cNvPicPr>
            <a:picLocks noChangeAspect="1" noChangeArrowheads="1"/>
          </p:cNvPicPr>
          <p:nvPr/>
        </p:nvPicPr>
        <p:blipFill>
          <a:blip r:embed="rId2" cstate="print"/>
          <a:srcRect/>
          <a:stretch>
            <a:fillRect/>
          </a:stretch>
        </p:blipFill>
        <p:spPr bwMode="auto">
          <a:xfrm>
            <a:off x="4343400" y="3429000"/>
            <a:ext cx="4267200" cy="2855913"/>
          </a:xfrm>
          <a:prstGeom prst="rect">
            <a:avLst/>
          </a:prstGeom>
          <a:noFill/>
          <a:ln w="19050">
            <a:solidFill>
              <a:srgbClr val="DA8008"/>
            </a:solidFill>
            <a:miter lim="800000"/>
            <a:headEnd/>
            <a:tailEnd/>
          </a:ln>
        </p:spPr>
      </p:pic>
      <p:sp>
        <p:nvSpPr>
          <p:cNvPr id="225286" name="Text Box 6"/>
          <p:cNvSpPr txBox="1">
            <a:spLocks noChangeArrowheads="1"/>
          </p:cNvSpPr>
          <p:nvPr/>
        </p:nvSpPr>
        <p:spPr bwMode="auto">
          <a:xfrm>
            <a:off x="914400" y="4038600"/>
            <a:ext cx="3048000" cy="1576388"/>
          </a:xfrm>
          <a:prstGeom prst="rect">
            <a:avLst/>
          </a:prstGeom>
          <a:solidFill>
            <a:schemeClr val="accent2">
              <a:alpha val="69000"/>
            </a:schemeClr>
          </a:solidFill>
          <a:ln w="19050">
            <a:solidFill>
              <a:schemeClr val="folHlink"/>
            </a:solidFill>
            <a:miter lim="800000"/>
            <a:headEnd/>
            <a:tailEnd/>
          </a:ln>
          <a:effectLst/>
        </p:spPr>
        <p:txBody>
          <a:bodyPr>
            <a:spAutoFit/>
          </a:bodyPr>
          <a:lstStyle/>
          <a:p>
            <a:r>
              <a:rPr lang="en-US">
                <a:solidFill>
                  <a:srgbClr val="FFFFCC"/>
                </a:solidFill>
                <a:effectLst>
                  <a:outerShdw blurRad="38100" dist="38100" dir="2700000" algn="tl">
                    <a:srgbClr val="000000"/>
                  </a:outerShdw>
                </a:effectLst>
              </a:rPr>
              <a:t>(Taft has) “…completely twisted around the policies I advocated and acted upon.”</a:t>
            </a:r>
            <a:r>
              <a:rPr lang="en-US"/>
              <a:t>  </a:t>
            </a:r>
          </a:p>
          <a:p>
            <a:endParaRPr lang="en-US" sz="600" i="1"/>
          </a:p>
          <a:p>
            <a:r>
              <a:rPr lang="en-US" i="1"/>
              <a:t>         </a:t>
            </a:r>
            <a:r>
              <a:rPr lang="en-US" sz="1600" i="1"/>
              <a:t>-Theodore Roosevelt</a:t>
            </a:r>
            <a:endParaRPr lang="en-US" sz="1600"/>
          </a:p>
        </p:txBody>
      </p:sp>
      <p:sp>
        <p:nvSpPr>
          <p:cNvPr id="2" name="Right Brace 1"/>
          <p:cNvSpPr/>
          <p:nvPr/>
        </p:nvSpPr>
        <p:spPr>
          <a:xfrm>
            <a:off x="3581400" y="1143000"/>
            <a:ext cx="609600" cy="2057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Taft Underrated?</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He was efficient and oversaw the passage of many laws to limit the power of big business </a:t>
            </a:r>
          </a:p>
          <a:p>
            <a:pPr marL="0" indent="0">
              <a:buNone/>
            </a:pPr>
            <a:r>
              <a:rPr lang="en-US" dirty="0" smtClean="0"/>
              <a:t>BUT</a:t>
            </a:r>
          </a:p>
          <a:p>
            <a:r>
              <a:rPr lang="en-US" dirty="0" smtClean="0"/>
              <a:t>More conservative than Roosevelt, favored business leaders over unions, wanted high tariffs to protect American products</a:t>
            </a:r>
            <a:endParaRPr lang="en-US" dirty="0"/>
          </a:p>
        </p:txBody>
      </p:sp>
      <p:sp>
        <p:nvSpPr>
          <p:cNvPr id="4" name="Content Placeholder 3"/>
          <p:cNvSpPr>
            <a:spLocks noGrp="1"/>
          </p:cNvSpPr>
          <p:nvPr>
            <p:ph sz="half" idx="2"/>
          </p:nvPr>
        </p:nvSpPr>
        <p:spPr>
          <a:xfrm>
            <a:off x="4648200" y="5257800"/>
            <a:ext cx="4038600" cy="1371600"/>
          </a:xfrm>
        </p:spPr>
        <p:txBody>
          <a:bodyPr>
            <a:normAutofit lnSpcReduction="10000"/>
          </a:bodyPr>
          <a:lstStyle/>
          <a:p>
            <a:pPr marL="0" indent="0">
              <a:buNone/>
            </a:pPr>
            <a:r>
              <a:rPr lang="en-US" dirty="0" smtClean="0"/>
              <a:t>Only US President to become Chief Justice of the Supreme court</a:t>
            </a:r>
            <a:endParaRPr lang="en-US" dirty="0"/>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2667000" cy="324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5132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274638"/>
            <a:ext cx="8229600" cy="792162"/>
          </a:xfrm>
        </p:spPr>
        <p:txBody>
          <a:bodyPr/>
          <a:lstStyle/>
          <a:p>
            <a:r>
              <a:rPr lang="en-US" dirty="0"/>
              <a:t>Election of 1912</a:t>
            </a:r>
          </a:p>
        </p:txBody>
      </p:sp>
      <p:sp>
        <p:nvSpPr>
          <p:cNvPr id="226307" name="Rectangle 3"/>
          <p:cNvSpPr>
            <a:spLocks noGrp="1" noChangeArrowheads="1"/>
          </p:cNvSpPr>
          <p:nvPr>
            <p:ph type="body" idx="1"/>
          </p:nvPr>
        </p:nvSpPr>
        <p:spPr>
          <a:xfrm>
            <a:off x="1143000" y="1295400"/>
            <a:ext cx="4572000" cy="2057400"/>
          </a:xfrm>
        </p:spPr>
        <p:txBody>
          <a:bodyPr>
            <a:normAutofit/>
          </a:bodyPr>
          <a:lstStyle/>
          <a:p>
            <a:pPr>
              <a:lnSpc>
                <a:spcPct val="90000"/>
              </a:lnSpc>
            </a:pPr>
            <a:r>
              <a:rPr lang="en-US" dirty="0"/>
              <a:t>Woodrow </a:t>
            </a:r>
            <a:r>
              <a:rPr lang="en-US" dirty="0" smtClean="0"/>
              <a:t>Wilson</a:t>
            </a:r>
            <a:endParaRPr lang="en-US" dirty="0"/>
          </a:p>
        </p:txBody>
      </p:sp>
      <p:pic>
        <p:nvPicPr>
          <p:cNvPr id="226308" name="Picture 4" descr="21_85"/>
          <p:cNvPicPr>
            <a:picLocks noChangeAspect="1" noChangeArrowheads="1"/>
          </p:cNvPicPr>
          <p:nvPr/>
        </p:nvPicPr>
        <p:blipFill>
          <a:blip r:embed="rId3" cstate="print"/>
          <a:srcRect/>
          <a:stretch>
            <a:fillRect/>
          </a:stretch>
        </p:blipFill>
        <p:spPr bwMode="auto">
          <a:xfrm>
            <a:off x="6019800" y="914400"/>
            <a:ext cx="2587625" cy="3886200"/>
          </a:xfrm>
          <a:prstGeom prst="rect">
            <a:avLst/>
          </a:prstGeom>
          <a:noFill/>
          <a:ln w="9525">
            <a:solidFill>
              <a:srgbClr val="DA8008"/>
            </a:solidFill>
            <a:miter lim="800000"/>
            <a:headEnd/>
            <a:tailEnd/>
          </a:ln>
        </p:spPr>
      </p:pic>
      <p:pic>
        <p:nvPicPr>
          <p:cNvPr id="226309" name="Picture 5" descr="00000115">
            <a:hlinkClick r:id="rId4"/>
          </p:cNvPr>
          <p:cNvPicPr>
            <a:picLocks noChangeAspect="1" noChangeArrowheads="1"/>
          </p:cNvPicPr>
          <p:nvPr/>
        </p:nvPicPr>
        <p:blipFill>
          <a:blip r:embed="rId5" cstate="print"/>
          <a:srcRect t="1801" b="1801"/>
          <a:stretch>
            <a:fillRect/>
          </a:stretch>
        </p:blipFill>
        <p:spPr bwMode="auto">
          <a:xfrm>
            <a:off x="2895600" y="3200400"/>
            <a:ext cx="2617788" cy="3505200"/>
          </a:xfrm>
          <a:prstGeom prst="rect">
            <a:avLst/>
          </a:prstGeom>
          <a:noFill/>
          <a:ln w="15875">
            <a:solidFill>
              <a:schemeClr val="bg1"/>
            </a:solidFill>
            <a:miter lim="800000"/>
            <a:headEnd/>
            <a:tailEnd/>
          </a:ln>
        </p:spPr>
      </p:pic>
      <p:sp>
        <p:nvSpPr>
          <p:cNvPr id="226310" name="Text Box 6"/>
          <p:cNvSpPr txBox="1">
            <a:spLocks noChangeArrowheads="1"/>
          </p:cNvSpPr>
          <p:nvPr/>
        </p:nvSpPr>
        <p:spPr bwMode="auto">
          <a:xfrm>
            <a:off x="6400800" y="4876800"/>
            <a:ext cx="2133600" cy="336550"/>
          </a:xfrm>
          <a:prstGeom prst="rect">
            <a:avLst/>
          </a:prstGeom>
          <a:noFill/>
          <a:ln w="9525">
            <a:noFill/>
            <a:miter lim="800000"/>
            <a:headEnd/>
            <a:tailEnd/>
          </a:ln>
          <a:effectLst/>
        </p:spPr>
        <p:txBody>
          <a:bodyPr>
            <a:spAutoFit/>
          </a:bodyPr>
          <a:lstStyle/>
          <a:p>
            <a:pPr>
              <a:spcBef>
                <a:spcPct val="50000"/>
              </a:spcBef>
            </a:pPr>
            <a:r>
              <a:rPr lang="en-US" sz="1600" b="1">
                <a:solidFill>
                  <a:srgbClr val="A8A400"/>
                </a:solidFill>
                <a:effectLst>
                  <a:outerShdw blurRad="38100" dist="38100" dir="2700000" algn="tl">
                    <a:srgbClr val="000000"/>
                  </a:outerShdw>
                </a:effectLst>
              </a:rPr>
              <a:t>Woodrow Wilson</a:t>
            </a:r>
          </a:p>
        </p:txBody>
      </p:sp>
      <p:sp>
        <p:nvSpPr>
          <p:cNvPr id="226311" name="Text Box 7"/>
          <p:cNvSpPr txBox="1">
            <a:spLocks noChangeArrowheads="1"/>
          </p:cNvSpPr>
          <p:nvPr/>
        </p:nvSpPr>
        <p:spPr bwMode="auto">
          <a:xfrm>
            <a:off x="1524000" y="5181600"/>
            <a:ext cx="1447800" cy="1128713"/>
          </a:xfrm>
          <a:prstGeom prst="rect">
            <a:avLst/>
          </a:prstGeom>
          <a:noFill/>
          <a:ln w="9525">
            <a:noFill/>
            <a:miter lim="800000"/>
            <a:headEnd/>
            <a:tailEnd/>
          </a:ln>
          <a:effectLst/>
        </p:spPr>
        <p:txBody>
          <a:bodyPr>
            <a:spAutoFit/>
          </a:bodyPr>
          <a:lstStyle/>
          <a:p>
            <a:pPr>
              <a:spcBef>
                <a:spcPct val="50000"/>
              </a:spcBef>
            </a:pPr>
            <a:r>
              <a:rPr lang="en-US" b="1">
                <a:solidFill>
                  <a:srgbClr val="A8A400"/>
                </a:solidFill>
                <a:effectLst>
                  <a:outerShdw blurRad="38100" dist="38100" dir="2700000" algn="tl">
                    <a:srgbClr val="000000"/>
                  </a:outerShdw>
                </a:effectLst>
              </a:rPr>
              <a:t>Theodore Roosevelt cartoon, </a:t>
            </a:r>
            <a:r>
              <a:rPr lang="en-US" sz="1400" b="1">
                <a:solidFill>
                  <a:srgbClr val="D0CB00"/>
                </a:solidFill>
                <a:effectLst>
                  <a:outerShdw blurRad="38100" dist="38100" dir="2700000" algn="tl">
                    <a:srgbClr val="000000"/>
                  </a:outerShdw>
                </a:effectLst>
              </a:rPr>
              <a:t>March 1912</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6629400" y="1066800"/>
            <a:ext cx="2514600" cy="2316163"/>
          </a:xfrm>
        </p:spPr>
        <p:txBody>
          <a:bodyPr/>
          <a:lstStyle/>
          <a:p>
            <a:r>
              <a:rPr lang="en-US" sz="2800">
                <a:latin typeface="Tahoma" pitchFamily="34" charset="0"/>
              </a:rPr>
              <a:t>1912 Presidential Election</a:t>
            </a:r>
            <a:r>
              <a:rPr lang="en-US"/>
              <a:t> </a:t>
            </a:r>
          </a:p>
        </p:txBody>
      </p:sp>
      <p:pic>
        <p:nvPicPr>
          <p:cNvPr id="34822" name="Picture 6" descr="21_86"/>
          <p:cNvPicPr>
            <a:picLocks noChangeAspect="1" noChangeArrowheads="1"/>
          </p:cNvPicPr>
          <p:nvPr/>
        </p:nvPicPr>
        <p:blipFill>
          <a:blip r:embed="rId3" cstate="print"/>
          <a:srcRect l="2927" t="2612" r="2927" b="11754"/>
          <a:stretch>
            <a:fillRect/>
          </a:stretch>
        </p:blipFill>
        <p:spPr bwMode="auto">
          <a:xfrm>
            <a:off x="223838" y="228600"/>
            <a:ext cx="6275387" cy="6400800"/>
          </a:xfrm>
          <a:prstGeom prst="rect">
            <a:avLst/>
          </a:prstGeom>
          <a:noFill/>
          <a:ln w="38100">
            <a:solidFill>
              <a:schemeClr val="folHlink"/>
            </a:solid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Woodrow Wilson</a:t>
            </a:r>
          </a:p>
        </p:txBody>
      </p:sp>
      <p:sp>
        <p:nvSpPr>
          <p:cNvPr id="8195" name="Rectangle 3"/>
          <p:cNvSpPr>
            <a:spLocks noGrp="1" noChangeArrowheads="1"/>
          </p:cNvSpPr>
          <p:nvPr>
            <p:ph type="body" sz="half" idx="1"/>
          </p:nvPr>
        </p:nvSpPr>
        <p:spPr>
          <a:xfrm>
            <a:off x="0" y="1600200"/>
            <a:ext cx="3505200" cy="4953000"/>
          </a:xfrm>
        </p:spPr>
        <p:txBody>
          <a:bodyPr>
            <a:normAutofit lnSpcReduction="10000"/>
          </a:bodyPr>
          <a:lstStyle/>
          <a:p>
            <a:r>
              <a:rPr lang="en-US" dirty="0"/>
              <a:t>Passage of Underwood Tariff—lowering rate</a:t>
            </a:r>
          </a:p>
          <a:p>
            <a:r>
              <a:rPr lang="en-US" dirty="0">
                <a:solidFill>
                  <a:srgbClr val="FF0000"/>
                </a:solidFill>
              </a:rPr>
              <a:t>Federal Reserve Act—created a central banking system</a:t>
            </a:r>
          </a:p>
          <a:p>
            <a:r>
              <a:rPr lang="en-US" dirty="0"/>
              <a:t>Federal Trade Commission</a:t>
            </a:r>
          </a:p>
          <a:p>
            <a:r>
              <a:rPr lang="en-US" dirty="0">
                <a:solidFill>
                  <a:srgbClr val="FF0000"/>
                </a:solidFill>
              </a:rPr>
              <a:t>Clayton Anti-trust Act</a:t>
            </a:r>
          </a:p>
        </p:txBody>
      </p:sp>
      <p:sp>
        <p:nvSpPr>
          <p:cNvPr id="8196" name="Rectangle 4"/>
          <p:cNvSpPr>
            <a:spLocks noGrp="1" noChangeArrowheads="1"/>
          </p:cNvSpPr>
          <p:nvPr>
            <p:ph type="body" sz="half" idx="2"/>
          </p:nvPr>
        </p:nvSpPr>
        <p:spPr>
          <a:xfrm>
            <a:off x="3429000" y="1752600"/>
            <a:ext cx="2860040" cy="4525963"/>
          </a:xfrm>
        </p:spPr>
        <p:txBody>
          <a:bodyPr>
            <a:normAutofit fontScale="92500"/>
          </a:bodyPr>
          <a:lstStyle/>
          <a:p>
            <a:r>
              <a:rPr lang="en-US" dirty="0"/>
              <a:t>Child Labor Laws</a:t>
            </a:r>
          </a:p>
          <a:p>
            <a:r>
              <a:rPr lang="en-US" dirty="0">
                <a:solidFill>
                  <a:srgbClr val="FF0000"/>
                </a:solidFill>
              </a:rPr>
              <a:t>17</a:t>
            </a:r>
            <a:r>
              <a:rPr lang="en-US" baseline="30000" dirty="0">
                <a:solidFill>
                  <a:srgbClr val="FF0000"/>
                </a:solidFill>
              </a:rPr>
              <a:t>th</a:t>
            </a:r>
            <a:r>
              <a:rPr lang="en-US" dirty="0">
                <a:solidFill>
                  <a:srgbClr val="FF0000"/>
                </a:solidFill>
              </a:rPr>
              <a:t>,18</a:t>
            </a:r>
            <a:r>
              <a:rPr lang="en-US" baseline="30000" dirty="0">
                <a:solidFill>
                  <a:srgbClr val="FF0000"/>
                </a:solidFill>
              </a:rPr>
              <a:t>th</a:t>
            </a:r>
            <a:r>
              <a:rPr lang="en-US" dirty="0">
                <a:solidFill>
                  <a:srgbClr val="FF0000"/>
                </a:solidFill>
              </a:rPr>
              <a:t>,and 19</a:t>
            </a:r>
            <a:r>
              <a:rPr lang="en-US" baseline="30000" dirty="0">
                <a:solidFill>
                  <a:srgbClr val="FF0000"/>
                </a:solidFill>
              </a:rPr>
              <a:t>th</a:t>
            </a:r>
            <a:r>
              <a:rPr lang="en-US" dirty="0">
                <a:solidFill>
                  <a:srgbClr val="FF0000"/>
                </a:solidFill>
              </a:rPr>
              <a:t> amendments </a:t>
            </a:r>
            <a:r>
              <a:rPr lang="en-US" dirty="0" smtClean="0">
                <a:solidFill>
                  <a:srgbClr val="FF0000"/>
                </a:solidFill>
              </a:rPr>
              <a:t>passed</a:t>
            </a:r>
          </a:p>
          <a:p>
            <a:pPr lvl="1"/>
            <a:r>
              <a:rPr lang="en-US" dirty="0" smtClean="0">
                <a:solidFill>
                  <a:srgbClr val="FF0000"/>
                </a:solidFill>
              </a:rPr>
              <a:t>17</a:t>
            </a:r>
            <a:r>
              <a:rPr lang="en-US" baseline="30000" dirty="0" smtClean="0">
                <a:solidFill>
                  <a:srgbClr val="FF0000"/>
                </a:solidFill>
              </a:rPr>
              <a:t>th</a:t>
            </a:r>
            <a:r>
              <a:rPr lang="en-US" dirty="0" smtClean="0">
                <a:solidFill>
                  <a:srgbClr val="FF0000"/>
                </a:solidFill>
              </a:rPr>
              <a:t> = election of senators by popular vote</a:t>
            </a:r>
          </a:p>
          <a:p>
            <a:pPr lvl="1"/>
            <a:r>
              <a:rPr lang="en-US" dirty="0" smtClean="0">
                <a:solidFill>
                  <a:srgbClr val="FF0000"/>
                </a:solidFill>
              </a:rPr>
              <a:t>18</a:t>
            </a:r>
            <a:r>
              <a:rPr lang="en-US" baseline="30000" dirty="0" smtClean="0">
                <a:solidFill>
                  <a:srgbClr val="FF0000"/>
                </a:solidFill>
              </a:rPr>
              <a:t>th</a:t>
            </a:r>
            <a:r>
              <a:rPr lang="en-US" dirty="0">
                <a:solidFill>
                  <a:srgbClr val="FF0000"/>
                </a:solidFill>
              </a:rPr>
              <a:t> </a:t>
            </a:r>
            <a:r>
              <a:rPr lang="en-US" dirty="0" smtClean="0">
                <a:solidFill>
                  <a:srgbClr val="FF0000"/>
                </a:solidFill>
              </a:rPr>
              <a:t>= prohibition</a:t>
            </a:r>
          </a:p>
          <a:p>
            <a:pPr lvl="1"/>
            <a:r>
              <a:rPr lang="en-US" dirty="0" smtClean="0">
                <a:solidFill>
                  <a:srgbClr val="FF0000"/>
                </a:solidFill>
              </a:rPr>
              <a:t>19</a:t>
            </a:r>
            <a:r>
              <a:rPr lang="en-US" baseline="30000" dirty="0" smtClean="0">
                <a:solidFill>
                  <a:srgbClr val="FF0000"/>
                </a:solidFill>
              </a:rPr>
              <a:t>th</a:t>
            </a:r>
            <a:r>
              <a:rPr lang="en-US" dirty="0" smtClean="0">
                <a:solidFill>
                  <a:srgbClr val="FF0000"/>
                </a:solidFill>
              </a:rPr>
              <a:t> = right to vote for women </a:t>
            </a:r>
            <a:endParaRPr lang="en-US" dirty="0">
              <a:solidFill>
                <a:srgbClr val="FF0000"/>
              </a:solidFill>
            </a:endParaRPr>
          </a:p>
        </p:txBody>
      </p:sp>
      <p:pic>
        <p:nvPicPr>
          <p:cNvPr id="3074" name="Picture 2" descr="Thomas Woodrow Wilson, Harris &amp; Ewing bw photo portrait, 1919.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7640" y="1752600"/>
            <a:ext cx="2590800" cy="39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0947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2800"/>
              <a:t>Federal Reserve System</a:t>
            </a:r>
          </a:p>
        </p:txBody>
      </p:sp>
      <p:sp>
        <p:nvSpPr>
          <p:cNvPr id="36869" name="Rectangle 5"/>
          <p:cNvSpPr>
            <a:spLocks noGrp="1" noChangeArrowheads="1"/>
          </p:cNvSpPr>
          <p:nvPr>
            <p:ph type="body" idx="1"/>
          </p:nvPr>
        </p:nvSpPr>
        <p:spPr>
          <a:xfrm>
            <a:off x="1219200" y="0"/>
            <a:ext cx="6629400" cy="533400"/>
          </a:xfrm>
        </p:spPr>
        <p:txBody>
          <a:bodyPr/>
          <a:lstStyle/>
          <a:p>
            <a:r>
              <a:rPr lang="en-US" sz="2800" dirty="0"/>
              <a:t>Federal Reserve Act</a:t>
            </a:r>
          </a:p>
          <a:p>
            <a:endParaRPr lang="en-US" dirty="0"/>
          </a:p>
        </p:txBody>
      </p:sp>
      <p:pic>
        <p:nvPicPr>
          <p:cNvPr id="36868" name="Picture 4" descr="21_89"/>
          <p:cNvPicPr>
            <a:picLocks noChangeAspect="1" noChangeArrowheads="1"/>
          </p:cNvPicPr>
          <p:nvPr/>
        </p:nvPicPr>
        <p:blipFill>
          <a:blip r:embed="rId3" cstate="print"/>
          <a:srcRect b="6531"/>
          <a:stretch>
            <a:fillRect/>
          </a:stretch>
        </p:blipFill>
        <p:spPr bwMode="auto">
          <a:xfrm>
            <a:off x="1371600" y="1219200"/>
            <a:ext cx="7467600" cy="5375275"/>
          </a:xfrm>
          <a:prstGeom prst="rect">
            <a:avLst/>
          </a:prstGeom>
          <a:noFill/>
          <a:ln w="28575">
            <a:solidFill>
              <a:srgbClr val="E25B00"/>
            </a:solid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1.gstatic.com/images?q=tbn:ANd9GcRCquuReam4A_SvGSjVZyHvdMaMQQ4H1pY0BsjP-I2MiiLDwp4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983173"/>
            <a:ext cx="2511488" cy="25680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historyproject.ucdavis.edu/marchandslides.bak/5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85800"/>
            <a:ext cx="8153400" cy="526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352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Wilson Unique as a President?</a:t>
            </a:r>
            <a:endParaRPr lang="en-US" dirty="0"/>
          </a:p>
        </p:txBody>
      </p:sp>
      <p:sp>
        <p:nvSpPr>
          <p:cNvPr id="3" name="Content Placeholder 2"/>
          <p:cNvSpPr>
            <a:spLocks noGrp="1"/>
          </p:cNvSpPr>
          <p:nvPr>
            <p:ph idx="1"/>
          </p:nvPr>
        </p:nvSpPr>
        <p:spPr>
          <a:xfrm>
            <a:off x="472440" y="1828800"/>
            <a:ext cx="4038600" cy="4525963"/>
          </a:xfrm>
        </p:spPr>
        <p:txBody>
          <a:bodyPr>
            <a:normAutofit fontScale="92500" lnSpcReduction="20000"/>
          </a:bodyPr>
          <a:lstStyle/>
          <a:p>
            <a:r>
              <a:rPr lang="en-US" dirty="0" smtClean="0"/>
              <a:t>Only President to have a PhD (in History!) and was President of Princeton University </a:t>
            </a:r>
          </a:p>
          <a:p>
            <a:r>
              <a:rPr lang="en-US" dirty="0" smtClean="0"/>
              <a:t>LOTs of legislation is passed under his administration</a:t>
            </a:r>
          </a:p>
          <a:p>
            <a:pPr marL="0" indent="0">
              <a:buNone/>
            </a:pPr>
            <a:r>
              <a:rPr lang="en-US" dirty="0" smtClean="0"/>
              <a:t>BUT</a:t>
            </a:r>
          </a:p>
          <a:p>
            <a:r>
              <a:rPr lang="en-US" dirty="0" smtClean="0"/>
              <a:t>He is the end of the Progressive Era Presidents</a:t>
            </a:r>
            <a:endParaRPr lang="en-US" dirty="0"/>
          </a:p>
        </p:txBody>
      </p:sp>
      <p:pic>
        <p:nvPicPr>
          <p:cNvPr id="4098" name="Picture 2" descr="Image result for woodrow wilson colle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43208"/>
            <a:ext cx="3048000" cy="42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371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2400"/>
            <a:ext cx="8839200" cy="879475"/>
          </a:xfrm>
        </p:spPr>
        <p:txBody>
          <a:bodyPr>
            <a:normAutofit/>
          </a:bodyPr>
          <a:lstStyle/>
          <a:p>
            <a:pPr algn="ctr"/>
            <a:r>
              <a:rPr lang="en-US" dirty="0" smtClean="0"/>
              <a:t>How well did Presidents Roosevelt, Taft, and Wilson promote progressive goals in national policies?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02219900"/>
              </p:ext>
            </p:extLst>
          </p:nvPr>
        </p:nvGraphicFramePr>
        <p:xfrm>
          <a:off x="381000" y="1397000"/>
          <a:ext cx="8534400" cy="5323840"/>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370840">
                <a:tc>
                  <a:txBody>
                    <a:bodyPr/>
                    <a:lstStyle/>
                    <a:p>
                      <a:r>
                        <a:rPr lang="en-US" dirty="0" smtClean="0"/>
                        <a:t>Roosevelt</a:t>
                      </a:r>
                      <a:endParaRPr lang="en-US" dirty="0"/>
                    </a:p>
                  </a:txBody>
                  <a:tcPr/>
                </a:tc>
                <a:tc>
                  <a:txBody>
                    <a:bodyPr/>
                    <a:lstStyle/>
                    <a:p>
                      <a:r>
                        <a:rPr lang="en-US" dirty="0" smtClean="0"/>
                        <a:t>Taft</a:t>
                      </a:r>
                      <a:endParaRPr lang="en-US" dirty="0"/>
                    </a:p>
                  </a:txBody>
                  <a:tcPr/>
                </a:tc>
                <a:tc>
                  <a:txBody>
                    <a:bodyPr/>
                    <a:lstStyle/>
                    <a:p>
                      <a:r>
                        <a:rPr lang="en-US" dirty="0" smtClean="0"/>
                        <a:t>Wilson</a:t>
                      </a:r>
                      <a:endParaRPr lang="en-US" dirty="0"/>
                    </a:p>
                  </a:txBody>
                  <a:tcPr/>
                </a:tc>
                <a:extLst>
                  <a:ext uri="{0D108BD9-81ED-4DB2-BD59-A6C34878D82A}">
                    <a16:rowId xmlns:a16="http://schemas.microsoft.com/office/drawing/2014/main" val="10000"/>
                  </a:ext>
                </a:extLst>
              </a:tr>
              <a:tr h="370840">
                <a:tc gridSpan="3">
                  <a:txBody>
                    <a:bodyPr/>
                    <a:lstStyle/>
                    <a:p>
                      <a:r>
                        <a:rPr lang="en-US" dirty="0" smtClean="0"/>
                        <a:t>What significant legislation or organization was each President responsible for creating?</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smtClean="0"/>
                    </a:p>
                    <a:p>
                      <a:endParaRPr lang="en-US" dirty="0" smtClean="0"/>
                    </a:p>
                    <a:p>
                      <a:endParaRPr lang="en-US" dirty="0" smtClean="0"/>
                    </a:p>
                    <a:p>
                      <a:endParaRPr lang="en-US" dirty="0" smtClean="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gridSpan="3">
                  <a:txBody>
                    <a:bodyPr/>
                    <a:lstStyle/>
                    <a:p>
                      <a:r>
                        <a:rPr lang="en-US" dirty="0" smtClean="0"/>
                        <a:t>How did each President promote</a:t>
                      </a:r>
                      <a:r>
                        <a:rPr lang="en-US" baseline="0" dirty="0" smtClean="0"/>
                        <a:t> these progressive era goals? (how successful were they)</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gridSpan="3">
                  <a:txBody>
                    <a:bodyPr/>
                    <a:lstStyle/>
                    <a:p>
                      <a:r>
                        <a:rPr lang="en-US" dirty="0" smtClean="0"/>
                        <a:t>How did each President expand</a:t>
                      </a:r>
                      <a:r>
                        <a:rPr lang="en-US" baseline="0" dirty="0" smtClean="0"/>
                        <a:t> the role of the federal government while in office?</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smtClean="0"/>
                    </a:p>
                    <a:p>
                      <a:endParaRPr lang="en-US" dirty="0" smtClean="0"/>
                    </a:p>
                    <a:p>
                      <a:endParaRPr lang="en-US" dirty="0" smtClean="0"/>
                    </a:p>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158908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 Notes on the Progressive Era</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smtClean="0"/>
              <a:t>How </a:t>
            </a:r>
            <a:r>
              <a:rPr lang="en-US" u="sng" dirty="0" smtClean="0"/>
              <a:t>Progressive</a:t>
            </a:r>
            <a:r>
              <a:rPr lang="en-US" dirty="0" smtClean="0"/>
              <a:t> was the Progressive Era?</a:t>
            </a:r>
            <a:endParaRPr lang="en-US" dirty="0"/>
          </a:p>
        </p:txBody>
      </p:sp>
      <p:sp>
        <p:nvSpPr>
          <p:cNvPr id="4" name="Content Placeholder 3"/>
          <p:cNvSpPr>
            <a:spLocks noGrp="1"/>
          </p:cNvSpPr>
          <p:nvPr>
            <p:ph sz="half" idx="2"/>
          </p:nvPr>
        </p:nvSpPr>
        <p:spPr/>
        <p:txBody>
          <a:bodyPr/>
          <a:lstStyle/>
          <a:p>
            <a:r>
              <a:rPr lang="en-US" dirty="0" smtClean="0"/>
              <a:t>What was accomplished?</a:t>
            </a:r>
          </a:p>
          <a:p>
            <a:endParaRPr lang="en-US" dirty="0"/>
          </a:p>
          <a:p>
            <a:endParaRPr lang="en-US" dirty="0" smtClean="0"/>
          </a:p>
          <a:p>
            <a:endParaRPr lang="en-US" dirty="0"/>
          </a:p>
          <a:p>
            <a:endParaRPr lang="en-US" dirty="0" smtClean="0"/>
          </a:p>
          <a:p>
            <a:r>
              <a:rPr lang="en-US" dirty="0" smtClean="0"/>
              <a:t>What problems did the US still face by 1914?</a:t>
            </a:r>
            <a:endParaRPr lang="en-US" dirty="0"/>
          </a:p>
        </p:txBody>
      </p:sp>
      <p:sp>
        <p:nvSpPr>
          <p:cNvPr id="5" name="Text Placeholder 4"/>
          <p:cNvSpPr>
            <a:spLocks noGrp="1"/>
          </p:cNvSpPr>
          <p:nvPr>
            <p:ph type="body" sz="quarter" idx="3"/>
          </p:nvPr>
        </p:nvSpPr>
        <p:spPr>
          <a:xfrm>
            <a:off x="4724400" y="1295400"/>
            <a:ext cx="4498975" cy="639762"/>
          </a:xfrm>
        </p:spPr>
        <p:txBody>
          <a:bodyPr>
            <a:normAutofit fontScale="92500"/>
          </a:bodyPr>
          <a:lstStyle/>
          <a:p>
            <a:r>
              <a:rPr lang="en-US" dirty="0" smtClean="0"/>
              <a:t>How did the US change in the 1800s?</a:t>
            </a:r>
            <a:endParaRPr lang="en-US" dirty="0"/>
          </a:p>
        </p:txBody>
      </p:sp>
      <p:sp>
        <p:nvSpPr>
          <p:cNvPr id="6" name="Content Placeholder 5"/>
          <p:cNvSpPr>
            <a:spLocks noGrp="1"/>
          </p:cNvSpPr>
          <p:nvPr>
            <p:ph sz="quarter" idx="4"/>
          </p:nvPr>
        </p:nvSpPr>
        <p:spPr>
          <a:xfrm>
            <a:off x="5410200" y="2174875"/>
            <a:ext cx="3276600" cy="3951288"/>
          </a:xfrm>
        </p:spPr>
        <p:txBody>
          <a:bodyPr/>
          <a:lstStyle/>
          <a:p>
            <a:r>
              <a:rPr lang="en-US" dirty="0" smtClean="0"/>
              <a:t>Successes?</a:t>
            </a:r>
          </a:p>
          <a:p>
            <a:endParaRPr lang="en-US" dirty="0"/>
          </a:p>
          <a:p>
            <a:endParaRPr lang="en-US" dirty="0" smtClean="0"/>
          </a:p>
          <a:p>
            <a:endParaRPr lang="en-US" dirty="0"/>
          </a:p>
          <a:p>
            <a:r>
              <a:rPr lang="en-US" dirty="0" smtClean="0"/>
              <a:t>Failures?</a:t>
            </a:r>
            <a:endParaRPr lang="en-US" dirty="0"/>
          </a:p>
        </p:txBody>
      </p:sp>
    </p:spTree>
    <p:extLst>
      <p:ext uri="{BB962C8B-B14F-4D97-AF65-F5344CB8AC3E}">
        <p14:creationId xmlns:p14="http://schemas.microsoft.com/office/powerpoint/2010/main" val="2752323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0" y="533400"/>
            <a:ext cx="8991600" cy="487362"/>
          </a:xfrm>
        </p:spPr>
        <p:txBody>
          <a:bodyPr>
            <a:normAutofit fontScale="90000"/>
          </a:bodyPr>
          <a:lstStyle/>
          <a:p>
            <a:r>
              <a:rPr lang="en-US" sz="3600" b="1" dirty="0" smtClean="0"/>
              <a:t>Immigration, Industrialization, and Progressivism</a:t>
            </a:r>
            <a:r>
              <a:rPr lang="en-US" sz="4000" dirty="0" smtClean="0"/>
              <a:t> </a:t>
            </a:r>
            <a:endParaRPr lang="en-US" sz="4000" dirty="0"/>
          </a:p>
        </p:txBody>
      </p:sp>
      <p:pic>
        <p:nvPicPr>
          <p:cNvPr id="4102" name="Picture 6" descr="Chicago Stock Yards"/>
          <p:cNvPicPr>
            <a:picLocks noGrp="1" noChangeAspect="1" noChangeArrowheads="1"/>
          </p:cNvPicPr>
          <p:nvPr>
            <p:ph idx="1"/>
          </p:nvPr>
        </p:nvPicPr>
        <p:blipFill>
          <a:blip r:embed="rId3" cstate="print">
            <a:lum bright="10000" contrast="10000"/>
            <a:extLst>
              <a:ext uri="{28A0092B-C50C-407E-A947-70E740481C1C}">
                <a14:useLocalDpi xmlns:a14="http://schemas.microsoft.com/office/drawing/2010/main" val="0"/>
              </a:ext>
            </a:extLst>
          </a:blip>
          <a:srcRect t="3650" b="1825"/>
          <a:stretch>
            <a:fillRect/>
          </a:stretch>
        </p:blipFill>
        <p:spPr>
          <a:xfrm>
            <a:off x="1981200" y="3810000"/>
            <a:ext cx="5333658"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4844" y="1143000"/>
            <a:ext cx="3109356" cy="2357568"/>
          </a:xfrm>
          <a:prstGeom prst="rect">
            <a:avLst/>
          </a:prstGeom>
          <a:ln>
            <a:solidFill>
              <a:schemeClr val="tx1"/>
            </a:solidFill>
          </a:ln>
        </p:spPr>
        <p:txBody>
          <a:bodyPr wrap="square">
            <a:spAutoFit/>
          </a:bodyPr>
          <a:lstStyle/>
          <a:p>
            <a:pPr marR="0" lvl="0" algn="ctr">
              <a:lnSpc>
                <a:spcPct val="115000"/>
              </a:lnSpc>
              <a:spcBef>
                <a:spcPts val="0"/>
              </a:spcBef>
              <a:spcAft>
                <a:spcPts val="0"/>
              </a:spcAft>
            </a:pPr>
            <a:r>
              <a:rPr lang="en-US" sz="1600" b="1" i="1" u="sng" dirty="0" smtClean="0">
                <a:solidFill>
                  <a:srgbClr val="FF0000"/>
                </a:solidFill>
                <a:latin typeface="Cambria"/>
                <a:ea typeface="Calibri"/>
                <a:cs typeface="Times New Roman"/>
              </a:rPr>
              <a:t>Immigration</a:t>
            </a:r>
          </a:p>
          <a:p>
            <a:pPr marL="342900" marR="0" lvl="0" indent="-342900">
              <a:lnSpc>
                <a:spcPct val="115000"/>
              </a:lnSpc>
              <a:spcBef>
                <a:spcPts val="0"/>
              </a:spcBef>
              <a:spcAft>
                <a:spcPts val="0"/>
              </a:spcAft>
              <a:buFont typeface="+mj-lt"/>
              <a:buAutoNum type="arabicPeriod"/>
            </a:pPr>
            <a:r>
              <a:rPr lang="en-US" sz="1600" b="1" i="1" dirty="0" smtClean="0">
                <a:solidFill>
                  <a:srgbClr val="FF0000"/>
                </a:solidFill>
                <a:latin typeface="Cambria"/>
                <a:ea typeface="Calibri"/>
                <a:cs typeface="Times New Roman"/>
              </a:rPr>
              <a:t>Why do Immigrants come to The United Stares and what impact did they have upon society?</a:t>
            </a:r>
          </a:p>
          <a:p>
            <a:pPr marL="342900" marR="0" lvl="0" indent="-342900">
              <a:lnSpc>
                <a:spcPct val="115000"/>
              </a:lnSpc>
              <a:spcBef>
                <a:spcPts val="0"/>
              </a:spcBef>
              <a:spcAft>
                <a:spcPts val="0"/>
              </a:spcAft>
              <a:buFont typeface="+mj-lt"/>
              <a:buAutoNum type="arabicPeriod"/>
            </a:pPr>
            <a:r>
              <a:rPr lang="en-US" sz="1600" b="1" i="1" dirty="0" smtClean="0">
                <a:solidFill>
                  <a:srgbClr val="FF0000"/>
                </a:solidFill>
                <a:latin typeface="Cambria"/>
                <a:ea typeface="Calibri"/>
                <a:cs typeface="Times New Roman"/>
              </a:rPr>
              <a:t>What was life like for Immigrants in the US during the 19th century?</a:t>
            </a:r>
          </a:p>
        </p:txBody>
      </p:sp>
      <p:sp>
        <p:nvSpPr>
          <p:cNvPr id="3" name="Rectangle 2"/>
          <p:cNvSpPr/>
          <p:nvPr/>
        </p:nvSpPr>
        <p:spPr>
          <a:xfrm>
            <a:off x="3124200" y="1143000"/>
            <a:ext cx="2819400" cy="2923877"/>
          </a:xfrm>
          <a:prstGeom prst="rect">
            <a:avLst/>
          </a:prstGeom>
          <a:ln>
            <a:solidFill>
              <a:schemeClr val="tx1"/>
            </a:solidFill>
          </a:ln>
        </p:spPr>
        <p:txBody>
          <a:bodyPr wrap="square">
            <a:spAutoFit/>
          </a:bodyPr>
          <a:lstStyle/>
          <a:p>
            <a:pPr marR="0" lvl="0" algn="ctr">
              <a:lnSpc>
                <a:spcPct val="115000"/>
              </a:lnSpc>
              <a:spcBef>
                <a:spcPts val="0"/>
              </a:spcBef>
              <a:spcAft>
                <a:spcPts val="0"/>
              </a:spcAft>
            </a:pPr>
            <a:r>
              <a:rPr lang="en-US" sz="1600" b="1" i="1" u="sng" dirty="0" smtClean="0">
                <a:solidFill>
                  <a:srgbClr val="FF0000"/>
                </a:solidFill>
                <a:latin typeface="Cambria"/>
                <a:ea typeface="Calibri"/>
                <a:cs typeface="Times New Roman"/>
              </a:rPr>
              <a:t>Industrialization</a:t>
            </a:r>
          </a:p>
          <a:p>
            <a:pPr marL="342900" marR="0" lvl="0" indent="-342900">
              <a:lnSpc>
                <a:spcPct val="115000"/>
              </a:lnSpc>
              <a:spcBef>
                <a:spcPts val="0"/>
              </a:spcBef>
              <a:spcAft>
                <a:spcPts val="0"/>
              </a:spcAft>
              <a:buFont typeface="+mj-lt"/>
              <a:buAutoNum type="arabicPeriod"/>
            </a:pPr>
            <a:r>
              <a:rPr lang="en-US" sz="1600" b="1" i="1" dirty="0" smtClean="0">
                <a:solidFill>
                  <a:srgbClr val="FF0000"/>
                </a:solidFill>
                <a:latin typeface="Cambria"/>
                <a:ea typeface="Calibri"/>
                <a:cs typeface="Times New Roman"/>
              </a:rPr>
              <a:t>How did Industrialization and new technology affect the economy and society?</a:t>
            </a:r>
            <a:endParaRPr lang="en-US" sz="1600" b="1" dirty="0">
              <a:solidFill>
                <a:srgbClr val="FF0000"/>
              </a:solidFill>
              <a:ea typeface="Calibri"/>
              <a:cs typeface="Times New Roman"/>
            </a:endParaRPr>
          </a:p>
          <a:p>
            <a:pPr marL="342900" marR="0" lvl="0" indent="-342900">
              <a:lnSpc>
                <a:spcPct val="115000"/>
              </a:lnSpc>
              <a:spcBef>
                <a:spcPts val="0"/>
              </a:spcBef>
              <a:spcAft>
                <a:spcPts val="1000"/>
              </a:spcAft>
              <a:buFont typeface="+mj-lt"/>
              <a:buAutoNum type="arabicPeriod"/>
            </a:pPr>
            <a:r>
              <a:rPr lang="en-US" sz="1600" b="1" i="1" dirty="0" smtClean="0">
                <a:solidFill>
                  <a:srgbClr val="FF0000"/>
                </a:solidFill>
                <a:latin typeface="Cambria"/>
                <a:ea typeface="Calibri"/>
                <a:cs typeface="Times New Roman"/>
              </a:rPr>
              <a:t>How did big business shape the American economy in the late 1800s and early 1900s?</a:t>
            </a:r>
          </a:p>
        </p:txBody>
      </p:sp>
      <p:sp>
        <p:nvSpPr>
          <p:cNvPr id="4" name="Rectangle 3"/>
          <p:cNvSpPr/>
          <p:nvPr/>
        </p:nvSpPr>
        <p:spPr>
          <a:xfrm>
            <a:off x="5943600" y="1143000"/>
            <a:ext cx="2895600" cy="1813317"/>
          </a:xfrm>
          <a:prstGeom prst="rect">
            <a:avLst/>
          </a:prstGeom>
          <a:ln>
            <a:solidFill>
              <a:schemeClr val="tx1"/>
            </a:solidFill>
          </a:ln>
        </p:spPr>
        <p:txBody>
          <a:bodyPr wrap="square">
            <a:spAutoFit/>
          </a:bodyPr>
          <a:lstStyle/>
          <a:p>
            <a:pPr marR="0" lvl="0" algn="ctr">
              <a:lnSpc>
                <a:spcPct val="115000"/>
              </a:lnSpc>
              <a:spcBef>
                <a:spcPts val="0"/>
              </a:spcBef>
              <a:spcAft>
                <a:spcPts val="1000"/>
              </a:spcAft>
            </a:pPr>
            <a:r>
              <a:rPr lang="en-US" b="1" i="1" u="sng" dirty="0" smtClean="0">
                <a:solidFill>
                  <a:srgbClr val="FF0000"/>
                </a:solidFill>
                <a:effectLst/>
                <a:latin typeface="Cambria"/>
                <a:ea typeface="Calibri"/>
                <a:cs typeface="Times New Roman"/>
              </a:rPr>
              <a:t>Progressivism</a:t>
            </a:r>
          </a:p>
          <a:p>
            <a:pPr marL="342900" marR="0" lvl="0" indent="-342900">
              <a:lnSpc>
                <a:spcPct val="115000"/>
              </a:lnSpc>
              <a:spcBef>
                <a:spcPts val="0"/>
              </a:spcBef>
              <a:spcAft>
                <a:spcPts val="1000"/>
              </a:spcAft>
              <a:buFont typeface="+mj-lt"/>
              <a:buAutoNum type="arabicPeriod"/>
            </a:pPr>
            <a:r>
              <a:rPr lang="en-US" b="1" i="1" dirty="0" smtClean="0">
                <a:solidFill>
                  <a:srgbClr val="FF0000"/>
                </a:solidFill>
                <a:effectLst/>
                <a:latin typeface="Cambria"/>
                <a:ea typeface="Calibri"/>
                <a:cs typeface="Times New Roman"/>
              </a:rPr>
              <a:t>How did Progressivism change politics and society </a:t>
            </a:r>
            <a:r>
              <a:rPr lang="en-US" b="1" i="1" dirty="0" smtClean="0">
                <a:solidFill>
                  <a:srgbClr val="FF0000"/>
                </a:solidFill>
                <a:latin typeface="Cambria"/>
                <a:ea typeface="Calibri"/>
                <a:cs typeface="Times New Roman"/>
              </a:rPr>
              <a:t>in the 19</a:t>
            </a:r>
            <a:r>
              <a:rPr lang="en-US" b="1" i="1" baseline="30000" dirty="0" smtClean="0">
                <a:solidFill>
                  <a:srgbClr val="FF0000"/>
                </a:solidFill>
                <a:latin typeface="Cambria"/>
                <a:ea typeface="Calibri"/>
                <a:cs typeface="Times New Roman"/>
              </a:rPr>
              <a:t>th</a:t>
            </a:r>
            <a:r>
              <a:rPr lang="en-US" b="1" i="1" dirty="0" smtClean="0">
                <a:solidFill>
                  <a:srgbClr val="FF0000"/>
                </a:solidFill>
                <a:latin typeface="Cambria"/>
                <a:ea typeface="Calibri"/>
                <a:cs typeface="Times New Roman"/>
              </a:rPr>
              <a:t> century?</a:t>
            </a:r>
            <a:endParaRPr lang="en-US" b="1" dirty="0">
              <a:solidFill>
                <a:srgbClr val="FF0000"/>
              </a:solidFill>
              <a:ea typeface="Calibri"/>
              <a:cs typeface="Times New Roman"/>
            </a:endParaRPr>
          </a:p>
        </p:txBody>
      </p:sp>
      <p:sp>
        <p:nvSpPr>
          <p:cNvPr id="5" name="Rectangle 4"/>
          <p:cNvSpPr/>
          <p:nvPr/>
        </p:nvSpPr>
        <p:spPr>
          <a:xfrm>
            <a:off x="3276600" y="76200"/>
            <a:ext cx="2367956" cy="410882"/>
          </a:xfrm>
          <a:prstGeom prst="rect">
            <a:avLst/>
          </a:prstGeom>
        </p:spPr>
        <p:txBody>
          <a:bodyPr wrap="none">
            <a:spAutoFit/>
          </a:bodyPr>
          <a:lstStyle/>
          <a:p>
            <a:pPr>
              <a:lnSpc>
                <a:spcPct val="115000"/>
              </a:lnSpc>
              <a:spcAft>
                <a:spcPts val="1000"/>
              </a:spcAft>
            </a:pPr>
            <a:r>
              <a:rPr lang="en-US" b="1" dirty="0" smtClean="0">
                <a:solidFill>
                  <a:srgbClr val="FF0000"/>
                </a:solidFill>
                <a:latin typeface="Cambria"/>
                <a:ea typeface="Calibri"/>
                <a:cs typeface="Times New Roman"/>
              </a:rPr>
              <a:t>Essential Questions: </a:t>
            </a:r>
            <a:endParaRPr lang="en-US" b="1" dirty="0">
              <a:solidFill>
                <a:srgbClr val="FF0000"/>
              </a:solidFill>
              <a:ea typeface="Calibri"/>
              <a:cs typeface="Times New Roman"/>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7" y="4273189"/>
            <a:ext cx="2060575"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3725" y="4066876"/>
            <a:ext cx="2200275" cy="27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8619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914400" y="990600"/>
            <a:ext cx="7391400" cy="2133600"/>
          </a:xfrm>
        </p:spPr>
        <p:txBody>
          <a:bodyPr/>
          <a:lstStyle/>
          <a:p>
            <a:pPr algn="ctr"/>
            <a:r>
              <a:rPr lang="en-US" sz="4400" i="1">
                <a:solidFill>
                  <a:srgbClr val="C59639"/>
                </a:solidFill>
              </a:rPr>
              <a:t>ESSENTIAL</a:t>
            </a:r>
            <a:r>
              <a:rPr lang="en-US" sz="4400" i="1">
                <a:solidFill>
                  <a:srgbClr val="DA8008"/>
                </a:solidFill>
              </a:rPr>
              <a:t> QUESTION</a:t>
            </a:r>
            <a:br>
              <a:rPr lang="en-US" sz="4400" i="1">
                <a:solidFill>
                  <a:srgbClr val="DA8008"/>
                </a:solidFill>
              </a:rPr>
            </a:br>
            <a:r>
              <a:rPr lang="en-US" sz="4400" i="1">
                <a:solidFill>
                  <a:srgbClr val="DA8008"/>
                </a:solidFill>
              </a:rPr>
              <a:t/>
            </a:r>
            <a:br>
              <a:rPr lang="en-US" sz="4400" i="1">
                <a:solidFill>
                  <a:srgbClr val="DA8008"/>
                </a:solidFill>
              </a:rPr>
            </a:br>
            <a:endParaRPr lang="en-US" sz="4400" i="1">
              <a:solidFill>
                <a:srgbClr val="DA8008"/>
              </a:solidFill>
            </a:endParaRPr>
          </a:p>
        </p:txBody>
      </p:sp>
      <p:sp>
        <p:nvSpPr>
          <p:cNvPr id="238595" name="Rectangle 3"/>
          <p:cNvSpPr>
            <a:spLocks noGrp="1" noChangeArrowheads="1"/>
          </p:cNvSpPr>
          <p:nvPr>
            <p:ph type="body" idx="1"/>
          </p:nvPr>
        </p:nvSpPr>
        <p:spPr>
          <a:xfrm>
            <a:off x="0" y="2133600"/>
            <a:ext cx="8610600" cy="3200400"/>
          </a:xfrm>
        </p:spPr>
        <p:txBody>
          <a:bodyPr/>
          <a:lstStyle/>
          <a:p>
            <a:pPr marL="609600" indent="-609600" algn="ctr">
              <a:buFont typeface="Arial" pitchFamily="34" charset="0"/>
              <a:buNone/>
            </a:pPr>
            <a:r>
              <a:rPr lang="en-US" sz="3600">
                <a:effectLst>
                  <a:outerShdw blurRad="38100" dist="38100" dir="2700000" algn="tl">
                    <a:srgbClr val="FFFFFF"/>
                  </a:outerShdw>
                </a:effectLst>
              </a:rPr>
              <a:t>	</a:t>
            </a:r>
            <a:r>
              <a:rPr lang="en-US" sz="4000">
                <a:effectLst>
                  <a:outerShdw blurRad="38100" dist="38100" dir="2700000" algn="tl">
                    <a:srgbClr val="FFFFFF"/>
                  </a:outerShdw>
                </a:effectLst>
              </a:rPr>
              <a:t>How effective were Progressive Era reformers and the federal government in bringing about reform at the national level in the period 1900-1920?</a:t>
            </a:r>
            <a:r>
              <a:rPr lang="en-US" sz="2800">
                <a:effectLst>
                  <a:outerShdw blurRad="38100" dist="38100" dir="2700000" algn="tl">
                    <a:srgbClr val="FFFFFF"/>
                  </a:outerShdw>
                </a:effectLst>
              </a:rPr>
              <a:t> 	</a:t>
            </a:r>
            <a:endParaRPr lang="en-US" sz="2800"/>
          </a:p>
        </p:txBody>
      </p:sp>
    </p:spTree>
    <p:extLst>
      <p:ext uri="{BB962C8B-B14F-4D97-AF65-F5344CB8AC3E}">
        <p14:creationId xmlns:p14="http://schemas.microsoft.com/office/powerpoint/2010/main" val="417987115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Progressive Era </a:t>
            </a:r>
            <a:r>
              <a:rPr lang="en-US" dirty="0" err="1" smtClean="0"/>
              <a:t>Webquest</a:t>
            </a:r>
            <a:r>
              <a:rPr lang="en-US" dirty="0" smtClean="0"/>
              <a:t> Recap…</a:t>
            </a:r>
            <a:endParaRPr lang="en-US" dirty="0"/>
          </a:p>
        </p:txBody>
      </p:sp>
      <p:sp>
        <p:nvSpPr>
          <p:cNvPr id="3" name="Text Placeholder 2"/>
          <p:cNvSpPr>
            <a:spLocks noGrp="1"/>
          </p:cNvSpPr>
          <p:nvPr>
            <p:ph type="body" idx="1"/>
          </p:nvPr>
        </p:nvSpPr>
        <p:spPr/>
        <p:txBody>
          <a:bodyPr>
            <a:normAutofit fontScale="92500"/>
          </a:bodyPr>
          <a:lstStyle/>
          <a:p>
            <a:r>
              <a:rPr lang="en-US" dirty="0" smtClean="0"/>
              <a:t>The Women’s Rights Movement</a:t>
            </a:r>
            <a:endParaRPr lang="en-US" dirty="0"/>
          </a:p>
        </p:txBody>
      </p:sp>
      <p:sp>
        <p:nvSpPr>
          <p:cNvPr id="4" name="Content Placeholder 3"/>
          <p:cNvSpPr>
            <a:spLocks noGrp="1"/>
          </p:cNvSpPr>
          <p:nvPr>
            <p:ph sz="half" idx="2"/>
          </p:nvPr>
        </p:nvSpPr>
        <p:spPr>
          <a:xfrm>
            <a:off x="381000" y="2209800"/>
            <a:ext cx="4040188" cy="1711325"/>
          </a:xfrm>
          <a:ln>
            <a:solidFill>
              <a:schemeClr val="accent1"/>
            </a:solidFill>
          </a:ln>
        </p:spPr>
        <p:txBody>
          <a:bodyPr/>
          <a:lstStyle/>
          <a:p>
            <a:endParaRPr lang="en-US" dirty="0"/>
          </a:p>
        </p:txBody>
      </p:sp>
      <p:sp>
        <p:nvSpPr>
          <p:cNvPr id="5" name="Text Placeholder 4"/>
          <p:cNvSpPr>
            <a:spLocks noGrp="1"/>
          </p:cNvSpPr>
          <p:nvPr>
            <p:ph type="body" sz="quarter" idx="3"/>
          </p:nvPr>
        </p:nvSpPr>
        <p:spPr>
          <a:xfrm>
            <a:off x="4645025" y="1535113"/>
            <a:ext cx="3355975" cy="639762"/>
          </a:xfrm>
        </p:spPr>
        <p:txBody>
          <a:bodyPr>
            <a:normAutofit fontScale="92500" lnSpcReduction="20000"/>
          </a:bodyPr>
          <a:lstStyle/>
          <a:p>
            <a:pPr algn="ctr"/>
            <a:r>
              <a:rPr lang="en-US" dirty="0" smtClean="0"/>
              <a:t>Muckraking: Exposing the Ills of Society</a:t>
            </a:r>
            <a:endParaRPr lang="en-US" dirty="0"/>
          </a:p>
        </p:txBody>
      </p:sp>
      <p:sp>
        <p:nvSpPr>
          <p:cNvPr id="6" name="Content Placeholder 5"/>
          <p:cNvSpPr>
            <a:spLocks noGrp="1"/>
          </p:cNvSpPr>
          <p:nvPr>
            <p:ph sz="quarter" idx="4"/>
          </p:nvPr>
        </p:nvSpPr>
        <p:spPr>
          <a:xfrm>
            <a:off x="4645025" y="2174875"/>
            <a:ext cx="4041775" cy="1711325"/>
          </a:xfrm>
          <a:ln>
            <a:solidFill>
              <a:schemeClr val="accent1"/>
            </a:solidFill>
          </a:ln>
        </p:spPr>
        <p:txBody>
          <a:bodyPr/>
          <a:lstStyle/>
          <a:p>
            <a:endParaRPr lang="en-US" dirty="0"/>
          </a:p>
        </p:txBody>
      </p:sp>
      <p:sp>
        <p:nvSpPr>
          <p:cNvPr id="7" name="Text Placeholder 2"/>
          <p:cNvSpPr txBox="1">
            <a:spLocks/>
          </p:cNvSpPr>
          <p:nvPr/>
        </p:nvSpPr>
        <p:spPr>
          <a:xfrm>
            <a:off x="457200" y="4038600"/>
            <a:ext cx="4040188" cy="639762"/>
          </a:xfrm>
          <a:prstGeom prst="rect">
            <a:avLst/>
          </a:prstGeom>
        </p:spPr>
        <p:txBody>
          <a:bodyPr vert="horz" lIns="91440" tIns="45720" rIns="91440" bIns="45720" rtlCol="0" anchor="b">
            <a:normAutofit fontScale="925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The</a:t>
            </a:r>
            <a:r>
              <a:rPr kumimoji="0" lang="en-US" sz="2400" b="1" i="0" u="none" strike="noStrike" kern="1200" cap="none" spc="0" normalizeH="0" noProof="0" dirty="0" smtClean="0">
                <a:ln>
                  <a:noFill/>
                </a:ln>
                <a:solidFill>
                  <a:schemeClr val="tx1"/>
                </a:solidFill>
                <a:effectLst/>
                <a:uLnTx/>
                <a:uFillTx/>
                <a:latin typeface="+mn-lt"/>
                <a:ea typeface="+mn-ea"/>
                <a:cs typeface="+mn-cs"/>
              </a:rPr>
              <a:t> Fight for Equality: American Americans </a:t>
            </a:r>
            <a:r>
              <a:rPr lang="en-US" sz="2400" b="1" dirty="0" smtClean="0"/>
              <a:t>and Civil Rights </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Placeholder 4"/>
          <p:cNvSpPr txBox="1">
            <a:spLocks/>
          </p:cNvSpPr>
          <p:nvPr/>
        </p:nvSpPr>
        <p:spPr>
          <a:xfrm>
            <a:off x="4876800" y="4038600"/>
            <a:ext cx="3355975" cy="639762"/>
          </a:xfrm>
          <a:prstGeom prst="rect">
            <a:avLst/>
          </a:prstGeom>
        </p:spPr>
        <p:txBody>
          <a:bodyPr vert="horz" lIns="91440" tIns="45720" rIns="91440" bIns="45720" rtlCol="0" anchor="b">
            <a:normAutofit fontScale="92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dirty="0" smtClean="0"/>
              <a:t>Prohibition: The Temperance Movement</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85033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76400" y="0"/>
            <a:ext cx="6172200" cy="954107"/>
          </a:xfrm>
          <a:prstGeom prst="rect">
            <a:avLst/>
          </a:prstGeom>
          <a:ln>
            <a:solidFill>
              <a:schemeClr val="accent1"/>
            </a:solidFill>
          </a:ln>
        </p:spPr>
        <p:txBody>
          <a:bodyPr wrap="square">
            <a:spAutoFit/>
          </a:bodyPr>
          <a:lstStyle/>
          <a:p>
            <a:pPr algn="ctr"/>
            <a:r>
              <a:rPr lang="en-US" sz="2800" b="1" dirty="0" smtClean="0"/>
              <a:t>Phase 3: Debating, Discussing and Reaching Consensus</a:t>
            </a:r>
            <a:endParaRPr lang="en-US" sz="2800" dirty="0"/>
          </a:p>
        </p:txBody>
      </p:sp>
      <p:sp>
        <p:nvSpPr>
          <p:cNvPr id="1025" name="Rectangle 1"/>
          <p:cNvSpPr>
            <a:spLocks noChangeArrowheads="1"/>
          </p:cNvSpPr>
          <p:nvPr/>
        </p:nvSpPr>
        <p:spPr bwMode="auto">
          <a:xfrm>
            <a:off x="762000" y="1219200"/>
            <a:ext cx="7620000" cy="2246769"/>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a:ea typeface="Times New Roman" pitchFamily="18" charset="0"/>
                <a:cs typeface="Arial" pitchFamily="34" charset="0"/>
              </a:rPr>
              <a:t> </a:t>
            </a:r>
            <a:r>
              <a:rPr kumimoji="0" lang="en-US"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As a group, you should discuss and debate our essential question:</a:t>
            </a:r>
            <a:r>
              <a:rPr kumimoji="0" lang="en-US"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en-US"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en-US"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'Of the many reform movements occurring during the Progressive Era, which type of reform movement had the most positive, lasting impact on society to this day?'</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and</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'What evidence exists in today's society to support your opinion?'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1143000" y="3614678"/>
            <a:ext cx="69342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On a separate sheet of paper and as a group you will write a short editorial that answers all of these questions: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Of the many reform movements occurring during the Progressive Era, which reform movement had the most positive, lasting impact on society to this day?</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 What evidence exists in today’s society to support your opinion?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 Who were the key personalities related to this movement.</a:t>
            </a:r>
          </a:p>
        </p:txBody>
      </p:sp>
    </p:spTree>
    <p:extLst>
      <p:ext uri="{BB962C8B-B14F-4D97-AF65-F5344CB8AC3E}">
        <p14:creationId xmlns:p14="http://schemas.microsoft.com/office/powerpoint/2010/main" val="4374837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1447800" y="0"/>
            <a:ext cx="7696200" cy="914400"/>
          </a:xfrm>
        </p:spPr>
        <p:txBody>
          <a:bodyPr/>
          <a:lstStyle/>
          <a:p>
            <a:r>
              <a:rPr lang="en-US" sz="4000" dirty="0">
                <a:solidFill>
                  <a:srgbClr val="D0CB00"/>
                </a:solidFill>
              </a:rPr>
              <a:t>Progressivism</a:t>
            </a:r>
          </a:p>
        </p:txBody>
      </p:sp>
      <p:sp>
        <p:nvSpPr>
          <p:cNvPr id="233475" name="Rectangle 3"/>
          <p:cNvSpPr>
            <a:spLocks noGrp="1" noChangeArrowheads="1"/>
          </p:cNvSpPr>
          <p:nvPr>
            <p:ph type="body" idx="1"/>
          </p:nvPr>
        </p:nvSpPr>
        <p:spPr>
          <a:xfrm>
            <a:off x="1295400" y="2362200"/>
            <a:ext cx="7543800" cy="4343400"/>
          </a:xfrm>
        </p:spPr>
        <p:txBody>
          <a:bodyPr/>
          <a:lstStyle/>
          <a:p>
            <a:pPr>
              <a:lnSpc>
                <a:spcPct val="90000"/>
              </a:lnSpc>
              <a:buFont typeface="Arial" pitchFamily="34" charset="0"/>
              <a:buNone/>
            </a:pPr>
            <a:r>
              <a:rPr lang="en-US" b="1" dirty="0"/>
              <a:t>WHO?</a:t>
            </a:r>
            <a:r>
              <a:rPr lang="en-US" sz="2800" b="1" dirty="0"/>
              <a:t> “Progressives”</a:t>
            </a:r>
          </a:p>
          <a:p>
            <a:pPr lvl="1">
              <a:lnSpc>
                <a:spcPct val="90000"/>
              </a:lnSpc>
            </a:pPr>
            <a:r>
              <a:rPr lang="en-US" sz="2400" b="1" dirty="0"/>
              <a:t>urban middle-class:</a:t>
            </a:r>
            <a:r>
              <a:rPr lang="en-US" sz="2000" b="1" dirty="0"/>
              <a:t> </a:t>
            </a:r>
            <a:r>
              <a:rPr lang="en-US" sz="2400" b="1" dirty="0"/>
              <a:t>managers </a:t>
            </a:r>
            <a:r>
              <a:rPr lang="en-US" sz="1800" b="1" dirty="0"/>
              <a:t>&amp; </a:t>
            </a:r>
            <a:r>
              <a:rPr lang="en-US" sz="2400" b="1" dirty="0"/>
              <a:t>professionals; women</a:t>
            </a:r>
          </a:p>
          <a:p>
            <a:pPr>
              <a:lnSpc>
                <a:spcPct val="90000"/>
              </a:lnSpc>
              <a:buFont typeface="Arial" pitchFamily="34" charset="0"/>
              <a:buNone/>
            </a:pPr>
            <a:endParaRPr lang="en-US" b="1" dirty="0"/>
          </a:p>
          <a:p>
            <a:pPr>
              <a:lnSpc>
                <a:spcPct val="90000"/>
              </a:lnSpc>
              <a:buFont typeface="Arial" pitchFamily="34" charset="0"/>
              <a:buNone/>
            </a:pPr>
            <a:r>
              <a:rPr lang="en-US" b="1" dirty="0"/>
              <a:t>WHY?</a:t>
            </a:r>
            <a:r>
              <a:rPr lang="en-US" sz="2800" b="1" dirty="0"/>
              <a:t> Address the problems arising from:</a:t>
            </a:r>
          </a:p>
          <a:p>
            <a:pPr lvl="1">
              <a:lnSpc>
                <a:spcPct val="90000"/>
              </a:lnSpc>
            </a:pPr>
            <a:r>
              <a:rPr lang="en-US" sz="2400" dirty="0"/>
              <a:t>industrialization (</a:t>
            </a:r>
            <a:r>
              <a:rPr lang="en-US" sz="1800" dirty="0"/>
              <a:t>big business, labor strife)</a:t>
            </a:r>
          </a:p>
          <a:p>
            <a:pPr lvl="1">
              <a:lnSpc>
                <a:spcPct val="90000"/>
              </a:lnSpc>
            </a:pPr>
            <a:r>
              <a:rPr lang="en-US" sz="2400" dirty="0"/>
              <a:t>urbanization </a:t>
            </a:r>
            <a:r>
              <a:rPr lang="en-US" sz="1800" dirty="0"/>
              <a:t>(slums, political machines, corruption)</a:t>
            </a:r>
          </a:p>
          <a:p>
            <a:pPr lvl="1">
              <a:lnSpc>
                <a:spcPct val="90000"/>
              </a:lnSpc>
            </a:pPr>
            <a:r>
              <a:rPr lang="en-US" sz="2400" dirty="0"/>
              <a:t>immigration (</a:t>
            </a:r>
            <a:r>
              <a:rPr lang="en-US" sz="1800" dirty="0"/>
              <a:t>ethnic diversity)</a:t>
            </a:r>
          </a:p>
          <a:p>
            <a:pPr lvl="1">
              <a:lnSpc>
                <a:spcPct val="90000"/>
              </a:lnSpc>
            </a:pPr>
            <a:r>
              <a:rPr lang="en-US" sz="2400" dirty="0"/>
              <a:t>inequality </a:t>
            </a:r>
            <a:r>
              <a:rPr lang="en-US" sz="1800" dirty="0"/>
              <a:t>&amp;</a:t>
            </a:r>
            <a:r>
              <a:rPr lang="en-US" sz="2400" dirty="0"/>
              <a:t> social injustice </a:t>
            </a:r>
            <a:r>
              <a:rPr lang="en-US" sz="1800" dirty="0"/>
              <a:t>(women &amp; racism)</a:t>
            </a:r>
          </a:p>
          <a:p>
            <a:pPr lvl="1">
              <a:lnSpc>
                <a:spcPct val="90000"/>
              </a:lnSpc>
              <a:buFont typeface="Wingdings" pitchFamily="2" charset="2"/>
              <a:buNone/>
            </a:pPr>
            <a:endParaRPr lang="en-US" sz="1400" dirty="0">
              <a:solidFill>
                <a:srgbClr val="9A9600"/>
              </a:solidFill>
            </a:endParaRPr>
          </a:p>
        </p:txBody>
      </p:sp>
      <p:sp>
        <p:nvSpPr>
          <p:cNvPr id="233476" name="Line 4"/>
          <p:cNvSpPr>
            <a:spLocks noChangeShapeType="1"/>
          </p:cNvSpPr>
          <p:nvPr/>
        </p:nvSpPr>
        <p:spPr bwMode="auto">
          <a:xfrm>
            <a:off x="1676400" y="1752600"/>
            <a:ext cx="6934200" cy="0"/>
          </a:xfrm>
          <a:prstGeom prst="line">
            <a:avLst/>
          </a:prstGeom>
          <a:noFill/>
          <a:ln w="57150">
            <a:solidFill>
              <a:srgbClr val="FFFFCC"/>
            </a:solidFill>
            <a:round/>
            <a:headEnd type="triangle" w="med" len="med"/>
            <a:tailEnd type="triangle" w="med" len="med"/>
          </a:ln>
          <a:effectLst/>
        </p:spPr>
        <p:txBody>
          <a:bodyPr/>
          <a:lstStyle/>
          <a:p>
            <a:endParaRPr lang="en-US"/>
          </a:p>
        </p:txBody>
      </p:sp>
      <p:sp>
        <p:nvSpPr>
          <p:cNvPr id="233477" name="Text Box 5"/>
          <p:cNvSpPr txBox="1">
            <a:spLocks noChangeArrowheads="1"/>
          </p:cNvSpPr>
          <p:nvPr/>
        </p:nvSpPr>
        <p:spPr bwMode="auto">
          <a:xfrm>
            <a:off x="7620000" y="1752600"/>
            <a:ext cx="838200" cy="396875"/>
          </a:xfrm>
          <a:prstGeom prst="rect">
            <a:avLst/>
          </a:prstGeom>
          <a:noFill/>
          <a:ln w="9525">
            <a:noFill/>
            <a:miter lim="800000"/>
            <a:headEnd/>
            <a:tailEnd/>
          </a:ln>
          <a:effectLst/>
        </p:spPr>
        <p:txBody>
          <a:bodyPr>
            <a:spAutoFit/>
          </a:bodyPr>
          <a:lstStyle/>
          <a:p>
            <a:pPr>
              <a:spcBef>
                <a:spcPct val="50000"/>
              </a:spcBef>
            </a:pPr>
            <a:r>
              <a:rPr lang="en-US" sz="2000" dirty="0"/>
              <a:t>1920s</a:t>
            </a:r>
          </a:p>
        </p:txBody>
      </p:sp>
      <p:sp>
        <p:nvSpPr>
          <p:cNvPr id="233478" name="Text Box 6"/>
          <p:cNvSpPr txBox="1">
            <a:spLocks noChangeArrowheads="1"/>
          </p:cNvSpPr>
          <p:nvPr/>
        </p:nvSpPr>
        <p:spPr bwMode="auto">
          <a:xfrm>
            <a:off x="1828800" y="1752600"/>
            <a:ext cx="838200" cy="396875"/>
          </a:xfrm>
          <a:prstGeom prst="rect">
            <a:avLst/>
          </a:prstGeom>
          <a:noFill/>
          <a:ln w="9525">
            <a:noFill/>
            <a:miter lim="800000"/>
            <a:headEnd/>
            <a:tailEnd/>
          </a:ln>
          <a:effectLst/>
        </p:spPr>
        <p:txBody>
          <a:bodyPr>
            <a:spAutoFit/>
          </a:bodyPr>
          <a:lstStyle/>
          <a:p>
            <a:pPr>
              <a:spcBef>
                <a:spcPct val="50000"/>
              </a:spcBef>
            </a:pPr>
            <a:r>
              <a:rPr lang="en-US" sz="2000"/>
              <a:t>1890s</a:t>
            </a:r>
          </a:p>
        </p:txBody>
      </p:sp>
      <p:sp>
        <p:nvSpPr>
          <p:cNvPr id="233479" name="Line 7"/>
          <p:cNvSpPr>
            <a:spLocks noChangeShapeType="1"/>
          </p:cNvSpPr>
          <p:nvPr/>
        </p:nvSpPr>
        <p:spPr bwMode="auto">
          <a:xfrm>
            <a:off x="3124200" y="1752600"/>
            <a:ext cx="4191000" cy="0"/>
          </a:xfrm>
          <a:prstGeom prst="line">
            <a:avLst/>
          </a:prstGeom>
          <a:noFill/>
          <a:ln w="76200">
            <a:solidFill>
              <a:srgbClr val="FF9900"/>
            </a:solidFill>
            <a:round/>
            <a:headEnd/>
            <a:tailEnd/>
          </a:ln>
          <a:effectLst/>
        </p:spPr>
        <p:txBody>
          <a:bodyPr/>
          <a:lstStyle/>
          <a:p>
            <a:endParaRPr lang="en-US"/>
          </a:p>
        </p:txBody>
      </p:sp>
      <p:sp>
        <p:nvSpPr>
          <p:cNvPr id="233480" name="Text Box 8"/>
          <p:cNvSpPr txBox="1">
            <a:spLocks noChangeArrowheads="1"/>
          </p:cNvSpPr>
          <p:nvPr/>
        </p:nvSpPr>
        <p:spPr bwMode="auto">
          <a:xfrm>
            <a:off x="2743200" y="1752600"/>
            <a:ext cx="914400" cy="457200"/>
          </a:xfrm>
          <a:prstGeom prst="rect">
            <a:avLst/>
          </a:prstGeom>
          <a:noFill/>
          <a:ln w="9525">
            <a:noFill/>
            <a:miter lim="800000"/>
            <a:headEnd/>
            <a:tailEnd/>
          </a:ln>
          <a:effectLst/>
        </p:spPr>
        <p:txBody>
          <a:bodyPr>
            <a:spAutoFit/>
          </a:bodyPr>
          <a:lstStyle/>
          <a:p>
            <a:pPr>
              <a:spcBef>
                <a:spcPct val="50000"/>
              </a:spcBef>
            </a:pPr>
            <a:r>
              <a:rPr lang="en-US" sz="2400" dirty="0">
                <a:solidFill>
                  <a:schemeClr val="folHlink"/>
                </a:solidFill>
              </a:rPr>
              <a:t>1901</a:t>
            </a:r>
          </a:p>
        </p:txBody>
      </p:sp>
      <p:sp>
        <p:nvSpPr>
          <p:cNvPr id="233481" name="Text Box 9"/>
          <p:cNvSpPr txBox="1">
            <a:spLocks noChangeArrowheads="1"/>
          </p:cNvSpPr>
          <p:nvPr/>
        </p:nvSpPr>
        <p:spPr bwMode="auto">
          <a:xfrm>
            <a:off x="6858000" y="1752600"/>
            <a:ext cx="838200" cy="457200"/>
          </a:xfrm>
          <a:prstGeom prst="rect">
            <a:avLst/>
          </a:prstGeom>
          <a:noFill/>
          <a:ln w="9525">
            <a:noFill/>
            <a:miter lim="800000"/>
            <a:headEnd/>
            <a:tailEnd/>
          </a:ln>
          <a:effectLst/>
        </p:spPr>
        <p:txBody>
          <a:bodyPr>
            <a:spAutoFit/>
          </a:bodyPr>
          <a:lstStyle/>
          <a:p>
            <a:pPr>
              <a:spcBef>
                <a:spcPct val="50000"/>
              </a:spcBef>
            </a:pPr>
            <a:r>
              <a:rPr lang="en-US" sz="2400">
                <a:solidFill>
                  <a:schemeClr val="folHlink"/>
                </a:solidFill>
              </a:rPr>
              <a:t>1917</a:t>
            </a:r>
          </a:p>
        </p:txBody>
      </p:sp>
      <p:sp>
        <p:nvSpPr>
          <p:cNvPr id="233491" name="Text Box 19"/>
          <p:cNvSpPr txBox="1">
            <a:spLocks noChangeArrowheads="1"/>
          </p:cNvSpPr>
          <p:nvPr/>
        </p:nvSpPr>
        <p:spPr bwMode="auto">
          <a:xfrm>
            <a:off x="1295400" y="914400"/>
            <a:ext cx="7848600" cy="579438"/>
          </a:xfrm>
          <a:prstGeom prst="rect">
            <a:avLst/>
          </a:prstGeom>
          <a:noFill/>
          <a:ln w="9525">
            <a:noFill/>
            <a:miter lim="800000"/>
            <a:headEnd/>
            <a:tailEnd/>
          </a:ln>
          <a:effectLst/>
        </p:spPr>
        <p:txBody>
          <a:bodyPr>
            <a:spAutoFit/>
          </a:bodyPr>
          <a:lstStyle/>
          <a:p>
            <a:pPr eaLnBrk="1" hangingPunct="1">
              <a:spcBef>
                <a:spcPct val="20000"/>
              </a:spcBef>
              <a:buClr>
                <a:srgbClr val="C59639"/>
              </a:buClr>
              <a:buFont typeface="Arial" pitchFamily="34" charset="0"/>
              <a:buNone/>
            </a:pPr>
            <a:r>
              <a:rPr lang="en-US" sz="3200" b="1" dirty="0"/>
              <a:t>WHEN? “Progressive Reform Era”</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34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34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34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34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34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bldLvl="2"/>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Rectangle 7"/>
          <p:cNvSpPr>
            <a:spLocks noGrp="1" noChangeArrowheads="1"/>
          </p:cNvSpPr>
          <p:nvPr>
            <p:ph type="title"/>
          </p:nvPr>
        </p:nvSpPr>
        <p:spPr>
          <a:xfrm>
            <a:off x="3048000" y="274638"/>
            <a:ext cx="5943600" cy="1173162"/>
          </a:xfrm>
        </p:spPr>
        <p:txBody>
          <a:bodyPr>
            <a:normAutofit fontScale="90000"/>
          </a:bodyPr>
          <a:lstStyle/>
          <a:p>
            <a:r>
              <a:rPr lang="en-US" b="1" dirty="0" smtClean="0"/>
              <a:t>Robber Barons or Captains of Industry</a:t>
            </a:r>
            <a:endParaRPr lang="en-US" b="1" dirty="0"/>
          </a:p>
        </p:txBody>
      </p:sp>
      <p:sp>
        <p:nvSpPr>
          <p:cNvPr id="134150" name="Rectangle 6"/>
          <p:cNvSpPr>
            <a:spLocks noGrp="1" noChangeArrowheads="1"/>
          </p:cNvSpPr>
          <p:nvPr>
            <p:ph type="body" sz="half" idx="3"/>
          </p:nvPr>
        </p:nvSpPr>
        <p:spPr>
          <a:xfrm>
            <a:off x="6927" y="6019800"/>
            <a:ext cx="5791200" cy="838200"/>
          </a:xfrm>
        </p:spPr>
        <p:txBody>
          <a:bodyPr/>
          <a:lstStyle/>
          <a:p>
            <a:r>
              <a:rPr lang="en-US" sz="1800" b="1" dirty="0" smtClean="0"/>
              <a:t>Andrew </a:t>
            </a:r>
            <a:r>
              <a:rPr lang="en-US" sz="1800" b="1" dirty="0"/>
              <a:t>Carnegie: U.S. Steel (1870s)</a:t>
            </a:r>
          </a:p>
          <a:p>
            <a:r>
              <a:rPr lang="en-US" sz="1800" b="1" dirty="0"/>
              <a:t>John D. Rockefeller: Standard Oil (1880s</a:t>
            </a:r>
            <a:r>
              <a:rPr lang="en-US" sz="1800" b="1" dirty="0" smtClean="0"/>
              <a:t>)</a:t>
            </a:r>
            <a:endParaRPr lang="en-US" sz="1800" b="1" dirty="0"/>
          </a:p>
        </p:txBody>
      </p:sp>
      <p:pic>
        <p:nvPicPr>
          <p:cNvPr id="134154" name="Picture 10" descr="carnegie"/>
          <p:cNvPicPr>
            <a:picLocks noGrp="1" noChangeAspect="1" noChangeArrowheads="1"/>
          </p:cNvPicPr>
          <p:nvPr>
            <p:ph sz="quarter" idx="1"/>
          </p:nvPr>
        </p:nvPicPr>
        <p:blipFill>
          <a:blip r:embed="rId3" cstate="print">
            <a:lum bright="38000" contrast="30000"/>
            <a:extLst>
              <a:ext uri="{28A0092B-C50C-407E-A947-70E740481C1C}">
                <a14:useLocalDpi xmlns:a14="http://schemas.microsoft.com/office/drawing/2010/main" val="0"/>
              </a:ext>
            </a:extLst>
          </a:blip>
          <a:srcRect t="4266" r="5319" b="17067"/>
          <a:stretch>
            <a:fillRect/>
          </a:stretch>
        </p:blipFill>
        <p:spPr>
          <a:xfrm>
            <a:off x="304800" y="685800"/>
            <a:ext cx="2578100" cy="2720975"/>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55" name="Picture 11" descr="rockefelle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838200" y="3276600"/>
            <a:ext cx="2239963" cy="2654300"/>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3276600" y="1752600"/>
            <a:ext cx="5562600" cy="3385542"/>
          </a:xfrm>
          <a:prstGeom prst="rect">
            <a:avLst/>
          </a:prstGeom>
          <a:noFill/>
        </p:spPr>
        <p:txBody>
          <a:bodyPr wrap="square" rtlCol="0">
            <a:spAutoFit/>
          </a:bodyPr>
          <a:lstStyle/>
          <a:p>
            <a:pPr algn="ctr"/>
            <a:r>
              <a:rPr lang="en-US" sz="2800" dirty="0" smtClean="0"/>
              <a:t>Did Business leaders help or hinder the US economy during the American Industrial Revolution?</a:t>
            </a:r>
          </a:p>
          <a:p>
            <a:endParaRPr lang="en-US" sz="2800" dirty="0" smtClean="0"/>
          </a:p>
          <a:p>
            <a:pPr algn="ctr"/>
            <a:r>
              <a:rPr lang="en-US" sz="2800" dirty="0" smtClean="0"/>
              <a:t> Write a Thesis that includes 3 strong arguments supporting or opposing the question above.</a:t>
            </a:r>
            <a:endParaRPr lang="en-US" sz="2800" dirty="0"/>
          </a:p>
          <a:p>
            <a:endParaRPr lang="en-US" dirty="0"/>
          </a:p>
        </p:txBody>
      </p:sp>
    </p:spTree>
    <p:extLst>
      <p:ext uri="{BB962C8B-B14F-4D97-AF65-F5344CB8AC3E}">
        <p14:creationId xmlns:p14="http://schemas.microsoft.com/office/powerpoint/2010/main" val="11049746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 Ellis Island</a:t>
            </a:r>
            <a:endParaRPr lang="en-US" dirty="0"/>
          </a:p>
        </p:txBody>
      </p:sp>
      <p:sp>
        <p:nvSpPr>
          <p:cNvPr id="3" name="Content Placeholder 2"/>
          <p:cNvSpPr>
            <a:spLocks noGrp="1"/>
          </p:cNvSpPr>
          <p:nvPr>
            <p:ph sz="quarter" idx="1"/>
          </p:nvPr>
        </p:nvSpPr>
        <p:spPr/>
        <p:txBody>
          <a:bodyPr/>
          <a:lstStyle/>
          <a:p>
            <a:r>
              <a:rPr lang="en-US" dirty="0">
                <a:hlinkClick r:id="rId2"/>
              </a:rPr>
              <a:t>https://</a:t>
            </a:r>
            <a:r>
              <a:rPr lang="en-US" dirty="0" smtClean="0">
                <a:hlinkClick r:id="rId2"/>
              </a:rPr>
              <a:t>www.youtube.com/watch?v=u4wzVuXPznk</a:t>
            </a:r>
            <a:endParaRPr lang="en-US" dirty="0" smtClean="0"/>
          </a:p>
          <a:p>
            <a:endParaRPr lang="en-US" dirty="0"/>
          </a:p>
        </p:txBody>
      </p:sp>
      <p:sp>
        <p:nvSpPr>
          <p:cNvPr id="4" name="Content Placeholder 3"/>
          <p:cNvSpPr>
            <a:spLocks noGrp="1"/>
          </p:cNvSpPr>
          <p:nvPr>
            <p:ph sz="quarter" idx="2"/>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spTree>
    <p:extLst>
      <p:ext uri="{BB962C8B-B14F-4D97-AF65-F5344CB8AC3E}">
        <p14:creationId xmlns:p14="http://schemas.microsoft.com/office/powerpoint/2010/main" val="1091582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3499</TotalTime>
  <Words>5002</Words>
  <Application>Microsoft Office PowerPoint</Application>
  <PresentationFormat>On-screen Show (4:3)</PresentationFormat>
  <Paragraphs>855</Paragraphs>
  <Slides>101</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101</vt:i4>
      </vt:variant>
    </vt:vector>
  </HeadingPairs>
  <TitlesOfParts>
    <vt:vector size="113" baseType="lpstr">
      <vt:lpstr>MS PGothic</vt:lpstr>
      <vt:lpstr>Arial</vt:lpstr>
      <vt:lpstr>Calibri</vt:lpstr>
      <vt:lpstr>Cambria</vt:lpstr>
      <vt:lpstr>Castellar</vt:lpstr>
      <vt:lpstr>Century Schoolbook</vt:lpstr>
      <vt:lpstr>Helvetica</vt:lpstr>
      <vt:lpstr>Symbol</vt:lpstr>
      <vt:lpstr>Tahoma</vt:lpstr>
      <vt:lpstr>Times New Roman</vt:lpstr>
      <vt:lpstr>Wingdings</vt:lpstr>
      <vt:lpstr>Office Theme</vt:lpstr>
      <vt:lpstr>Immigration, Industrialization, and Progressivism </vt:lpstr>
      <vt:lpstr>Immigration 1840 - 1914</vt:lpstr>
      <vt:lpstr>Immigration</vt:lpstr>
      <vt:lpstr>Immigration to the United States</vt:lpstr>
      <vt:lpstr>‘Old’ Vs. ‘New’ Immigrants</vt:lpstr>
      <vt:lpstr>New vs. Old Immigrant Groups</vt:lpstr>
      <vt:lpstr>PowerPoint Presentation</vt:lpstr>
      <vt:lpstr>Anti-Catholic Political Cartoon</vt:lpstr>
      <vt:lpstr>PowerPoint Presentation</vt:lpstr>
      <vt:lpstr>PowerPoint Presentation</vt:lpstr>
      <vt:lpstr>I. New Immigrants come to America </vt:lpstr>
      <vt:lpstr>II. Why do Immigrants decide to leave home? Push and Pull Factors</vt:lpstr>
      <vt:lpstr>II. Why do Immigrants decide to leave home? Push and Pull Factors</vt:lpstr>
      <vt:lpstr>PowerPoint Presentation</vt:lpstr>
      <vt:lpstr>Historical Migration</vt:lpstr>
      <vt:lpstr>Immigration to the United States</vt:lpstr>
      <vt:lpstr>Arriving in America</vt:lpstr>
      <vt:lpstr>PowerPoint Presentation</vt:lpstr>
      <vt:lpstr>Citizenship in The United States</vt:lpstr>
      <vt:lpstr>Immigration Regulation</vt:lpstr>
      <vt:lpstr>PowerPoint Presentation</vt:lpstr>
      <vt:lpstr>PowerPoint Presentation</vt:lpstr>
      <vt:lpstr>PowerPoint Presentation</vt:lpstr>
      <vt:lpstr>The Immigrant Experience Jigsaw Jigsaw Instructions</vt:lpstr>
      <vt:lpstr>Was 19th-century America a land of opportunity for immigrants?</vt:lpstr>
      <vt:lpstr>PowerPoint Presentation</vt:lpstr>
      <vt:lpstr>PowerPoint Presentation</vt:lpstr>
      <vt:lpstr>How do Immigrants Change America?</vt:lpstr>
      <vt:lpstr>Case Study: The Immigrant Experience</vt:lpstr>
      <vt:lpstr>Different Theories on the Impact of Immigrants on US Culture</vt:lpstr>
      <vt:lpstr>‘Child’s Plate/ Multiple Consciousness Model</vt:lpstr>
      <vt:lpstr>Paragraph Structure</vt:lpstr>
      <vt:lpstr>Theories on Immigrant Assimilation How Do Immigrants Become American?</vt:lpstr>
      <vt:lpstr>Review from WH2 What were the benefits and drawbacks of Industrialization in England? </vt:lpstr>
      <vt:lpstr>America the Story of US The Creation of Cities</vt:lpstr>
      <vt:lpstr>Industrialization</vt:lpstr>
      <vt:lpstr>The Rise of Large Corporations</vt:lpstr>
      <vt:lpstr>PowerPoint Presentation</vt:lpstr>
      <vt:lpstr>Monopolies Standard Oil, 1906</vt:lpstr>
      <vt:lpstr>Standard Oil</vt:lpstr>
      <vt:lpstr>How is big business portrayed today?</vt:lpstr>
      <vt:lpstr>Brainstorm Laissez-faire vs. Regulation</vt:lpstr>
      <vt:lpstr>Working During the Industrial Age</vt:lpstr>
      <vt:lpstr>Why should we learn how to Analyze Photographs as Primary Sources?</vt:lpstr>
      <vt:lpstr>Practice Photo Analysis</vt:lpstr>
      <vt:lpstr>Practice Photo Analysis</vt:lpstr>
      <vt:lpstr>PowerPoint Presentation</vt:lpstr>
      <vt:lpstr>Labor Condition and Demands</vt:lpstr>
      <vt:lpstr>Gradual Government Regulation</vt:lpstr>
      <vt:lpstr>Characterization of American Industrialization</vt:lpstr>
      <vt:lpstr>Robber Barons or Captains of Industry</vt:lpstr>
      <vt:lpstr>Responses to Industrialization and Unrestrained Capitalism </vt:lpstr>
      <vt:lpstr>Major Strikes of the Late 1800s</vt:lpstr>
      <vt:lpstr>Pullman Strike</vt:lpstr>
      <vt:lpstr>Responses to Industrialization</vt:lpstr>
      <vt:lpstr>Aims and Tactics of Management &amp; Labor</vt:lpstr>
      <vt:lpstr>The Organized Labor Movement</vt:lpstr>
      <vt:lpstr>Discuss as a group – Was the labor movement from 1870-1920 successful? </vt:lpstr>
      <vt:lpstr>Effects of Industrialism</vt:lpstr>
      <vt:lpstr>Class Differences</vt:lpstr>
      <vt:lpstr>The Progressive Era</vt:lpstr>
      <vt:lpstr>Progressives</vt:lpstr>
      <vt:lpstr>PowerPoint Presentation</vt:lpstr>
      <vt:lpstr>Women make Progress How did women of the progressive era make progress and win the right to vote?</vt:lpstr>
      <vt:lpstr>Women fight for the Right …. To Vote</vt:lpstr>
      <vt:lpstr>PowerPoint Presentation</vt:lpstr>
      <vt:lpstr>PowerPoint Presentation</vt:lpstr>
      <vt:lpstr>PowerPoint Presentation</vt:lpstr>
      <vt:lpstr>Struggle against Discrimination</vt:lpstr>
      <vt:lpstr>How was the Progressive Era a contradiction at times?</vt:lpstr>
      <vt:lpstr>Continued Discriminations</vt:lpstr>
      <vt:lpstr>Discrimination and Racism is Institutionalized</vt:lpstr>
      <vt:lpstr>The Struggle Against Discrimination</vt:lpstr>
      <vt:lpstr>Progressive Era Webquest</vt:lpstr>
      <vt:lpstr>Which of these reform movements had the most positive, lasting impact on society to this day?</vt:lpstr>
      <vt:lpstr>Politicians… Roosevelt, Taft and Wilson</vt:lpstr>
      <vt:lpstr>Assassination of President McKinley, Sept  6, 1901</vt:lpstr>
      <vt:lpstr>Theodore Roosevelt: the “accidental President” Republican (1901-1909)</vt:lpstr>
      <vt:lpstr>Theodore Roosevelt Presidential Accomplishments</vt:lpstr>
      <vt:lpstr>CONSERVATION: National Parks and Forests</vt:lpstr>
      <vt:lpstr>Why is Teddy Roosevelt Awesome?</vt:lpstr>
      <vt:lpstr>William Howard Taft President 1909-13 Republican</vt:lpstr>
      <vt:lpstr>William H. Taft</vt:lpstr>
      <vt:lpstr>Taft’s Progressive Accomplishments </vt:lpstr>
      <vt:lpstr>Why is Taft Underrated?</vt:lpstr>
      <vt:lpstr>Election of 1912</vt:lpstr>
      <vt:lpstr>1912 Presidential Election </vt:lpstr>
      <vt:lpstr>Woodrow Wilson</vt:lpstr>
      <vt:lpstr>Federal Reserve System</vt:lpstr>
      <vt:lpstr>What makes Wilson Unique as a President?</vt:lpstr>
      <vt:lpstr>PowerPoint Presentation</vt:lpstr>
      <vt:lpstr>End Notes on the Progressive Era</vt:lpstr>
      <vt:lpstr>Immigration, Industrialization, and Progressivism </vt:lpstr>
      <vt:lpstr>ESSENTIAL QUESTION  </vt:lpstr>
      <vt:lpstr>Progressive Era Webquest Recap…</vt:lpstr>
      <vt:lpstr>PowerPoint Presentation</vt:lpstr>
      <vt:lpstr>Progressivism</vt:lpstr>
      <vt:lpstr>Robber Barons or Captains of Industry</vt:lpstr>
      <vt:lpstr>Immigration Ellis Island</vt:lpstr>
      <vt:lpstr>Warm Up Activity:  Creating Arguments Arguments = expressing a point of view on a subject and supporting it with evidence</vt:lpstr>
      <vt:lpstr>America the Story of US The Creation of Cities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Industrialization, and Progressivism</dc:title>
  <dc:creator>Ramm, Lindsay</dc:creator>
  <cp:lastModifiedBy>Ramm, Lindsay</cp:lastModifiedBy>
  <cp:revision>126</cp:revision>
  <cp:lastPrinted>2014-11-05T21:27:24Z</cp:lastPrinted>
  <dcterms:created xsi:type="dcterms:W3CDTF">2014-11-03T14:14:29Z</dcterms:created>
  <dcterms:modified xsi:type="dcterms:W3CDTF">2017-01-05T14:09:22Z</dcterms:modified>
</cp:coreProperties>
</file>