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79" r:id="rId3"/>
    <p:sldId id="316" r:id="rId4"/>
    <p:sldId id="306" r:id="rId5"/>
    <p:sldId id="260" r:id="rId6"/>
    <p:sldId id="261" r:id="rId7"/>
    <p:sldId id="280" r:id="rId8"/>
    <p:sldId id="263" r:id="rId9"/>
    <p:sldId id="314" r:id="rId10"/>
    <p:sldId id="311" r:id="rId11"/>
    <p:sldId id="312" r:id="rId12"/>
    <p:sldId id="276" r:id="rId13"/>
    <p:sldId id="277" r:id="rId14"/>
    <p:sldId id="278" r:id="rId15"/>
    <p:sldId id="281" r:id="rId16"/>
    <p:sldId id="285" r:id="rId17"/>
    <p:sldId id="297" r:id="rId18"/>
    <p:sldId id="315" r:id="rId19"/>
    <p:sldId id="284" r:id="rId20"/>
    <p:sldId id="282" r:id="rId21"/>
    <p:sldId id="303" r:id="rId22"/>
    <p:sldId id="310" r:id="rId23"/>
    <p:sldId id="304" r:id="rId24"/>
    <p:sldId id="302" r:id="rId25"/>
    <p:sldId id="286" r:id="rId26"/>
    <p:sldId id="301" r:id="rId27"/>
    <p:sldId id="308" r:id="rId28"/>
    <p:sldId id="309" r:id="rId29"/>
    <p:sldId id="307" r:id="rId30"/>
    <p:sldId id="287" r:id="rId31"/>
    <p:sldId id="288" r:id="rId32"/>
    <p:sldId id="300" r:id="rId33"/>
    <p:sldId id="289" r:id="rId34"/>
    <p:sldId id="292" r:id="rId35"/>
    <p:sldId id="293" r:id="rId36"/>
    <p:sldId id="291" r:id="rId37"/>
    <p:sldId id="294" r:id="rId38"/>
    <p:sldId id="295" r:id="rId39"/>
    <p:sldId id="296" r:id="rId40"/>
    <p:sldId id="317" r:id="rId41"/>
    <p:sldId id="298" r:id="rId42"/>
    <p:sldId id="299"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1528" autoAdjust="0"/>
  </p:normalViewPr>
  <p:slideViewPr>
    <p:cSldViewPr>
      <p:cViewPr varScale="1">
        <p:scale>
          <a:sx n="60" d="100"/>
          <a:sy n="60" d="100"/>
        </p:scale>
        <p:origin x="81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46842-55B6-45CF-8919-1FC8E3127E21}" type="datetimeFigureOut">
              <a:rPr lang="en-US" smtClean="0"/>
              <a:t>10/18/2018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540AE-5F7D-4181-9C4F-70A10C1001EC}" type="slidenum">
              <a:rPr lang="en-US" smtClean="0"/>
              <a:t>‹#›</a:t>
            </a:fld>
            <a:endParaRPr lang="en-US"/>
          </a:p>
        </p:txBody>
      </p:sp>
    </p:spTree>
    <p:extLst>
      <p:ext uri="{BB962C8B-B14F-4D97-AF65-F5344CB8AC3E}">
        <p14:creationId xmlns:p14="http://schemas.microsoft.com/office/powerpoint/2010/main" val="363020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E2601B-31C0-4D85-97D9-62DC9E201A71}" type="slidenum">
              <a:rPr lang="en-US">
                <a:latin typeface="Tahoma" pitchFamily="34" charset="0"/>
              </a:rPr>
              <a:pPr/>
              <a:t>5</a:t>
            </a:fld>
            <a:endParaRPr lang="en-US">
              <a:latin typeface="Tahoma"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20D7AE-D424-4A72-9A77-77EC448A624A}" type="slidenum">
              <a:rPr lang="en-US">
                <a:latin typeface="Tahoma" pitchFamily="34" charset="0"/>
              </a:rPr>
              <a:pPr/>
              <a:t>6</a:t>
            </a:fld>
            <a:endParaRPr lang="en-US">
              <a:latin typeface="Tahoma"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It’s hard to think of any,</a:t>
            </a:r>
            <a:r>
              <a:rPr lang="en-US" baseline="0" dirty="0" smtClean="0"/>
              <a:t> so we must conclude that genetics play a significant role in determining some important factors.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AB13B1-D4E3-44E7-94A5-31AE5E66E270}" type="slidenum">
              <a:rPr lang="en-US">
                <a:latin typeface="Tahoma" pitchFamily="34" charset="0"/>
              </a:rPr>
              <a:pPr/>
              <a:t>8</a:t>
            </a:fld>
            <a:endParaRPr lang="en-US">
              <a:latin typeface="Tahoma"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BAC59-8776-4CB4-8432-7A7EACEF45A6}" type="slidenum">
              <a:rPr lang="en-US">
                <a:latin typeface="Tahoma" pitchFamily="34" charset="0"/>
              </a:rPr>
              <a:pPr/>
              <a:t>12</a:t>
            </a:fld>
            <a:endParaRPr lang="en-US">
              <a:latin typeface="Tahoma"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ED7E6D-F683-43F9-A73F-186062D27C80}" type="slidenum">
              <a:rPr lang="en-US">
                <a:latin typeface="Tahoma" pitchFamily="34" charset="0"/>
              </a:rPr>
              <a:pPr/>
              <a:t>13</a:t>
            </a:fld>
            <a:endParaRPr lang="en-US">
              <a:latin typeface="Tahoma"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835079-8F2D-4E47-9720-CFB3776B27E0}" type="slidenum">
              <a:rPr lang="en-US">
                <a:latin typeface="Tahoma" pitchFamily="34" charset="0"/>
              </a:rPr>
              <a:pPr/>
              <a:t>14</a:t>
            </a:fld>
            <a:endParaRPr lang="en-US">
              <a:latin typeface="Tahoma"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540AE-5F7D-4181-9C4F-70A10C1001EC}" type="slidenum">
              <a:rPr lang="en-US" smtClean="0"/>
              <a:t>19</a:t>
            </a:fld>
            <a:endParaRPr lang="en-US"/>
          </a:p>
        </p:txBody>
      </p:sp>
    </p:spTree>
    <p:extLst>
      <p:ext uri="{BB962C8B-B14F-4D97-AF65-F5344CB8AC3E}">
        <p14:creationId xmlns:p14="http://schemas.microsoft.com/office/powerpoint/2010/main" val="357105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540AE-5F7D-4181-9C4F-70A10C1001EC}" type="slidenum">
              <a:rPr lang="en-US" smtClean="0"/>
              <a:t>20</a:t>
            </a:fld>
            <a:endParaRPr lang="en-US"/>
          </a:p>
        </p:txBody>
      </p:sp>
    </p:spTree>
    <p:extLst>
      <p:ext uri="{BB962C8B-B14F-4D97-AF65-F5344CB8AC3E}">
        <p14:creationId xmlns:p14="http://schemas.microsoft.com/office/powerpoint/2010/main" val="357105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put former WH2H</a:t>
            </a:r>
            <a:r>
              <a:rPr lang="en-US" baseline="0" dirty="0" smtClean="0"/>
              <a:t> students in Group 4 (for </a:t>
            </a:r>
            <a:r>
              <a:rPr lang="en-US" baseline="0" smtClean="0"/>
              <a:t>Marx explanation).</a:t>
            </a:r>
            <a:endParaRPr lang="en-US"/>
          </a:p>
        </p:txBody>
      </p:sp>
      <p:sp>
        <p:nvSpPr>
          <p:cNvPr id="4" name="Slide Number Placeholder 3"/>
          <p:cNvSpPr>
            <a:spLocks noGrp="1"/>
          </p:cNvSpPr>
          <p:nvPr>
            <p:ph type="sldNum" sz="quarter" idx="10"/>
          </p:nvPr>
        </p:nvSpPr>
        <p:spPr/>
        <p:txBody>
          <a:bodyPr/>
          <a:lstStyle/>
          <a:p>
            <a:fld id="{B05540AE-5F7D-4181-9C4F-70A10C1001EC}" type="slidenum">
              <a:rPr lang="en-US" smtClean="0"/>
              <a:t>33</a:t>
            </a:fld>
            <a:endParaRPr lang="en-US"/>
          </a:p>
        </p:txBody>
      </p:sp>
    </p:spTree>
    <p:extLst>
      <p:ext uri="{BB962C8B-B14F-4D97-AF65-F5344CB8AC3E}">
        <p14:creationId xmlns:p14="http://schemas.microsoft.com/office/powerpoint/2010/main" val="414244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9A411-4D1D-41E3-B4D6-A92C5BAE016E}"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191307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9A411-4D1D-41E3-B4D6-A92C5BAE016E}"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135267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9A411-4D1D-41E3-B4D6-A92C5BAE016E}"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3461146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667000" y="6245225"/>
            <a:ext cx="3886200" cy="476250"/>
          </a:xfrm>
        </p:spPr>
        <p:txBody>
          <a:bodyPr/>
          <a:lstStyle>
            <a:lvl1pPr>
              <a:defRPr/>
            </a:lvl1pPr>
          </a:lstStyle>
          <a:p>
            <a:pPr>
              <a:defRPr/>
            </a:pPr>
            <a:r>
              <a:rPr lang="en-US"/>
              <a:t>© 2008 The McGraw-Hill Companies, Inc.</a:t>
            </a:r>
          </a:p>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F6C13BF5-69A1-43E4-8643-5D60776772B3}" type="slidenum">
              <a:rPr lang="en-US"/>
              <a:pPr>
                <a:defRPr/>
              </a:pPr>
              <a:t>‹#›</a:t>
            </a:fld>
            <a:endParaRPr lang="en-US"/>
          </a:p>
        </p:txBody>
      </p:sp>
    </p:spTree>
    <p:extLst>
      <p:ext uri="{BB962C8B-B14F-4D97-AF65-F5344CB8AC3E}">
        <p14:creationId xmlns:p14="http://schemas.microsoft.com/office/powerpoint/2010/main" val="82937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2667000" y="6245225"/>
            <a:ext cx="3886200" cy="476250"/>
          </a:xfrm>
        </p:spPr>
        <p:txBody>
          <a:bodyPr/>
          <a:lstStyle>
            <a:lvl1pPr>
              <a:defRPr/>
            </a:lvl1pPr>
          </a:lstStyle>
          <a:p>
            <a:pPr>
              <a:defRPr/>
            </a:pPr>
            <a:r>
              <a:rPr lang="en-US"/>
              <a:t>© 2008 The McGraw-Hill Companies, Inc.</a:t>
            </a:r>
          </a:p>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A99FB10-EFB7-43D7-BB0B-CB200F7059D9}" type="slidenum">
              <a:rPr lang="en-US"/>
              <a:pPr>
                <a:defRPr/>
              </a:pPr>
              <a:t>‹#›</a:t>
            </a:fld>
            <a:endParaRPr lang="en-US"/>
          </a:p>
        </p:txBody>
      </p:sp>
    </p:spTree>
    <p:extLst>
      <p:ext uri="{BB962C8B-B14F-4D97-AF65-F5344CB8AC3E}">
        <p14:creationId xmlns:p14="http://schemas.microsoft.com/office/powerpoint/2010/main" val="389748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9A411-4D1D-41E3-B4D6-A92C5BAE016E}"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207936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9A411-4D1D-41E3-B4D6-A92C5BAE016E}"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230291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9A411-4D1D-41E3-B4D6-A92C5BAE016E}"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377313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9A411-4D1D-41E3-B4D6-A92C5BAE016E}"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239861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9A411-4D1D-41E3-B4D6-A92C5BAE016E}"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145993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9A411-4D1D-41E3-B4D6-A92C5BAE016E}"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27313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9A411-4D1D-41E3-B4D6-A92C5BAE016E}"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398498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9A411-4D1D-41E3-B4D6-A92C5BAE016E}"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23BFB-EB2B-41F9-8EC9-086CEE6C2839}" type="slidenum">
              <a:rPr lang="en-US" smtClean="0"/>
              <a:t>‹#›</a:t>
            </a:fld>
            <a:endParaRPr lang="en-US"/>
          </a:p>
        </p:txBody>
      </p:sp>
    </p:spTree>
    <p:extLst>
      <p:ext uri="{BB962C8B-B14F-4D97-AF65-F5344CB8AC3E}">
        <p14:creationId xmlns:p14="http://schemas.microsoft.com/office/powerpoint/2010/main" val="283288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4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9A411-4D1D-41E3-B4D6-A92C5BAE016E}" type="datetimeFigureOut">
              <a:rPr lang="en-US" smtClean="0"/>
              <a:t>10/18/2018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23BFB-EB2B-41F9-8EC9-086CEE6C2839}" type="slidenum">
              <a:rPr lang="en-US" smtClean="0"/>
              <a:t>‹#›</a:t>
            </a:fld>
            <a:endParaRPr lang="en-US"/>
          </a:p>
        </p:txBody>
      </p:sp>
    </p:spTree>
    <p:extLst>
      <p:ext uri="{BB962C8B-B14F-4D97-AF65-F5344CB8AC3E}">
        <p14:creationId xmlns:p14="http://schemas.microsoft.com/office/powerpoint/2010/main" val="3431466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_O60TYAIgC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file:///C:\Users\tritter\Documents\sociology%202003\Nate\Gender\different_voice.htm" TargetMode="External"/><Relationship Id="rId2" Type="http://schemas.openxmlformats.org/officeDocument/2006/relationships/hyperlink" Target="http://facultyweb.cortland.edu/andersmd/KOHL/kohlapp.HTML" TargetMode="External"/><Relationship Id="rId1" Type="http://schemas.openxmlformats.org/officeDocument/2006/relationships/slideLayout" Target="../slideLayouts/slideLayout2.xml"/><Relationship Id="rId4" Type="http://schemas.openxmlformats.org/officeDocument/2006/relationships/hyperlink" Target="https://www.youtube.com/watch?v=tkpUyB2xg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Autofit/>
          </a:bodyPr>
          <a:lstStyle/>
          <a:p>
            <a:r>
              <a:rPr lang="en-US" sz="6000" b="1" dirty="0" smtClean="0">
                <a:effectLst>
                  <a:outerShdw blurRad="38100" dist="38100" dir="2700000" algn="tl">
                    <a:srgbClr val="000000">
                      <a:alpha val="43137"/>
                    </a:srgbClr>
                  </a:outerShdw>
                </a:effectLst>
              </a:rPr>
              <a:t>Ch. 12: Development</a:t>
            </a:r>
            <a:br>
              <a:rPr lang="en-US" sz="6000" b="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The Beginnings of Life </a:t>
            </a:r>
            <a:endParaRPr lang="en-US" sz="3600" b="1"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Haddam-Killingworth High School</a:t>
            </a:r>
          </a:p>
          <a:p>
            <a:r>
              <a:rPr lang="en-US" dirty="0" smtClean="0"/>
              <a:t>2018</a:t>
            </a:r>
          </a:p>
        </p:txBody>
      </p:sp>
    </p:spTree>
    <p:extLst>
      <p:ext uri="{BB962C8B-B14F-4D97-AF65-F5344CB8AC3E}">
        <p14:creationId xmlns:p14="http://schemas.microsoft.com/office/powerpoint/2010/main" val="47988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Nature versus nurture activity</a:t>
            </a:r>
            <a:br>
              <a:rPr lang="en-US" dirty="0"/>
            </a:br>
            <a:r>
              <a:rPr lang="en-US" dirty="0" smtClean="0"/>
              <a:t>Step 1</a:t>
            </a:r>
            <a:endParaRPr lang="en-US" dirty="0"/>
          </a:p>
        </p:txBody>
      </p:sp>
      <p:sp>
        <p:nvSpPr>
          <p:cNvPr id="3" name="Content Placeholder 2"/>
          <p:cNvSpPr>
            <a:spLocks noGrp="1"/>
          </p:cNvSpPr>
          <p:nvPr>
            <p:ph idx="1"/>
          </p:nvPr>
        </p:nvSpPr>
        <p:spPr/>
        <p:txBody>
          <a:bodyPr>
            <a:normAutofit fontScale="62500" lnSpcReduction="20000"/>
          </a:bodyPr>
          <a:lstStyle/>
          <a:p>
            <a:r>
              <a:rPr lang="en-US" dirty="0"/>
              <a:t> </a:t>
            </a:r>
            <a:r>
              <a:rPr lang="en-US" b="1" dirty="0" smtClean="0"/>
              <a:t>Individual </a:t>
            </a:r>
            <a:r>
              <a:rPr lang="en-US" b="1" dirty="0"/>
              <a:t>grade 5 points</a:t>
            </a:r>
          </a:p>
          <a:p>
            <a:pPr marL="0" lvl="0" indent="0">
              <a:buNone/>
            </a:pPr>
            <a:r>
              <a:rPr lang="en-US" dirty="0" smtClean="0"/>
              <a:t>1. Read </a:t>
            </a:r>
            <a:r>
              <a:rPr lang="en-US" dirty="0"/>
              <a:t>and mark the handout on Development </a:t>
            </a:r>
            <a:r>
              <a:rPr lang="en-US" b="1" dirty="0"/>
              <a:t>(10  minutes)</a:t>
            </a:r>
          </a:p>
          <a:p>
            <a:pPr marL="0" indent="0">
              <a:buNone/>
            </a:pPr>
            <a:r>
              <a:rPr lang="en-US" dirty="0" smtClean="0"/>
              <a:t>2. Do </a:t>
            </a:r>
            <a:r>
              <a:rPr lang="en-US" dirty="0"/>
              <a:t>additional research and find a valid, established study/program/journal article, website that provides you more information etc. that can be useful in explaining/ debating or studying nature or nurture in human development. </a:t>
            </a:r>
            <a:r>
              <a:rPr lang="en-US" b="1" dirty="0"/>
              <a:t>( 1 5 minutes)</a:t>
            </a:r>
          </a:p>
          <a:p>
            <a:r>
              <a:rPr lang="en-US" dirty="0"/>
              <a:t>Record 5 research questions as you research and attain information that is useful to explain the study. </a:t>
            </a:r>
          </a:p>
          <a:p>
            <a:r>
              <a:rPr lang="en-US" dirty="0"/>
              <a:t>Name of study: ___________________________ Date:  </a:t>
            </a:r>
            <a:endParaRPr lang="en-US" dirty="0" smtClean="0"/>
          </a:p>
          <a:p>
            <a:r>
              <a:rPr lang="en-US" dirty="0" smtClean="0"/>
              <a:t> Questions:____________________</a:t>
            </a:r>
            <a:endParaRPr lang="en-US" dirty="0"/>
          </a:p>
          <a:p>
            <a:r>
              <a:rPr lang="en-US" dirty="0"/>
              <a:t> Source(s) </a:t>
            </a:r>
            <a:r>
              <a:rPr lang="en-US" dirty="0" smtClean="0"/>
              <a:t>______________________________________________________________________________________________________________</a:t>
            </a:r>
            <a:endParaRPr lang="en-US" dirty="0"/>
          </a:p>
          <a:p>
            <a:r>
              <a:rPr lang="en-US" dirty="0" smtClean="0"/>
              <a:t>3.</a:t>
            </a:r>
            <a:r>
              <a:rPr lang="en-US" dirty="0"/>
              <a:t> My thoughts on nature versus nurture after competing steps 1 &amp; 2. (You may bullet some ideas)</a:t>
            </a:r>
          </a:p>
          <a:p>
            <a:endParaRPr lang="en-US" dirty="0"/>
          </a:p>
        </p:txBody>
      </p:sp>
    </p:spTree>
    <p:extLst>
      <p:ext uri="{BB962C8B-B14F-4D97-AF65-F5344CB8AC3E}">
        <p14:creationId xmlns:p14="http://schemas.microsoft.com/office/powerpoint/2010/main" val="3300054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p:txBody>
          <a:bodyPr>
            <a:normAutofit/>
          </a:bodyPr>
          <a:lstStyle/>
          <a:p>
            <a:r>
              <a:rPr lang="en-US" dirty="0" smtClean="0"/>
              <a:t>1. Assigned </a:t>
            </a:r>
            <a:r>
              <a:rPr lang="en-US" dirty="0"/>
              <a:t>discussion group:  </a:t>
            </a:r>
            <a:r>
              <a:rPr lang="en-US" b="1" dirty="0"/>
              <a:t>20 minutes</a:t>
            </a:r>
            <a:r>
              <a:rPr lang="en-US" dirty="0"/>
              <a:t>. You will now record a 5-8 minute discussion with other assigned students</a:t>
            </a:r>
            <a:r>
              <a:rPr lang="en-US" dirty="0" smtClean="0"/>
              <a:t>. Airdrop to teacher.</a:t>
            </a:r>
          </a:p>
          <a:p>
            <a:pPr lvl="0"/>
            <a:r>
              <a:rPr lang="en-US" b="1" dirty="0" smtClean="0"/>
              <a:t>2. Evaluation</a:t>
            </a:r>
            <a:r>
              <a:rPr lang="en-US" b="1" dirty="0"/>
              <a:t>: Your group will listen to another group’s discussion and provide feedback on the discussion. </a:t>
            </a:r>
            <a:endParaRPr lang="en-US" dirty="0"/>
          </a:p>
          <a:p>
            <a:r>
              <a:rPr lang="en-US" sz="1500" b="1" dirty="0"/>
              <a:t>Criteria:</a:t>
            </a:r>
            <a:endParaRPr lang="en-US" sz="1500" dirty="0"/>
          </a:p>
          <a:p>
            <a:r>
              <a:rPr lang="en-US" sz="1500" b="1" dirty="0"/>
              <a:t>____ the discussion covered a variety of topics or aspect about nature versus nurture. </a:t>
            </a:r>
            <a:endParaRPr lang="en-US" sz="1500" dirty="0"/>
          </a:p>
          <a:p>
            <a:r>
              <a:rPr lang="en-US" sz="1500" b="1" dirty="0"/>
              <a:t>____ all group members participated appropriately, conversation progressed smoothly</a:t>
            </a:r>
            <a:endParaRPr lang="en-US" sz="1500" dirty="0"/>
          </a:p>
          <a:p>
            <a:r>
              <a:rPr lang="en-US" sz="1500" b="1" dirty="0"/>
              <a:t>____ the discussion   provided the listener with a “ learning’ experience” or information for them o think about the topic</a:t>
            </a:r>
            <a:endParaRPr lang="en-US" sz="1500" dirty="0"/>
          </a:p>
          <a:p>
            <a:endParaRPr lang="en-US" dirty="0"/>
          </a:p>
          <a:p>
            <a:endParaRPr lang="en-US" dirty="0"/>
          </a:p>
        </p:txBody>
      </p:sp>
    </p:spTree>
    <p:extLst>
      <p:ext uri="{BB962C8B-B14F-4D97-AF65-F5344CB8AC3E}">
        <p14:creationId xmlns:p14="http://schemas.microsoft.com/office/powerpoint/2010/main" val="73538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3216"/>
            <a:ext cx="8229600" cy="729016"/>
          </a:xfrm>
        </p:spPr>
        <p:txBody>
          <a:bodyPr>
            <a:normAutofit fontScale="90000"/>
          </a:bodyPr>
          <a:lstStyle/>
          <a:p>
            <a:pPr fontAlgn="auto">
              <a:spcAft>
                <a:spcPts val="0"/>
              </a:spcAft>
              <a:defRPr/>
            </a:pPr>
            <a:r>
              <a:rPr lang="en-US" dirty="0" smtClean="0">
                <a:effectLst>
                  <a:outerShdw blurRad="38100" dist="38100" dir="2700000" algn="tl">
                    <a:srgbClr val="000000">
                      <a:alpha val="43137"/>
                    </a:srgbClr>
                  </a:outerShdw>
                </a:effectLst>
              </a:rPr>
              <a:t>Reflexes of the “Neonate”</a:t>
            </a:r>
            <a:endParaRPr lang="en-US" dirty="0">
              <a:solidFill>
                <a:schemeClr val="tx2">
                  <a:tint val="100000"/>
                  <a:satMod val="250000"/>
                </a:schemeClr>
              </a:solidFill>
            </a:endParaRPr>
          </a:p>
        </p:txBody>
      </p:sp>
      <p:sp>
        <p:nvSpPr>
          <p:cNvPr id="26627" name="Rectangle 3"/>
          <p:cNvSpPr>
            <a:spLocks noGrp="1" noChangeArrowheads="1"/>
          </p:cNvSpPr>
          <p:nvPr>
            <p:ph sz="half" idx="1"/>
          </p:nvPr>
        </p:nvSpPr>
        <p:spPr>
          <a:xfrm>
            <a:off x="114300" y="714702"/>
            <a:ext cx="8915400" cy="6096000"/>
          </a:xfrm>
        </p:spPr>
        <p:txBody>
          <a:bodyPr>
            <a:normAutofit fontScale="70000" lnSpcReduction="20000"/>
          </a:bodyPr>
          <a:lstStyle/>
          <a:p>
            <a:pPr marL="0" indent="0">
              <a:buNone/>
            </a:pPr>
            <a:r>
              <a:rPr lang="en-US" sz="3600" b="1" u="sng" dirty="0" smtClean="0"/>
              <a:t>Habituation</a:t>
            </a:r>
            <a:r>
              <a:rPr lang="en-US" sz="3600" dirty="0" smtClean="0"/>
              <a:t>: even young infants react to certain stimuli immediately and then get bored with them over time</a:t>
            </a:r>
          </a:p>
          <a:p>
            <a:pPr lvl="1"/>
            <a:r>
              <a:rPr lang="en-US" sz="3200" b="1" i="1" dirty="0" smtClean="0">
                <a:solidFill>
                  <a:srgbClr val="FF0000"/>
                </a:solidFill>
                <a:effectLst>
                  <a:outerShdw blurRad="38100" dist="38100" dir="2700000" algn="tl">
                    <a:srgbClr val="000000">
                      <a:alpha val="43137"/>
                    </a:srgbClr>
                  </a:outerShdw>
                </a:effectLst>
              </a:rPr>
              <a:t>What does this tell us about neonates?</a:t>
            </a:r>
          </a:p>
          <a:p>
            <a:pPr marL="0" indent="0">
              <a:buNone/>
            </a:pPr>
            <a:endParaRPr lang="en-US" sz="3600" dirty="0"/>
          </a:p>
          <a:p>
            <a:pPr marL="0" indent="0">
              <a:buNone/>
            </a:pPr>
            <a:r>
              <a:rPr lang="en-US" sz="3600" b="1" u="sng" dirty="0" smtClean="0"/>
              <a:t>Reflexes</a:t>
            </a:r>
            <a:r>
              <a:rPr lang="en-US" sz="3600" dirty="0" smtClean="0"/>
              <a:t>:</a:t>
            </a:r>
          </a:p>
          <a:p>
            <a:r>
              <a:rPr lang="en-US" sz="3600" b="1" dirty="0" smtClean="0"/>
              <a:t>Rooting reflex</a:t>
            </a:r>
          </a:p>
          <a:p>
            <a:pPr lvl="1"/>
            <a:r>
              <a:rPr lang="en-US" sz="3200" dirty="0" smtClean="0"/>
              <a:t>Turning head toward things that touch their cheeks </a:t>
            </a:r>
          </a:p>
          <a:p>
            <a:r>
              <a:rPr lang="en-US" sz="3600" b="1" dirty="0" smtClean="0"/>
              <a:t>Sucking reflex</a:t>
            </a:r>
          </a:p>
          <a:p>
            <a:pPr lvl="1"/>
            <a:r>
              <a:rPr lang="en-US" sz="3200" dirty="0" smtClean="0"/>
              <a:t>Helps them nurse</a:t>
            </a:r>
          </a:p>
          <a:p>
            <a:r>
              <a:rPr lang="en-US" sz="3600" b="1" dirty="0" smtClean="0"/>
              <a:t>Gag reflex</a:t>
            </a:r>
          </a:p>
          <a:p>
            <a:pPr lvl="1"/>
            <a:r>
              <a:rPr lang="en-US" sz="3200" dirty="0" smtClean="0"/>
              <a:t>Clear throat</a:t>
            </a:r>
          </a:p>
          <a:p>
            <a:r>
              <a:rPr lang="en-US" sz="3600" b="1" dirty="0" smtClean="0"/>
              <a:t>Startle reflex</a:t>
            </a:r>
          </a:p>
          <a:p>
            <a:pPr lvl="1"/>
            <a:r>
              <a:rPr lang="en-US" sz="3200" dirty="0" smtClean="0"/>
              <a:t>Flings out arms, fans out its fingers, arches its back</a:t>
            </a:r>
          </a:p>
          <a:p>
            <a:r>
              <a:rPr lang="en-US" sz="3600" b="1" dirty="0" smtClean="0"/>
              <a:t>Babinski reflex</a:t>
            </a:r>
          </a:p>
          <a:p>
            <a:pPr lvl="1"/>
            <a:r>
              <a:rPr lang="en-US" sz="3200" dirty="0" smtClean="0"/>
              <a:t>Toes fan out when the sole of the foot is touched</a:t>
            </a:r>
          </a:p>
          <a:p>
            <a:pPr lvl="2"/>
            <a:endParaRPr lang="en-US" sz="2800" dirty="0"/>
          </a:p>
          <a:p>
            <a:r>
              <a:rPr lang="en-US" sz="3200" b="1" i="1" dirty="0">
                <a:solidFill>
                  <a:srgbClr val="FF0000"/>
                </a:solidFill>
                <a:effectLst>
                  <a:outerShdw blurRad="38100" dist="38100" dir="2700000" algn="tl">
                    <a:srgbClr val="000000">
                      <a:alpha val="43137"/>
                    </a:srgbClr>
                  </a:outerShdw>
                </a:effectLst>
              </a:rPr>
              <a:t>What </a:t>
            </a:r>
            <a:r>
              <a:rPr lang="en-US" sz="3200" b="1" i="1" dirty="0" smtClean="0">
                <a:solidFill>
                  <a:srgbClr val="FF0000"/>
                </a:solidFill>
                <a:effectLst>
                  <a:outerShdw blurRad="38100" dist="38100" dir="2700000" algn="tl">
                    <a:srgbClr val="000000">
                      <a:alpha val="43137"/>
                    </a:srgbClr>
                  </a:outerShdw>
                </a:effectLst>
              </a:rPr>
              <a:t>do you think is </a:t>
            </a:r>
            <a:r>
              <a:rPr lang="en-US" sz="3200" b="1" i="1" dirty="0">
                <a:solidFill>
                  <a:srgbClr val="FF0000"/>
                </a:solidFill>
                <a:effectLst>
                  <a:outerShdw blurRad="38100" dist="38100" dir="2700000" algn="tl">
                    <a:srgbClr val="000000">
                      <a:alpha val="43137"/>
                    </a:srgbClr>
                  </a:outerShdw>
                </a:effectLst>
              </a:rPr>
              <a:t>the </a:t>
            </a:r>
            <a:r>
              <a:rPr lang="en-US" sz="3200" b="1" i="1" dirty="0" smtClean="0">
                <a:solidFill>
                  <a:srgbClr val="FF0000"/>
                </a:solidFill>
                <a:effectLst>
                  <a:outerShdw blurRad="38100" dist="38100" dir="2700000" algn="tl">
                    <a:srgbClr val="000000">
                      <a:alpha val="43137"/>
                    </a:srgbClr>
                  </a:outerShdw>
                </a:effectLst>
              </a:rPr>
              <a:t>overall importance </a:t>
            </a:r>
            <a:r>
              <a:rPr lang="en-US" sz="3200" b="1" i="1" dirty="0">
                <a:solidFill>
                  <a:srgbClr val="FF0000"/>
                </a:solidFill>
                <a:effectLst>
                  <a:outerShdw blurRad="38100" dist="38100" dir="2700000" algn="tl">
                    <a:srgbClr val="000000">
                      <a:alpha val="43137"/>
                    </a:srgbClr>
                  </a:outerShdw>
                </a:effectLst>
              </a:rPr>
              <a:t>of this “reflex” </a:t>
            </a:r>
            <a:r>
              <a:rPr lang="en-US" sz="3200" b="1" i="1" dirty="0" smtClean="0">
                <a:solidFill>
                  <a:srgbClr val="FF0000"/>
                </a:solidFill>
                <a:effectLst>
                  <a:outerShdw blurRad="38100" dist="38100" dir="2700000" algn="tl">
                    <a:srgbClr val="000000">
                      <a:alpha val="43137"/>
                    </a:srgbClr>
                  </a:outerShdw>
                </a:effectLst>
              </a:rPr>
              <a:t>ability?</a:t>
            </a:r>
            <a:endParaRPr lang="en-US" sz="32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80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62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627">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627">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62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48"/>
            <a:ext cx="8229600" cy="1143000"/>
          </a:xfrm>
        </p:spPr>
        <p:txBody>
          <a:bodyPr/>
          <a:lstStyle/>
          <a:p>
            <a:pPr fontAlgn="auto">
              <a:spcAft>
                <a:spcPts val="0"/>
              </a:spcAft>
              <a:defRPr/>
            </a:pPr>
            <a:r>
              <a:rPr lang="en-US" dirty="0" smtClean="0">
                <a:effectLst>
                  <a:outerShdw blurRad="38100" dist="38100" dir="2700000" algn="tl">
                    <a:srgbClr val="000000">
                      <a:alpha val="43137"/>
                    </a:srgbClr>
                  </a:outerShdw>
                </a:effectLst>
              </a:rPr>
              <a:t>During the First Year</a:t>
            </a:r>
            <a:endParaRPr lang="en-US" dirty="0">
              <a:solidFill>
                <a:schemeClr val="tx2">
                  <a:tint val="100000"/>
                  <a:satMod val="250000"/>
                </a:schemeClr>
              </a:solidFill>
            </a:endParaRPr>
          </a:p>
        </p:txBody>
      </p:sp>
      <p:sp>
        <p:nvSpPr>
          <p:cNvPr id="27651" name="Rectangle 3"/>
          <p:cNvSpPr>
            <a:spLocks noGrp="1" noChangeArrowheads="1"/>
          </p:cNvSpPr>
          <p:nvPr>
            <p:ph type="body" sz="half" idx="1"/>
          </p:nvPr>
        </p:nvSpPr>
        <p:spPr>
          <a:xfrm>
            <a:off x="457200" y="1142986"/>
            <a:ext cx="8229600" cy="2179638"/>
          </a:xfrm>
        </p:spPr>
        <p:txBody>
          <a:bodyPr/>
          <a:lstStyle/>
          <a:p>
            <a:pPr>
              <a:lnSpc>
                <a:spcPct val="90000"/>
              </a:lnSpc>
            </a:pPr>
            <a:r>
              <a:rPr lang="en-US" sz="2800" dirty="0" smtClean="0"/>
              <a:t>Rolls over at 3 months</a:t>
            </a:r>
          </a:p>
          <a:p>
            <a:pPr>
              <a:lnSpc>
                <a:spcPct val="90000"/>
              </a:lnSpc>
            </a:pPr>
            <a:r>
              <a:rPr lang="en-US" sz="2800" dirty="0" smtClean="0"/>
              <a:t>Sits without support at 6 months</a:t>
            </a:r>
          </a:p>
          <a:p>
            <a:pPr>
              <a:lnSpc>
                <a:spcPct val="90000"/>
              </a:lnSpc>
            </a:pPr>
            <a:r>
              <a:rPr lang="en-US" sz="2800" dirty="0" smtClean="0"/>
              <a:t>Stands alone at about 11 months</a:t>
            </a:r>
          </a:p>
          <a:p>
            <a:pPr>
              <a:lnSpc>
                <a:spcPct val="90000"/>
              </a:lnSpc>
            </a:pPr>
            <a:r>
              <a:rPr lang="en-US" sz="2800" dirty="0" smtClean="0"/>
              <a:t>Walks at just over one year old</a:t>
            </a:r>
          </a:p>
        </p:txBody>
      </p:sp>
      <p:pic>
        <p:nvPicPr>
          <p:cNvPr id="27652" name="Picture 5" descr="fel31936_3901"/>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707" t="1934" r="2663" b="3068"/>
          <a:stretch/>
        </p:blipFill>
        <p:spPr>
          <a:xfrm>
            <a:off x="148856" y="3299308"/>
            <a:ext cx="8846288" cy="3059441"/>
          </a:xfrm>
          <a:noFill/>
          <a:ln>
            <a:solidFill>
              <a:schemeClr val="tx1"/>
            </a:solidFill>
          </a:ln>
        </p:spPr>
      </p:pic>
    </p:spTree>
    <p:extLst>
      <p:ext uri="{BB962C8B-B14F-4D97-AF65-F5344CB8AC3E}">
        <p14:creationId xmlns:p14="http://schemas.microsoft.com/office/powerpoint/2010/main" val="1606499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162"/>
            <a:ext cx="8229600" cy="884238"/>
          </a:xfrm>
        </p:spPr>
        <p:txBody>
          <a:bodyPr>
            <a:normAutofit/>
          </a:bodyPr>
          <a:lstStyle/>
          <a:p>
            <a:pPr fontAlgn="auto">
              <a:spcAft>
                <a:spcPts val="0"/>
              </a:spcAft>
              <a:defRPr/>
            </a:pPr>
            <a:r>
              <a:rPr lang="en-US" dirty="0" smtClean="0">
                <a:effectLst>
                  <a:outerShdw blurRad="38100" dist="38100" dir="2700000" algn="tl">
                    <a:srgbClr val="000000">
                      <a:alpha val="43137"/>
                    </a:srgbClr>
                  </a:outerShdw>
                </a:effectLst>
              </a:rPr>
              <a:t>Are we born with morality?</a:t>
            </a:r>
            <a:endParaRPr lang="en-US" dirty="0">
              <a:solidFill>
                <a:schemeClr val="tx2">
                  <a:tint val="100000"/>
                  <a:satMod val="250000"/>
                </a:schemeClr>
              </a:solidFill>
            </a:endParaRPr>
          </a:p>
        </p:txBody>
      </p:sp>
      <p:sp>
        <p:nvSpPr>
          <p:cNvPr id="28675" name="Rectangle 3"/>
          <p:cNvSpPr>
            <a:spLocks noGrp="1" noChangeArrowheads="1"/>
          </p:cNvSpPr>
          <p:nvPr>
            <p:ph type="body" sz="half" idx="2"/>
          </p:nvPr>
        </p:nvSpPr>
        <p:spPr>
          <a:xfrm>
            <a:off x="304800" y="990600"/>
            <a:ext cx="8534400" cy="5715000"/>
          </a:xfrm>
        </p:spPr>
        <p:txBody>
          <a:bodyPr>
            <a:normAutofit fontScale="92500" lnSpcReduction="20000"/>
          </a:bodyPr>
          <a:lstStyle/>
          <a:p>
            <a:r>
              <a:rPr lang="en-US" b="1" dirty="0" smtClean="0"/>
              <a:t>Watch the </a:t>
            </a:r>
            <a:r>
              <a:rPr lang="en-US" b="1" i="1" dirty="0" smtClean="0"/>
              <a:t>60 Minutes </a:t>
            </a:r>
            <a:r>
              <a:rPr lang="en-US" b="1" dirty="0" smtClean="0"/>
              <a:t>report on the morality of babies.</a:t>
            </a:r>
          </a:p>
          <a:p>
            <a:endParaRPr lang="en-US" dirty="0" smtClean="0"/>
          </a:p>
          <a:p>
            <a:r>
              <a:rPr lang="en-US" b="1" i="1" dirty="0" smtClean="0">
                <a:solidFill>
                  <a:srgbClr val="FF0000"/>
                </a:solidFill>
                <a:effectLst>
                  <a:outerShdw blurRad="38100" dist="38100" dir="2700000" algn="tl">
                    <a:srgbClr val="000000">
                      <a:alpha val="43137"/>
                    </a:srgbClr>
                  </a:outerShdw>
                </a:effectLst>
              </a:rPr>
              <a:t>Be prepared to discuss </a:t>
            </a:r>
            <a:r>
              <a:rPr lang="en-US" b="1" i="1" dirty="0">
                <a:solidFill>
                  <a:srgbClr val="FF0000"/>
                </a:solidFill>
                <a:effectLst>
                  <a:outerShdw blurRad="38100" dist="38100" dir="2700000" algn="tl">
                    <a:srgbClr val="000000">
                      <a:alpha val="43137"/>
                    </a:srgbClr>
                  </a:outerShdw>
                </a:effectLst>
              </a:rPr>
              <a:t>the following questions:</a:t>
            </a:r>
          </a:p>
          <a:p>
            <a:pPr lvl="1"/>
            <a:r>
              <a:rPr lang="en-US" dirty="0"/>
              <a:t>What did </a:t>
            </a:r>
            <a:r>
              <a:rPr lang="en-US" dirty="0" smtClean="0"/>
              <a:t>the psychology community previously </a:t>
            </a:r>
            <a:r>
              <a:rPr lang="en-US" dirty="0"/>
              <a:t>think about the morality of babies? </a:t>
            </a:r>
          </a:p>
          <a:p>
            <a:pPr lvl="1"/>
            <a:r>
              <a:rPr lang="en-US" dirty="0"/>
              <a:t>How can babies show their feelings/choices without speaking? </a:t>
            </a:r>
          </a:p>
          <a:p>
            <a:pPr lvl="1"/>
            <a:r>
              <a:rPr lang="en-US" dirty="0"/>
              <a:t>What limitations of baby-morality did the experiment express</a:t>
            </a:r>
            <a:r>
              <a:rPr lang="en-US" dirty="0" smtClean="0"/>
              <a:t>?  In what scenarios do babies lack morality? </a:t>
            </a:r>
            <a:endParaRPr lang="en-US" dirty="0"/>
          </a:p>
          <a:p>
            <a:pPr lvl="1"/>
            <a:r>
              <a:rPr lang="en-US" dirty="0"/>
              <a:t>What did their examination of older children show</a:t>
            </a:r>
            <a:r>
              <a:rPr lang="en-US" dirty="0" smtClean="0"/>
              <a:t>?</a:t>
            </a:r>
          </a:p>
          <a:p>
            <a:pPr lvl="1"/>
            <a:r>
              <a:rPr lang="en-US" dirty="0" smtClean="0"/>
              <a:t>What are some issues with the way that the researchers conducted their study? </a:t>
            </a:r>
            <a:endParaRPr lang="en-US" dirty="0"/>
          </a:p>
          <a:p>
            <a:pPr lvl="1"/>
            <a:r>
              <a:rPr lang="en-US" dirty="0"/>
              <a:t>How does this experiment </a:t>
            </a:r>
            <a:r>
              <a:rPr lang="en-US" b="1" i="1" dirty="0"/>
              <a:t>complicate</a:t>
            </a:r>
            <a:r>
              <a:rPr lang="en-US" dirty="0"/>
              <a:t> the story of nature vs. nurture?</a:t>
            </a:r>
          </a:p>
        </p:txBody>
      </p:sp>
    </p:spTree>
    <p:extLst>
      <p:ext uri="{BB962C8B-B14F-4D97-AF65-F5344CB8AC3E}">
        <p14:creationId xmlns:p14="http://schemas.microsoft.com/office/powerpoint/2010/main" val="1915482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036638"/>
          </a:xfrm>
        </p:spPr>
        <p:txBody>
          <a:bodyPr>
            <a:normAutofit/>
          </a:bodyPr>
          <a:lstStyle/>
          <a:p>
            <a:r>
              <a:rPr lang="en-US" dirty="0" smtClean="0">
                <a:effectLst>
                  <a:outerShdw blurRad="38100" dist="38100" dir="2700000" algn="tl">
                    <a:srgbClr val="000000">
                      <a:alpha val="43137"/>
                    </a:srgbClr>
                  </a:outerShdw>
                </a:effectLst>
              </a:rPr>
              <a:t>Infancy through Middle Childhood</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19100" y="1143000"/>
            <a:ext cx="8305800" cy="5486400"/>
          </a:xfrm>
        </p:spPr>
        <p:txBody>
          <a:bodyPr>
            <a:normAutofit fontScale="85000" lnSpcReduction="10000"/>
          </a:bodyPr>
          <a:lstStyle/>
          <a:p>
            <a:r>
              <a:rPr lang="en-US" b="1" dirty="0" smtClean="0"/>
              <a:t>Physical Development</a:t>
            </a:r>
          </a:p>
          <a:p>
            <a:pPr lvl="1"/>
            <a:r>
              <a:rPr lang="en-US" dirty="0" smtClean="0"/>
              <a:t>Average rate of growth from age 3 to 13: </a:t>
            </a:r>
            <a:r>
              <a:rPr lang="en-US" i="1" dirty="0" smtClean="0">
                <a:effectLst>
                  <a:outerShdw blurRad="38100" dist="38100" dir="2700000" algn="tl">
                    <a:srgbClr val="000000">
                      <a:alpha val="43137"/>
                    </a:srgbClr>
                  </a:outerShdw>
                </a:effectLst>
              </a:rPr>
              <a:t>gain of 5 pounds and 3 inches per year</a:t>
            </a:r>
            <a:r>
              <a:rPr lang="en-US" dirty="0" smtClean="0"/>
              <a:t>.</a:t>
            </a:r>
          </a:p>
          <a:p>
            <a:pPr lvl="1"/>
            <a:r>
              <a:rPr lang="en-US" dirty="0" smtClean="0"/>
              <a:t>Head gets smaller in proportion to the body. </a:t>
            </a:r>
          </a:p>
          <a:p>
            <a:r>
              <a:rPr lang="en-US" b="1" dirty="0" smtClean="0"/>
              <a:t>Attachment</a:t>
            </a:r>
          </a:p>
          <a:p>
            <a:pPr lvl="1"/>
            <a:r>
              <a:rPr lang="en-US" dirty="0" smtClean="0"/>
              <a:t>Imprinting (following their mother/whatever they see first)</a:t>
            </a:r>
          </a:p>
          <a:p>
            <a:pPr lvl="1"/>
            <a:r>
              <a:rPr lang="en-US" dirty="0" smtClean="0"/>
              <a:t>Infants choose </a:t>
            </a:r>
            <a:r>
              <a:rPr lang="en-US" b="1" i="1" dirty="0">
                <a:effectLst>
                  <a:outerShdw blurRad="38100" dist="38100" dir="2700000" algn="tl">
                    <a:srgbClr val="000000">
                      <a:alpha val="43137"/>
                    </a:srgbClr>
                  </a:outerShdw>
                </a:effectLst>
              </a:rPr>
              <a:t>c</a:t>
            </a:r>
            <a:r>
              <a:rPr lang="en-US" b="1" i="1" dirty="0" smtClean="0">
                <a:effectLst>
                  <a:outerShdw blurRad="38100" dist="38100" dir="2700000" algn="tl">
                    <a:srgbClr val="000000">
                      <a:alpha val="43137"/>
                    </a:srgbClr>
                  </a:outerShdw>
                </a:effectLst>
              </a:rPr>
              <a:t>omfort</a:t>
            </a:r>
            <a:r>
              <a:rPr lang="en-US" dirty="0" smtClean="0">
                <a:effectLst>
                  <a:outerShdw blurRad="38100" dist="38100" dir="2700000" algn="tl">
                    <a:srgbClr val="000000">
                      <a:alpha val="43137"/>
                    </a:srgbClr>
                  </a:outerShdw>
                </a:effectLst>
              </a:rPr>
              <a:t> </a:t>
            </a:r>
            <a:r>
              <a:rPr lang="en-US" dirty="0" smtClean="0"/>
              <a:t>over </a:t>
            </a:r>
            <a:r>
              <a:rPr lang="en-US" b="1" i="1" dirty="0" smtClean="0">
                <a:effectLst>
                  <a:outerShdw blurRad="38100" dist="38100" dir="2700000" algn="tl">
                    <a:srgbClr val="000000">
                      <a:alpha val="43137"/>
                    </a:srgbClr>
                  </a:outerShdw>
                </a:effectLst>
              </a:rPr>
              <a:t>needs </a:t>
            </a:r>
            <a:r>
              <a:rPr lang="en-US" dirty="0" smtClean="0"/>
              <a:t>(Harlow)</a:t>
            </a:r>
            <a:endParaRPr lang="en-US" i="1" dirty="0" smtClean="0"/>
          </a:p>
          <a:p>
            <a:pPr lvl="1"/>
            <a:r>
              <a:rPr lang="en-US" dirty="0" smtClean="0"/>
              <a:t>Secure attachment = better adjustment later in life</a:t>
            </a:r>
          </a:p>
          <a:p>
            <a:r>
              <a:rPr lang="en-US" b="1" dirty="0" smtClean="0"/>
              <a:t>Social Relationships</a:t>
            </a:r>
          </a:p>
          <a:p>
            <a:pPr lvl="1"/>
            <a:r>
              <a:rPr lang="en-US" dirty="0" smtClean="0"/>
              <a:t>Starts around age 2</a:t>
            </a:r>
          </a:p>
          <a:p>
            <a:pPr lvl="1"/>
            <a:r>
              <a:rPr lang="en-US" dirty="0" smtClean="0"/>
              <a:t>Helps children interpret the meaning of others’ behavior</a:t>
            </a:r>
          </a:p>
          <a:p>
            <a:pPr lvl="1"/>
            <a:r>
              <a:rPr lang="en-US" dirty="0" smtClean="0"/>
              <a:t>High-quality daycare is helpful; low-quality daycare is detrimental</a:t>
            </a:r>
          </a:p>
          <a:p>
            <a:pPr lvl="1"/>
            <a:endParaRPr lang="en-US" dirty="0" smtClean="0"/>
          </a:p>
          <a:p>
            <a:endParaRPr lang="en-US" dirty="0"/>
          </a:p>
        </p:txBody>
      </p:sp>
    </p:spTree>
    <p:extLst>
      <p:ext uri="{BB962C8B-B14F-4D97-AF65-F5344CB8AC3E}">
        <p14:creationId xmlns:p14="http://schemas.microsoft.com/office/powerpoint/2010/main" val="386162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8915400" cy="1143000"/>
          </a:xfrm>
        </p:spPr>
        <p:txBody>
          <a:bodyPr>
            <a:normAutofit fontScale="90000"/>
          </a:bodyPr>
          <a:lstStyle/>
          <a:p>
            <a:r>
              <a:rPr lang="en-US" dirty="0" smtClean="0">
                <a:effectLst>
                  <a:outerShdw blurRad="38100" dist="38100" dir="2700000" algn="tl">
                    <a:srgbClr val="000000">
                      <a:alpha val="43137"/>
                    </a:srgbClr>
                  </a:outerShdw>
                </a:effectLst>
              </a:rPr>
              <a:t>Attachment: Building Healthy Generations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Please </a:t>
            </a:r>
            <a:r>
              <a:rPr lang="en-US" b="1" dirty="0" smtClean="0">
                <a:effectLst>
                  <a:outerShdw blurRad="38100" dist="38100" dir="2700000" algn="tl">
                    <a:srgbClr val="000000">
                      <a:alpha val="43137"/>
                    </a:srgbClr>
                  </a:outerShdw>
                </a:effectLst>
              </a:rPr>
              <a:t>read/underline/annotate</a:t>
            </a:r>
            <a:r>
              <a:rPr lang="en-US" dirty="0" smtClean="0"/>
              <a:t> the article from the </a:t>
            </a:r>
            <a:r>
              <a:rPr lang="en-US" i="1" dirty="0" smtClean="0"/>
              <a:t>Hartford Courant</a:t>
            </a:r>
            <a:r>
              <a:rPr lang="en-US" dirty="0" smtClean="0"/>
              <a:t>, by Benedict Cary, regarding “attachment theory.” </a:t>
            </a:r>
          </a:p>
          <a:p>
            <a:endParaRPr lang="en-US" dirty="0" smtClean="0"/>
          </a:p>
          <a:p>
            <a:r>
              <a:rPr lang="en-US" b="1" i="1" dirty="0" smtClean="0">
                <a:solidFill>
                  <a:srgbClr val="FF0000"/>
                </a:solidFill>
                <a:effectLst>
                  <a:outerShdw blurRad="38100" dist="38100" dir="2700000" algn="tl">
                    <a:srgbClr val="000000">
                      <a:alpha val="43137"/>
                    </a:srgbClr>
                  </a:outerShdw>
                </a:effectLst>
              </a:rPr>
              <a:t>Then, respond thoughtfully to the questions that follow.  Be prepared to discuss your responses (though I promise I won’t force you to talk about the last one unless you volunteer). </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7724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theory</a:t>
            </a:r>
            <a:endParaRPr lang="en-US" dirty="0"/>
          </a:p>
        </p:txBody>
      </p:sp>
      <p:sp>
        <p:nvSpPr>
          <p:cNvPr id="6" name="Content Placeholder 5"/>
          <p:cNvSpPr>
            <a:spLocks noGrp="1"/>
          </p:cNvSpPr>
          <p:nvPr>
            <p:ph idx="1"/>
          </p:nvPr>
        </p:nvSpPr>
        <p:spPr/>
        <p:txBody>
          <a:bodyPr>
            <a:normAutofit fontScale="85000" lnSpcReduction="20000"/>
          </a:bodyPr>
          <a:lstStyle/>
          <a:p>
            <a:pPr marL="0" lvl="0" indent="0" eaLnBrk="0" fontAlgn="base" hangingPunct="0">
              <a:spcBef>
                <a:spcPct val="0"/>
              </a:spcBef>
              <a:spcAft>
                <a:spcPct val="0"/>
              </a:spcAft>
              <a:buNone/>
            </a:pPr>
            <a:r>
              <a:rPr lang="en-US" altLang="en-US" b="1" dirty="0">
                <a:latin typeface="Arial" panose="020B0604020202020204" pitchFamily="34" charset="0"/>
                <a:ea typeface="Times New Roman" panose="02020603050405020304" pitchFamily="18" charset="0"/>
              </a:rPr>
              <a:t>Development of attachment </a:t>
            </a:r>
            <a:endParaRPr lang="en-US" altLang="en-US" b="1" dirty="0" smtClean="0">
              <a:latin typeface="Arial" panose="020B0604020202020204" pitchFamily="34" charset="0"/>
              <a:ea typeface="Times New Roman" panose="02020603050405020304" pitchFamily="18" charset="0"/>
            </a:endParaRPr>
          </a:p>
          <a:p>
            <a:pPr marL="0" lvl="0" indent="0" eaLnBrk="0" fontAlgn="base" hangingPunct="0">
              <a:spcBef>
                <a:spcPct val="0"/>
              </a:spcBef>
              <a:spcAft>
                <a:spcPct val="0"/>
              </a:spcAft>
              <a:buNone/>
            </a:pPr>
            <a:endParaRPr lang="en-US" altLang="en-US" dirty="0">
              <a:latin typeface="Arial" panose="020B0604020202020204" pitchFamily="34" charset="0"/>
            </a:endParaRPr>
          </a:p>
          <a:p>
            <a:pPr marL="0" lvl="0" indent="0" eaLnBrk="0" fontAlgn="base" hangingPunct="0">
              <a:spcBef>
                <a:spcPct val="0"/>
              </a:spcBef>
              <a:spcAft>
                <a:spcPct val="0"/>
              </a:spcAft>
              <a:buNone/>
            </a:pPr>
            <a:r>
              <a:rPr lang="en-US" altLang="en-US" dirty="0">
                <a:latin typeface="Arial" panose="020B0604020202020204" pitchFamily="34" charset="0"/>
                <a:ea typeface="Times New Roman" panose="02020603050405020304" pitchFamily="18" charset="0"/>
              </a:rPr>
              <a:t>1.The Lorenz Study-1966 (imprinting</a:t>
            </a:r>
            <a:r>
              <a:rPr lang="en-US" altLang="en-US" dirty="0" smtClean="0">
                <a:latin typeface="Arial" panose="020B0604020202020204" pitchFamily="34" charset="0"/>
                <a:ea typeface="Times New Roman" panose="02020603050405020304" pitchFamily="18" charset="0"/>
              </a:rPr>
              <a:t>)</a:t>
            </a:r>
          </a:p>
          <a:p>
            <a:pPr marL="0" lvl="0" indent="0" eaLnBrk="0" fontAlgn="base" hangingPunct="0">
              <a:spcBef>
                <a:spcPct val="0"/>
              </a:spcBef>
              <a:spcAft>
                <a:spcPct val="0"/>
              </a:spcAft>
              <a:buNone/>
            </a:pPr>
            <a:endParaRPr lang="en-US" altLang="en-US" dirty="0">
              <a:latin typeface="Arial" panose="020B0604020202020204" pitchFamily="34" charset="0"/>
            </a:endParaRPr>
          </a:p>
          <a:p>
            <a:pPr marL="0" lvl="0" indent="0" eaLnBrk="0" fontAlgn="base" hangingPunct="0">
              <a:spcBef>
                <a:spcPct val="0"/>
              </a:spcBef>
              <a:spcAft>
                <a:spcPct val="0"/>
              </a:spcAft>
              <a:buNone/>
            </a:pPr>
            <a:endParaRPr lang="en-US" altLang="en-US" dirty="0" smtClean="0">
              <a:latin typeface="Arial" panose="020B0604020202020204" pitchFamily="34" charset="0"/>
              <a:ea typeface="Times New Roman" panose="02020603050405020304" pitchFamily="18" charset="0"/>
            </a:endParaRPr>
          </a:p>
          <a:p>
            <a:pPr marL="0" lvl="0" indent="0" eaLnBrk="0" fontAlgn="base" hangingPunct="0">
              <a:spcBef>
                <a:spcPct val="0"/>
              </a:spcBef>
              <a:spcAft>
                <a:spcPct val="0"/>
              </a:spcAft>
              <a:buNone/>
            </a:pPr>
            <a:r>
              <a:rPr lang="en-US" altLang="en-US" dirty="0" smtClean="0">
                <a:latin typeface="Arial" panose="020B0604020202020204" pitchFamily="34" charset="0"/>
                <a:ea typeface="Times New Roman" panose="02020603050405020304" pitchFamily="18" charset="0"/>
              </a:rPr>
              <a:t>2.Bowlby- </a:t>
            </a:r>
            <a:r>
              <a:rPr lang="en-US" altLang="en-US" dirty="0">
                <a:latin typeface="Arial" panose="020B0604020202020204" pitchFamily="34" charset="0"/>
                <a:ea typeface="Times New Roman" panose="02020603050405020304" pitchFamily="18" charset="0"/>
              </a:rPr>
              <a:t>genetic components in infants</a:t>
            </a:r>
            <a:endParaRPr lang="en-US" altLang="en-US" dirty="0">
              <a:latin typeface="Arial" panose="020B0604020202020204" pitchFamily="34" charset="0"/>
            </a:endParaRPr>
          </a:p>
          <a:p>
            <a:pPr marL="0" lvl="0" indent="0" eaLnBrk="0" fontAlgn="base" hangingPunct="0">
              <a:spcBef>
                <a:spcPct val="0"/>
              </a:spcBef>
              <a:spcAft>
                <a:spcPct val="0"/>
              </a:spcAft>
              <a:buNone/>
            </a:pPr>
            <a:endParaRPr lang="en-US" altLang="en-US" dirty="0" smtClean="0">
              <a:latin typeface="Arial" panose="020B0604020202020204" pitchFamily="34" charset="0"/>
              <a:ea typeface="Times New Roman" panose="02020603050405020304" pitchFamily="18" charset="0"/>
            </a:endParaRPr>
          </a:p>
          <a:p>
            <a:pPr marL="0" lvl="0" indent="0" eaLnBrk="0" fontAlgn="base" hangingPunct="0">
              <a:spcBef>
                <a:spcPct val="0"/>
              </a:spcBef>
              <a:spcAft>
                <a:spcPct val="0"/>
              </a:spcAft>
              <a:buNone/>
            </a:pPr>
            <a:r>
              <a:rPr lang="en-US" altLang="en-US" dirty="0" smtClean="0">
                <a:latin typeface="Arial" panose="020B0604020202020204" pitchFamily="34" charset="0"/>
                <a:ea typeface="Times New Roman" panose="02020603050405020304" pitchFamily="18" charset="0"/>
              </a:rPr>
              <a:t>3.Harlow </a:t>
            </a:r>
            <a:r>
              <a:rPr lang="en-US" altLang="en-US" dirty="0">
                <a:latin typeface="Arial" panose="020B0604020202020204" pitchFamily="34" charset="0"/>
                <a:ea typeface="Times New Roman" panose="02020603050405020304" pitchFamily="18" charset="0"/>
              </a:rPr>
              <a:t>1959- contact </a:t>
            </a:r>
            <a:r>
              <a:rPr lang="en-US" altLang="en-US" dirty="0" smtClean="0">
                <a:latin typeface="Arial" panose="020B0604020202020204" pitchFamily="34" charset="0"/>
                <a:ea typeface="Times New Roman" panose="02020603050405020304" pitchFamily="18" charset="0"/>
              </a:rPr>
              <a:t>comfort</a:t>
            </a:r>
          </a:p>
          <a:p>
            <a:pPr marL="0" lvl="0" indent="0" eaLnBrk="0" fontAlgn="base" hangingPunct="0">
              <a:spcBef>
                <a:spcPct val="0"/>
              </a:spcBef>
              <a:spcAft>
                <a:spcPct val="0"/>
              </a:spcAft>
              <a:buNone/>
            </a:pPr>
            <a:r>
              <a:rPr lang="en-US" altLang="en-US" dirty="0">
                <a:latin typeface="Arial" panose="020B0604020202020204" pitchFamily="34" charset="0"/>
                <a:hlinkClick r:id="rId2"/>
              </a:rPr>
              <a:t>https://www.youtube.com/watch?v=_</a:t>
            </a:r>
            <a:r>
              <a:rPr lang="en-US" altLang="en-US" dirty="0" smtClean="0">
                <a:latin typeface="Arial" panose="020B0604020202020204" pitchFamily="34" charset="0"/>
                <a:hlinkClick r:id="rId2"/>
              </a:rPr>
              <a:t>O60TYAIgC4</a:t>
            </a:r>
            <a:endParaRPr lang="en-US" altLang="en-US" dirty="0" smtClean="0">
              <a:latin typeface="Arial" panose="020B0604020202020204" pitchFamily="34" charset="0"/>
            </a:endParaRPr>
          </a:p>
          <a:p>
            <a:pPr marL="0" lvl="0" indent="0" eaLnBrk="0" fontAlgn="base" hangingPunct="0">
              <a:spcBef>
                <a:spcPct val="0"/>
              </a:spcBef>
              <a:spcAft>
                <a:spcPct val="0"/>
              </a:spcAft>
              <a:buNone/>
            </a:pPr>
            <a:endParaRPr lang="en-US" altLang="en-US" dirty="0" smtClean="0">
              <a:latin typeface="Arial" panose="020B0604020202020204" pitchFamily="34" charset="0"/>
              <a:ea typeface="Times New Roman" panose="02020603050405020304" pitchFamily="18" charset="0"/>
            </a:endParaRPr>
          </a:p>
          <a:p>
            <a:pPr marL="0" lvl="0" indent="0" eaLnBrk="0" fontAlgn="base" hangingPunct="0">
              <a:spcBef>
                <a:spcPct val="0"/>
              </a:spcBef>
              <a:spcAft>
                <a:spcPct val="0"/>
              </a:spcAft>
              <a:buNone/>
            </a:pPr>
            <a:r>
              <a:rPr lang="en-US" altLang="en-US" dirty="0" smtClean="0">
                <a:latin typeface="Arial" panose="020B0604020202020204" pitchFamily="34" charset="0"/>
                <a:ea typeface="Times New Roman" panose="02020603050405020304" pitchFamily="18" charset="0"/>
              </a:rPr>
              <a:t>4</a:t>
            </a:r>
            <a:r>
              <a:rPr lang="en-US" altLang="en-US" dirty="0">
                <a:latin typeface="Arial" panose="020B0604020202020204" pitchFamily="34" charset="0"/>
                <a:ea typeface="Times New Roman" panose="02020603050405020304" pitchFamily="18" charset="0"/>
              </a:rPr>
              <a:t>. Mary Ainsworth- Strange situation </a:t>
            </a:r>
            <a:endParaRPr lang="en-US" altLang="en-US" dirty="0" smtClean="0">
              <a:latin typeface="Arial" panose="020B0604020202020204" pitchFamily="34" charset="0"/>
              <a:ea typeface="Times New Roman" panose="02020603050405020304" pitchFamily="18" charset="0"/>
            </a:endParaRPr>
          </a:p>
          <a:p>
            <a:pPr marL="0" lvl="0" indent="0" eaLnBrk="0" fontAlgn="base" hangingPunct="0">
              <a:spcBef>
                <a:spcPct val="0"/>
              </a:spcBef>
              <a:spcAft>
                <a:spcPct val="0"/>
              </a:spcAft>
              <a:buNone/>
            </a:pPr>
            <a:r>
              <a:rPr lang="en-US" altLang="en-US" dirty="0">
                <a:latin typeface="Arial" panose="020B0604020202020204" pitchFamily="34" charset="0"/>
              </a:rPr>
              <a:t>https://www.youtube.com/watch?v=QTsewNrHUHU</a:t>
            </a:r>
          </a:p>
          <a:p>
            <a:endParaRPr lang="en-US" dirty="0"/>
          </a:p>
        </p:txBody>
      </p:sp>
    </p:spTree>
    <p:extLst>
      <p:ext uri="{BB962C8B-B14F-4D97-AF65-F5344CB8AC3E}">
        <p14:creationId xmlns:p14="http://schemas.microsoft.com/office/powerpoint/2010/main" val="1223630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Secure v insecure attachment: Define 4 of them:</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secure </a:t>
            </a:r>
            <a:r>
              <a:rPr lang="en-US" dirty="0"/>
              <a:t>attachment-</a:t>
            </a:r>
          </a:p>
          <a:p>
            <a:r>
              <a:rPr lang="en-US" dirty="0"/>
              <a:t>avoidant kids-</a:t>
            </a:r>
          </a:p>
          <a:p>
            <a:r>
              <a:rPr lang="en-US" dirty="0"/>
              <a:t>ambivalent-</a:t>
            </a:r>
          </a:p>
          <a:p>
            <a:r>
              <a:rPr lang="en-US" dirty="0"/>
              <a:t>disorganized disoriented-</a:t>
            </a:r>
          </a:p>
          <a:p>
            <a:r>
              <a:rPr lang="en-US" dirty="0"/>
              <a:t> </a:t>
            </a:r>
          </a:p>
          <a:p>
            <a:endParaRPr lang="en-US" dirty="0"/>
          </a:p>
        </p:txBody>
      </p:sp>
    </p:spTree>
    <p:extLst>
      <p:ext uri="{BB962C8B-B14F-4D97-AF65-F5344CB8AC3E}">
        <p14:creationId xmlns:p14="http://schemas.microsoft.com/office/powerpoint/2010/main" val="1191772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42248"/>
            <a:ext cx="8229600" cy="808038"/>
          </a:xfrm>
        </p:spPr>
        <p:txBody>
          <a:bodyPr/>
          <a:lstStyle/>
          <a:p>
            <a:r>
              <a:rPr lang="en-US" dirty="0" smtClean="0">
                <a:effectLst>
                  <a:outerShdw blurRad="38100" dist="38100" dir="2700000" algn="tl">
                    <a:srgbClr val="000000">
                      <a:alpha val="43137"/>
                    </a:srgbClr>
                  </a:outerShdw>
                </a:effectLst>
              </a:rPr>
              <a:t>The Four Main Parenting Styles</a:t>
            </a:r>
            <a:endParaRPr lang="en-US"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342900" y="1135040"/>
            <a:ext cx="8458200" cy="5562600"/>
          </a:xfrm>
        </p:spPr>
        <p:txBody>
          <a:bodyPr>
            <a:normAutofit fontScale="92500" lnSpcReduction="10000"/>
          </a:bodyPr>
          <a:lstStyle/>
          <a:p>
            <a:r>
              <a:rPr lang="en-US" b="1" dirty="0" smtClean="0"/>
              <a:t>Authoritarian</a:t>
            </a:r>
          </a:p>
          <a:p>
            <a:r>
              <a:rPr lang="en-US" b="1" dirty="0" smtClean="0"/>
              <a:t>Permissive</a:t>
            </a:r>
          </a:p>
          <a:p>
            <a:r>
              <a:rPr lang="en-US" b="1" dirty="0" smtClean="0"/>
              <a:t>Authoritative</a:t>
            </a:r>
          </a:p>
          <a:p>
            <a:r>
              <a:rPr lang="en-US" b="1" dirty="0" smtClean="0">
                <a:solidFill>
                  <a:srgbClr val="FF0000"/>
                </a:solidFill>
                <a:effectLst>
                  <a:outerShdw blurRad="38100" dist="38100" dir="2700000" algn="tl">
                    <a:srgbClr val="000000">
                      <a:alpha val="43137"/>
                    </a:srgbClr>
                  </a:outerShdw>
                </a:effectLst>
              </a:rPr>
              <a:t>Uninvolved</a:t>
            </a:r>
          </a:p>
          <a:p>
            <a:endParaRPr lang="en-US" dirty="0"/>
          </a:p>
          <a:p>
            <a:r>
              <a:rPr lang="en-US" dirty="0" smtClean="0"/>
              <a:t>You’ve been assigned one of the first three parenting styles.</a:t>
            </a:r>
          </a:p>
          <a:p>
            <a:r>
              <a:rPr lang="en-US" dirty="0" smtClean="0"/>
              <a:t>Read about the perspective as a group.</a:t>
            </a:r>
          </a:p>
          <a:p>
            <a:r>
              <a:rPr lang="en-US" dirty="0" smtClean="0"/>
              <a:t>Then, in detail, decide how to deal with each situation, pretending that you are </a:t>
            </a:r>
            <a:r>
              <a:rPr lang="en-US" b="1" i="1" dirty="0" smtClean="0"/>
              <a:t>parenting</a:t>
            </a:r>
            <a:r>
              <a:rPr lang="en-US" dirty="0" smtClean="0"/>
              <a:t> from your given </a:t>
            </a:r>
            <a:r>
              <a:rPr lang="en-US" smtClean="0"/>
              <a:t>perspective.</a:t>
            </a:r>
            <a:endParaRPr lang="en-US" dirty="0" smtClean="0"/>
          </a:p>
          <a:p>
            <a:endParaRPr lang="en-US" dirty="0"/>
          </a:p>
        </p:txBody>
      </p:sp>
    </p:spTree>
    <p:extLst>
      <p:ext uri="{BB962C8B-B14F-4D97-AF65-F5344CB8AC3E}">
        <p14:creationId xmlns:p14="http://schemas.microsoft.com/office/powerpoint/2010/main" val="2067671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Developmental Psychology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9100" y="1600200"/>
            <a:ext cx="8305800" cy="4525963"/>
          </a:xfrm>
        </p:spPr>
        <p:txBody>
          <a:bodyPr/>
          <a:lstStyle/>
          <a:p>
            <a:pPr marL="0" lvl="1" indent="0" algn="ctr">
              <a:buNone/>
            </a:pPr>
            <a:r>
              <a:rPr lang="en-US" dirty="0"/>
              <a:t>“There is in every child at every stage a new miracle of vigorous unfolding </a:t>
            </a:r>
            <a:r>
              <a:rPr lang="en-US" dirty="0" smtClean="0"/>
              <a:t>.” </a:t>
            </a:r>
          </a:p>
          <a:p>
            <a:pPr marL="0" lvl="1" indent="0" algn="ctr">
              <a:buNone/>
            </a:pPr>
            <a:r>
              <a:rPr lang="en-US" b="1" dirty="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Erik </a:t>
            </a:r>
            <a:r>
              <a:rPr lang="en-US" b="1" dirty="0">
                <a:effectLst>
                  <a:outerShdw blurRad="38100" dist="38100" dir="2700000" algn="tl">
                    <a:srgbClr val="000000">
                      <a:alpha val="43137"/>
                    </a:srgbClr>
                  </a:outerShdw>
                </a:effectLst>
              </a:rPr>
              <a:t>Erikson </a:t>
            </a:r>
            <a:r>
              <a:rPr lang="en-US" b="1" dirty="0">
                <a:solidFill>
                  <a:srgbClr val="FF0000"/>
                </a:solidFill>
                <a:effectLst>
                  <a:outerShdw blurRad="38100" dist="38100" dir="2700000" algn="tl">
                    <a:srgbClr val="000000">
                      <a:alpha val="43137"/>
                    </a:srgbClr>
                  </a:outerShdw>
                </a:effectLst>
              </a:rPr>
              <a:t>(1902–1994)</a:t>
            </a:r>
          </a:p>
          <a:p>
            <a:pPr marL="342900" lvl="1" indent="-342900">
              <a:buFont typeface="Arial" pitchFamily="34" charset="0"/>
              <a:buChar char="•"/>
            </a:pPr>
            <a:endParaRPr lang="en-US" dirty="0" smtClean="0"/>
          </a:p>
          <a:p>
            <a:pPr marL="342900" lvl="1" indent="-342900">
              <a:buFont typeface="Arial" pitchFamily="34" charset="0"/>
              <a:buChar char="•"/>
            </a:pPr>
            <a:endParaRPr lang="en-US" dirty="0" smtClean="0"/>
          </a:p>
          <a:p>
            <a:pPr marL="0" lvl="1" indent="0">
              <a:buNone/>
            </a:pPr>
            <a:r>
              <a:rPr lang="en-US" sz="3000" b="1" i="1" dirty="0" smtClean="0">
                <a:solidFill>
                  <a:srgbClr val="FF0000"/>
                </a:solidFill>
                <a:effectLst>
                  <a:outerShdw blurRad="38100" dist="38100" dir="2700000" algn="tl">
                    <a:srgbClr val="000000">
                      <a:alpha val="43137"/>
                    </a:srgbClr>
                  </a:outerShdw>
                </a:effectLst>
              </a:rPr>
              <a:t>What might “developmental” psychology be, then? </a:t>
            </a:r>
          </a:p>
          <a:p>
            <a:pPr marL="342900" lvl="1" indent="-342900">
              <a:buFont typeface="Arial" pitchFamily="34" charset="0"/>
              <a:buChar char="•"/>
            </a:pPr>
            <a:r>
              <a:rPr lang="en-US" dirty="0" smtClean="0"/>
              <a:t>Branch of psychology that studies the patterns of </a:t>
            </a:r>
            <a:r>
              <a:rPr lang="en-US" b="1" i="1" dirty="0" smtClean="0">
                <a:solidFill>
                  <a:srgbClr val="FF0000"/>
                </a:solidFill>
                <a:effectLst>
                  <a:outerShdw blurRad="38100" dist="38100" dir="2700000" algn="tl">
                    <a:srgbClr val="000000">
                      <a:alpha val="43137"/>
                    </a:srgbClr>
                  </a:outerShdw>
                </a:effectLst>
              </a:rPr>
              <a:t>growth</a:t>
            </a:r>
            <a:r>
              <a:rPr lang="en-US" dirty="0" smtClean="0">
                <a:solidFill>
                  <a:srgbClr val="FF0000"/>
                </a:solidFill>
                <a:effectLst>
                  <a:outerShdw blurRad="38100" dist="38100" dir="2700000" algn="tl">
                    <a:srgbClr val="000000">
                      <a:alpha val="43137"/>
                    </a:srgbClr>
                  </a:outerShdw>
                </a:effectLst>
              </a:rPr>
              <a:t> </a:t>
            </a:r>
            <a:r>
              <a:rPr lang="en-US" dirty="0" smtClean="0"/>
              <a:t>and </a:t>
            </a:r>
            <a:r>
              <a:rPr lang="en-US" b="1" i="1" dirty="0" smtClean="0">
                <a:solidFill>
                  <a:srgbClr val="FF0000"/>
                </a:solidFill>
                <a:effectLst>
                  <a:outerShdw blurRad="38100" dist="38100" dir="2700000" algn="tl">
                    <a:srgbClr val="000000">
                      <a:alpha val="43137"/>
                    </a:srgbClr>
                  </a:outerShdw>
                </a:effectLst>
              </a:rPr>
              <a:t>change</a:t>
            </a:r>
            <a:r>
              <a:rPr lang="en-US" dirty="0" smtClean="0">
                <a:solidFill>
                  <a:srgbClr val="FF0000"/>
                </a:solidFill>
                <a:effectLst>
                  <a:outerShdw blurRad="38100" dist="38100" dir="2700000" algn="tl">
                    <a:srgbClr val="000000">
                      <a:alpha val="43137"/>
                    </a:srgbClr>
                  </a:outerShdw>
                </a:effectLst>
              </a:rPr>
              <a:t> </a:t>
            </a:r>
            <a:r>
              <a:rPr lang="en-US" dirty="0" smtClean="0"/>
              <a:t>that occur throughout life.</a:t>
            </a:r>
          </a:p>
          <a:p>
            <a:pPr marL="0" indent="0">
              <a:buNone/>
            </a:pPr>
            <a:endParaRPr lang="en-US" dirty="0"/>
          </a:p>
        </p:txBody>
      </p:sp>
    </p:spTree>
    <p:extLst>
      <p:ext uri="{BB962C8B-B14F-4D97-AF65-F5344CB8AC3E}">
        <p14:creationId xmlns:p14="http://schemas.microsoft.com/office/powerpoint/2010/main" val="219963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8904"/>
            <a:ext cx="8229600" cy="808038"/>
          </a:xfrm>
        </p:spPr>
        <p:txBody>
          <a:bodyPr/>
          <a:lstStyle/>
          <a:p>
            <a:r>
              <a:rPr lang="en-US" dirty="0" smtClean="0">
                <a:effectLst>
                  <a:outerShdw blurRad="38100" dist="38100" dir="2700000" algn="tl">
                    <a:srgbClr val="000000">
                      <a:alpha val="43137"/>
                    </a:srgbClr>
                  </a:outerShdw>
                </a:effectLst>
              </a:rPr>
              <a:t>The Four Main Parenting Styles</a:t>
            </a:r>
            <a:endParaRPr lang="en-US"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9118161"/>
              </p:ext>
            </p:extLst>
          </p:nvPr>
        </p:nvGraphicFramePr>
        <p:xfrm>
          <a:off x="152400" y="731288"/>
          <a:ext cx="8839200" cy="4709236"/>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gridCol w="3238500">
                  <a:extLst>
                    <a:ext uri="{9D8B030D-6E8A-4147-A177-3AD203B41FA5}">
                      <a16:colId xmlns:a16="http://schemas.microsoft.com/office/drawing/2014/main" val="20002"/>
                    </a:ext>
                  </a:extLst>
                </a:gridCol>
              </a:tblGrid>
              <a:tr h="152400">
                <a:tc>
                  <a:txBody>
                    <a:bodyPr/>
                    <a:lstStyle/>
                    <a:p>
                      <a:pPr algn="ctr"/>
                      <a:r>
                        <a:rPr lang="en-US" sz="2400" dirty="0" smtClean="0">
                          <a:effectLst>
                            <a:outerShdw blurRad="38100" dist="38100" dir="2700000" algn="tl">
                              <a:srgbClr val="000000">
                                <a:alpha val="43137"/>
                              </a:srgbClr>
                            </a:outerShdw>
                          </a:effectLst>
                        </a:rPr>
                        <a:t>Parenting</a:t>
                      </a:r>
                      <a:r>
                        <a:rPr lang="en-US" sz="2400" baseline="0" dirty="0" smtClean="0">
                          <a:effectLst>
                            <a:outerShdw blurRad="38100" dist="38100" dir="2700000" algn="tl">
                              <a:srgbClr val="000000">
                                <a:alpha val="43137"/>
                              </a:srgbClr>
                            </a:outerShdw>
                          </a:effectLst>
                        </a:rPr>
                        <a:t> Style</a:t>
                      </a:r>
                      <a:endParaRPr lang="en-US" sz="2400"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Parent Behavior</a:t>
                      </a:r>
                      <a:endParaRPr lang="en-US" sz="2400"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Children’s Behavior</a:t>
                      </a:r>
                      <a:endParaRPr lang="en-US" sz="24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1063009">
                <a:tc>
                  <a:txBody>
                    <a:bodyPr/>
                    <a:lstStyle/>
                    <a:p>
                      <a:pPr algn="ctr"/>
                      <a:r>
                        <a:rPr lang="en-US" b="1" dirty="0" smtClean="0">
                          <a:effectLst>
                            <a:outerShdw blurRad="38100" dist="38100" dir="2700000" algn="tl">
                              <a:srgbClr val="000000">
                                <a:alpha val="43137"/>
                              </a:srgbClr>
                            </a:outerShdw>
                          </a:effectLst>
                        </a:rPr>
                        <a:t>Authoritarian </a:t>
                      </a:r>
                      <a:endParaRPr lang="en-US" b="1" dirty="0">
                        <a:effectLst>
                          <a:outerShdw blurRad="38100" dist="38100" dir="2700000" algn="tl">
                            <a:srgbClr val="000000">
                              <a:alpha val="43137"/>
                            </a:srgbClr>
                          </a:outerShdw>
                        </a:effectLst>
                      </a:endParaRPr>
                    </a:p>
                  </a:txBody>
                  <a:tcPr anchor="ctr"/>
                </a:tc>
                <a:tc>
                  <a:txBody>
                    <a:bodyPr/>
                    <a:lstStyle/>
                    <a:p>
                      <a:r>
                        <a:rPr lang="en-US" dirty="0" smtClean="0"/>
                        <a:t>Rigid,</a:t>
                      </a:r>
                      <a:r>
                        <a:rPr lang="en-US" baseline="0" dirty="0" smtClean="0"/>
                        <a:t> punitive, strict standards</a:t>
                      </a:r>
                      <a:endParaRPr lang="en-US" dirty="0"/>
                    </a:p>
                  </a:txBody>
                  <a:tcPr anchor="ctr"/>
                </a:tc>
                <a:tc>
                  <a:txBody>
                    <a:bodyPr/>
                    <a:lstStyle/>
                    <a:p>
                      <a:r>
                        <a:rPr lang="en-US" dirty="0" smtClean="0"/>
                        <a:t>Unsociable, unfriendly,</a:t>
                      </a:r>
                      <a:r>
                        <a:rPr lang="en-US" baseline="0" dirty="0" smtClean="0"/>
                        <a:t> withdrawn</a:t>
                      </a:r>
                      <a:endParaRPr lang="en-US" dirty="0"/>
                    </a:p>
                  </a:txBody>
                  <a:tcPr anchor="ctr"/>
                </a:tc>
                <a:extLst>
                  <a:ext uri="{0D108BD9-81ED-4DB2-BD59-A6C34878D82A}">
                    <a16:rowId xmlns:a16="http://schemas.microsoft.com/office/drawing/2014/main" val="10001"/>
                  </a:ext>
                </a:extLst>
              </a:tr>
              <a:tr h="1063009">
                <a:tc>
                  <a:txBody>
                    <a:bodyPr/>
                    <a:lstStyle/>
                    <a:p>
                      <a:pPr algn="ctr"/>
                      <a:r>
                        <a:rPr lang="en-US" b="1" dirty="0" smtClean="0">
                          <a:effectLst>
                            <a:outerShdw blurRad="38100" dist="38100" dir="2700000" algn="tl">
                              <a:srgbClr val="000000">
                                <a:alpha val="43137"/>
                              </a:srgbClr>
                            </a:outerShdw>
                          </a:effectLst>
                        </a:rPr>
                        <a:t>Permissive</a:t>
                      </a:r>
                      <a:endParaRPr lang="en-US" b="1" dirty="0">
                        <a:effectLst>
                          <a:outerShdw blurRad="38100" dist="38100" dir="2700000" algn="tl">
                            <a:srgbClr val="000000">
                              <a:alpha val="43137"/>
                            </a:srgbClr>
                          </a:outerShdw>
                        </a:effectLst>
                      </a:endParaRPr>
                    </a:p>
                  </a:txBody>
                  <a:tcPr anchor="ctr"/>
                </a:tc>
                <a:tc>
                  <a:txBody>
                    <a:bodyPr/>
                    <a:lstStyle/>
                    <a:p>
                      <a:r>
                        <a:rPr lang="en-US" dirty="0" smtClean="0"/>
                        <a:t>Lax,</a:t>
                      </a:r>
                      <a:r>
                        <a:rPr lang="en-US" baseline="0" dirty="0" smtClean="0"/>
                        <a:t> inconsistent, undemanding</a:t>
                      </a:r>
                      <a:endParaRPr lang="en-US" dirty="0"/>
                    </a:p>
                  </a:txBody>
                  <a:tcPr anchor="ctr"/>
                </a:tc>
                <a:tc>
                  <a:txBody>
                    <a:bodyPr/>
                    <a:lstStyle/>
                    <a:p>
                      <a:r>
                        <a:rPr lang="en-US" dirty="0" smtClean="0"/>
                        <a:t>Immature,</a:t>
                      </a:r>
                      <a:r>
                        <a:rPr lang="en-US" baseline="0" dirty="0" smtClean="0"/>
                        <a:t> moody, dependent, low self-control</a:t>
                      </a:r>
                      <a:endParaRPr lang="en-US" dirty="0"/>
                    </a:p>
                  </a:txBody>
                  <a:tcPr anchor="ctr"/>
                </a:tc>
                <a:extLst>
                  <a:ext uri="{0D108BD9-81ED-4DB2-BD59-A6C34878D82A}">
                    <a16:rowId xmlns:a16="http://schemas.microsoft.com/office/drawing/2014/main" val="10002"/>
                  </a:ext>
                </a:extLst>
              </a:tr>
              <a:tr h="1063009">
                <a:tc>
                  <a:txBody>
                    <a:bodyPr/>
                    <a:lstStyle/>
                    <a:p>
                      <a:pPr algn="ctr"/>
                      <a:r>
                        <a:rPr lang="en-US" b="1" dirty="0" smtClean="0">
                          <a:effectLst>
                            <a:outerShdw blurRad="38100" dist="38100" dir="2700000" algn="tl">
                              <a:srgbClr val="000000">
                                <a:alpha val="43137"/>
                              </a:srgbClr>
                            </a:outerShdw>
                          </a:effectLst>
                        </a:rPr>
                        <a:t>Authoritative</a:t>
                      </a:r>
                      <a:endParaRPr lang="en-US" b="1" dirty="0">
                        <a:effectLst>
                          <a:outerShdw blurRad="38100" dist="38100" dir="2700000" algn="tl">
                            <a:srgbClr val="000000">
                              <a:alpha val="43137"/>
                            </a:srgbClr>
                          </a:outerShdw>
                        </a:effectLst>
                      </a:endParaRPr>
                    </a:p>
                  </a:txBody>
                  <a:tcPr anchor="ctr"/>
                </a:tc>
                <a:tc>
                  <a:txBody>
                    <a:bodyPr/>
                    <a:lstStyle/>
                    <a:p>
                      <a:r>
                        <a:rPr lang="en-US" dirty="0" smtClean="0"/>
                        <a:t>Firm,</a:t>
                      </a:r>
                      <a:r>
                        <a:rPr lang="en-US" baseline="0" dirty="0" smtClean="0"/>
                        <a:t> sets limits and goals, uses reasoning, encourages independence</a:t>
                      </a:r>
                      <a:endParaRPr lang="en-US" dirty="0"/>
                    </a:p>
                  </a:txBody>
                  <a:tcPr anchor="ctr"/>
                </a:tc>
                <a:tc>
                  <a:txBody>
                    <a:bodyPr/>
                    <a:lstStyle/>
                    <a:p>
                      <a:r>
                        <a:rPr lang="en-US" dirty="0" smtClean="0"/>
                        <a:t>Good social skills,</a:t>
                      </a:r>
                      <a:r>
                        <a:rPr lang="en-US" baseline="0" dirty="0" smtClean="0"/>
                        <a:t> likable, self-reliant, independent</a:t>
                      </a:r>
                      <a:endParaRPr lang="en-US" dirty="0"/>
                    </a:p>
                  </a:txBody>
                  <a:tcPr anchor="ctr"/>
                </a:tc>
                <a:extLst>
                  <a:ext uri="{0D108BD9-81ED-4DB2-BD59-A6C34878D82A}">
                    <a16:rowId xmlns:a16="http://schemas.microsoft.com/office/drawing/2014/main" val="10003"/>
                  </a:ext>
                </a:extLst>
              </a:tr>
              <a:tr h="1063009">
                <a:tc>
                  <a:txBody>
                    <a:bodyPr/>
                    <a:lstStyle/>
                    <a:p>
                      <a:pPr algn="ctr"/>
                      <a:r>
                        <a:rPr lang="en-US" b="1" dirty="0" smtClean="0">
                          <a:effectLst>
                            <a:outerShdw blurRad="38100" dist="38100" dir="2700000" algn="tl">
                              <a:srgbClr val="000000">
                                <a:alpha val="43137"/>
                              </a:srgbClr>
                            </a:outerShdw>
                          </a:effectLst>
                        </a:rPr>
                        <a:t>Uninvolved</a:t>
                      </a:r>
                      <a:r>
                        <a:rPr lang="en-US" b="1" baseline="0"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txBody>
                  <a:tcPr anchor="ctr"/>
                </a:tc>
                <a:tc>
                  <a:txBody>
                    <a:bodyPr/>
                    <a:lstStyle/>
                    <a:p>
                      <a:r>
                        <a:rPr lang="en-US" dirty="0" smtClean="0"/>
                        <a:t>Detached emotionally</a:t>
                      </a:r>
                      <a:r>
                        <a:rPr lang="en-US" baseline="0" dirty="0" smtClean="0"/>
                        <a:t>, sees role as only providing food, clothing, and shelter</a:t>
                      </a:r>
                      <a:endParaRPr lang="en-US" dirty="0"/>
                    </a:p>
                  </a:txBody>
                  <a:tcPr anchor="ctr"/>
                </a:tc>
                <a:tc>
                  <a:txBody>
                    <a:bodyPr/>
                    <a:lstStyle/>
                    <a:p>
                      <a:r>
                        <a:rPr lang="en-US" dirty="0" smtClean="0"/>
                        <a:t>Indifferent,</a:t>
                      </a:r>
                      <a:r>
                        <a:rPr lang="en-US" baseline="0" dirty="0" smtClean="0"/>
                        <a:t> rejecting behavior</a:t>
                      </a:r>
                      <a:endParaRPr lang="en-US" dirty="0"/>
                    </a:p>
                  </a:txBody>
                  <a:tcPr anchor="ctr"/>
                </a:tc>
                <a:extLst>
                  <a:ext uri="{0D108BD9-81ED-4DB2-BD59-A6C34878D82A}">
                    <a16:rowId xmlns:a16="http://schemas.microsoft.com/office/drawing/2014/main" val="10004"/>
                  </a:ext>
                </a:extLst>
              </a:tr>
            </a:tbl>
          </a:graphicData>
        </a:graphic>
      </p:graphicFrame>
      <p:sp>
        <p:nvSpPr>
          <p:cNvPr id="8" name="TextBox 7"/>
          <p:cNvSpPr txBox="1"/>
          <p:nvPr/>
        </p:nvSpPr>
        <p:spPr>
          <a:xfrm>
            <a:off x="0" y="5586228"/>
            <a:ext cx="9144000" cy="1107996"/>
          </a:xfrm>
          <a:prstGeom prst="rect">
            <a:avLst/>
          </a:prstGeom>
          <a:noFill/>
        </p:spPr>
        <p:txBody>
          <a:bodyPr wrap="square" rtlCol="0">
            <a:spAutoFit/>
          </a:bodyPr>
          <a:lstStyle/>
          <a:p>
            <a:pPr marL="342900" indent="-342900">
              <a:buFont typeface="Arial" pitchFamily="34" charset="0"/>
              <a:buChar char="•"/>
            </a:pPr>
            <a:r>
              <a:rPr lang="en-US" sz="2200" b="1" i="1" dirty="0" smtClean="0">
                <a:solidFill>
                  <a:srgbClr val="FF0000"/>
                </a:solidFill>
                <a:effectLst>
                  <a:outerShdw blurRad="38100" dist="38100" dir="2700000" algn="tl">
                    <a:srgbClr val="000000">
                      <a:alpha val="43137"/>
                    </a:srgbClr>
                  </a:outerShdw>
                </a:effectLst>
              </a:rPr>
              <a:t>How do you think the parent’s behavior will reflect the child’s behavior in each of these parenting styles? </a:t>
            </a:r>
          </a:p>
          <a:p>
            <a:pPr marL="342900" indent="-342900">
              <a:buFont typeface="Arial" pitchFamily="34" charset="0"/>
              <a:buChar char="•"/>
            </a:pPr>
            <a:r>
              <a:rPr lang="en-US" sz="2200" b="1" i="1" dirty="0" smtClean="0">
                <a:solidFill>
                  <a:srgbClr val="FF0000"/>
                </a:solidFill>
                <a:effectLst>
                  <a:outerShdw blurRad="38100" dist="38100" dir="2700000" algn="tl">
                    <a:srgbClr val="000000">
                      <a:alpha val="43137"/>
                    </a:srgbClr>
                  </a:outerShdw>
                </a:effectLst>
              </a:rPr>
              <a:t> Do the results match impressions you’ve generated from your own life? </a:t>
            </a:r>
            <a:endParaRPr lang="en-US" sz="2200" b="1" i="1" dirty="0">
              <a:solidFill>
                <a:srgbClr val="FF0000"/>
              </a:solidFill>
              <a:effectLst>
                <a:outerShdw blurRad="38100" dist="38100" dir="2700000" algn="tl">
                  <a:srgbClr val="000000">
                    <a:alpha val="43137"/>
                  </a:srgbClr>
                </a:outerShdw>
              </a:effectLst>
            </a:endParaRPr>
          </a:p>
        </p:txBody>
      </p:sp>
      <p:sp>
        <p:nvSpPr>
          <p:cNvPr id="9" name="Rectangle 8"/>
          <p:cNvSpPr/>
          <p:nvPr/>
        </p:nvSpPr>
        <p:spPr>
          <a:xfrm>
            <a:off x="5804848" y="1219200"/>
            <a:ext cx="3124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04848" y="2278040"/>
            <a:ext cx="3124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04848" y="3336880"/>
            <a:ext cx="3124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04848" y="4405952"/>
            <a:ext cx="3124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2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interview</a:t>
            </a:r>
            <a:endParaRPr lang="en-US" dirty="0"/>
          </a:p>
        </p:txBody>
      </p:sp>
      <p:sp>
        <p:nvSpPr>
          <p:cNvPr id="3" name="Content Placeholder 2"/>
          <p:cNvSpPr>
            <a:spLocks noGrp="1"/>
          </p:cNvSpPr>
          <p:nvPr>
            <p:ph idx="1"/>
          </p:nvPr>
        </p:nvSpPr>
        <p:spPr/>
        <p:txBody>
          <a:bodyPr/>
          <a:lstStyle/>
          <a:p>
            <a:r>
              <a:rPr lang="en-US" dirty="0" smtClean="0"/>
              <a:t>Create 5 questions to ask your parents, considering parenting styles. </a:t>
            </a:r>
            <a:r>
              <a:rPr lang="en-US" dirty="0"/>
              <a:t> </a:t>
            </a:r>
            <a:r>
              <a:rPr lang="en-US" dirty="0" smtClean="0"/>
              <a:t>Share your questions with others and come up with 10 to ask a parent. </a:t>
            </a:r>
          </a:p>
          <a:p>
            <a:r>
              <a:rPr lang="en-US" dirty="0" smtClean="0"/>
              <a:t>After you interview your parent, please reflect upon </a:t>
            </a:r>
            <a:r>
              <a:rPr lang="en-US" dirty="0"/>
              <a:t> </a:t>
            </a:r>
            <a:r>
              <a:rPr lang="en-US" dirty="0" smtClean="0"/>
              <a:t>the results.  I will have a  reflection sheet </a:t>
            </a:r>
            <a:r>
              <a:rPr lang="en-US" smtClean="0"/>
              <a:t>for you. </a:t>
            </a:r>
            <a:endParaRPr lang="en-US" dirty="0" smtClean="0"/>
          </a:p>
        </p:txBody>
      </p:sp>
    </p:spTree>
    <p:extLst>
      <p:ext uri="{BB962C8B-B14F-4D97-AF65-F5344CB8AC3E}">
        <p14:creationId xmlns:p14="http://schemas.microsoft.com/office/powerpoint/2010/main" val="2754484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Parenting styles activity</a:t>
            </a:r>
            <a:endParaRPr lang="en-US" dirty="0"/>
          </a:p>
        </p:txBody>
      </p:sp>
      <p:sp>
        <p:nvSpPr>
          <p:cNvPr id="3" name="Content Placeholder 2"/>
          <p:cNvSpPr>
            <a:spLocks noGrp="1"/>
          </p:cNvSpPr>
          <p:nvPr>
            <p:ph idx="1"/>
          </p:nvPr>
        </p:nvSpPr>
        <p:spPr/>
        <p:txBody>
          <a:bodyPr/>
          <a:lstStyle/>
          <a:p>
            <a:r>
              <a:rPr lang="en-US" dirty="0" smtClean="0"/>
              <a:t> Each group gets a scenario and then an assigned parenting style. </a:t>
            </a:r>
          </a:p>
          <a:p>
            <a:r>
              <a:rPr lang="en-US" dirty="0" smtClean="0"/>
              <a:t>For each  issue, one student is the child </a:t>
            </a:r>
            <a:r>
              <a:rPr lang="en-US" smtClean="0"/>
              <a:t>an the </a:t>
            </a:r>
            <a:r>
              <a:rPr lang="en-US" dirty="0" smtClean="0"/>
              <a:t>other two are parents. Do a small role play for each  in your groups.</a:t>
            </a:r>
          </a:p>
          <a:p>
            <a:r>
              <a:rPr lang="en-US" dirty="0" smtClean="0"/>
              <a:t>How would each style address the issue at hand?</a:t>
            </a:r>
          </a:p>
          <a:p>
            <a:endParaRPr lang="en-US" dirty="0"/>
          </a:p>
          <a:p>
            <a:pPr marL="0" indent="0">
              <a:buNone/>
            </a:pPr>
            <a:endParaRPr lang="en-US" dirty="0"/>
          </a:p>
        </p:txBody>
      </p:sp>
    </p:spTree>
    <p:extLst>
      <p:ext uri="{BB962C8B-B14F-4D97-AF65-F5344CB8AC3E}">
        <p14:creationId xmlns:p14="http://schemas.microsoft.com/office/powerpoint/2010/main" val="2331788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interview reflection activity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    </a:t>
            </a:r>
            <a:r>
              <a:rPr lang="en-US" dirty="0" smtClean="0"/>
              <a:t>A free write:  Write for 5-7 minutes</a:t>
            </a:r>
          </a:p>
          <a:p>
            <a:r>
              <a:rPr lang="en-US" dirty="0" smtClean="0"/>
              <a:t>Reflect upon/ summarize/ analyze your parent interview.  How would you characterize your parent, using ideas from psychology and from your interview.. </a:t>
            </a:r>
          </a:p>
          <a:p>
            <a:r>
              <a:rPr lang="en-US" dirty="0" smtClean="0"/>
              <a:t>Ideas: What type of parent are they? Qualities, what surprised you or did you find out?   How did this change your perspective on parenting?  What do you wish they would have done differently? </a:t>
            </a:r>
          </a:p>
          <a:p>
            <a:r>
              <a:rPr lang="en-US" dirty="0" smtClean="0"/>
              <a:t>After writing for 7 minutes, you will  count off by 3’s and  discuss your reflection. </a:t>
            </a:r>
          </a:p>
        </p:txBody>
      </p:sp>
    </p:spTree>
    <p:extLst>
      <p:ext uri="{BB962C8B-B14F-4D97-AF65-F5344CB8AC3E}">
        <p14:creationId xmlns:p14="http://schemas.microsoft.com/office/powerpoint/2010/main" val="783866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Hoffman’s discipline </a:t>
            </a:r>
            <a:r>
              <a:rPr lang="en-US" dirty="0" smtClean="0"/>
              <a:t>types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r>
              <a:rPr lang="en-US" dirty="0" smtClean="0"/>
              <a:t>Induction- authoritative( fair but strict, punish the deed)</a:t>
            </a:r>
          </a:p>
          <a:p>
            <a:r>
              <a:rPr lang="en-US" dirty="0" smtClean="0"/>
              <a:t>power assertion- , threats, conditions, punishment, emotional abuse</a:t>
            </a:r>
          </a:p>
          <a:p>
            <a:r>
              <a:rPr lang="en-US" dirty="0" smtClean="0"/>
              <a:t> love </a:t>
            </a:r>
            <a:r>
              <a:rPr lang="en-US" dirty="0" err="1" smtClean="0"/>
              <a:t>withdrawl</a:t>
            </a:r>
            <a:r>
              <a:rPr lang="en-US" dirty="0" smtClean="0"/>
              <a:t>- taking love away, </a:t>
            </a:r>
          </a:p>
          <a:p>
            <a:endParaRPr lang="en-US" dirty="0"/>
          </a:p>
          <a:p>
            <a:r>
              <a:rPr lang="en-US" dirty="0" smtClean="0"/>
              <a:t>Which of these would be the most damaging to a child? </a:t>
            </a:r>
          </a:p>
          <a:p>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231332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Erik Erikson’s Psychosocial Stages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noFill/>
          </a:ln>
        </p:spPr>
        <p:txBody>
          <a:bodyPr/>
          <a:lstStyle/>
          <a:p>
            <a:r>
              <a:rPr lang="en-US" dirty="0" smtClean="0"/>
              <a:t>Read the overview introduction </a:t>
            </a:r>
            <a:r>
              <a:rPr lang="en-US" b="1" i="1" dirty="0" smtClean="0"/>
              <a:t> </a:t>
            </a:r>
          </a:p>
          <a:p>
            <a:r>
              <a:rPr lang="en-US" b="1" dirty="0" smtClean="0">
                <a:effectLst>
                  <a:outerShdw blurRad="38100" dist="38100" dir="2700000" algn="tl">
                    <a:srgbClr val="000000">
                      <a:alpha val="43137"/>
                    </a:srgbClr>
                  </a:outerShdw>
                </a:effectLst>
              </a:rPr>
              <a:t>Read/underline/annotate</a:t>
            </a:r>
            <a:r>
              <a:rPr lang="en-US" dirty="0" smtClean="0"/>
              <a:t> the overview document. </a:t>
            </a:r>
          </a:p>
          <a:p>
            <a:r>
              <a:rPr lang="en-US" b="1" i="1" dirty="0" smtClean="0">
                <a:solidFill>
                  <a:srgbClr val="FF0000"/>
                </a:solidFill>
                <a:effectLst>
                  <a:outerShdw blurRad="38100" dist="38100" dir="2700000" algn="tl">
                    <a:srgbClr val="000000">
                      <a:alpha val="43137"/>
                    </a:srgbClr>
                  </a:outerShdw>
                </a:effectLst>
              </a:rPr>
              <a:t>Analyze and respond to each of the scenarios in the activity.</a:t>
            </a:r>
          </a:p>
          <a:p>
            <a:r>
              <a:rPr lang="en-US" b="1" i="1" dirty="0" smtClean="0">
                <a:solidFill>
                  <a:srgbClr val="FF0000"/>
                </a:solidFill>
                <a:effectLst>
                  <a:outerShdw blurRad="38100" dist="38100" dir="2700000" algn="tl">
                    <a:srgbClr val="000000">
                      <a:alpha val="43137"/>
                    </a:srgbClr>
                  </a:outerShdw>
                </a:effectLst>
              </a:rPr>
              <a:t>Finish for </a:t>
            </a:r>
            <a:r>
              <a:rPr lang="en-US" b="1" i="1" dirty="0" err="1" smtClean="0">
                <a:solidFill>
                  <a:srgbClr val="FF0000"/>
                </a:solidFill>
                <a:effectLst>
                  <a:outerShdw blurRad="38100" dist="38100" dir="2700000" algn="tl">
                    <a:srgbClr val="000000">
                      <a:alpha val="43137"/>
                    </a:srgbClr>
                  </a:outerShdw>
                </a:effectLst>
              </a:rPr>
              <a:t>hw</a:t>
            </a:r>
            <a:r>
              <a:rPr lang="en-US" b="1" i="1" dirty="0" smtClean="0">
                <a:solidFill>
                  <a:srgbClr val="FF0000"/>
                </a:solidFill>
                <a:effectLst>
                  <a:outerShdw blurRad="38100" dist="38100" dir="2700000" algn="tl">
                    <a:srgbClr val="000000">
                      <a:alpha val="43137"/>
                    </a:srgbClr>
                  </a:outerShdw>
                </a:effectLst>
              </a:rPr>
              <a:t> if needed</a:t>
            </a:r>
          </a:p>
        </p:txBody>
      </p:sp>
    </p:spTree>
    <p:extLst>
      <p:ext uri="{BB962C8B-B14F-4D97-AF65-F5344CB8AC3E}">
        <p14:creationId xmlns:p14="http://schemas.microsoft.com/office/powerpoint/2010/main" val="1063317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Effects of daycare (mixed results)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NICHD- </a:t>
            </a:r>
            <a:r>
              <a:rPr lang="en-US" dirty="0"/>
              <a:t>high quality daycare same as SAH</a:t>
            </a:r>
          </a:p>
          <a:p>
            <a:r>
              <a:rPr lang="en-US" dirty="0"/>
              <a:t>Other findings: Kids at daycare more sociable, more compliant</a:t>
            </a:r>
          </a:p>
          <a:p>
            <a:r>
              <a:rPr lang="en-US" u="sng" dirty="0"/>
              <a:t>Lower socioeconomic- kids do better in daycare </a:t>
            </a:r>
            <a:r>
              <a:rPr lang="en-US" u="sng" dirty="0" smtClean="0"/>
              <a:t>cognitively</a:t>
            </a:r>
            <a:r>
              <a:rPr lang="en-US" b="1" dirty="0"/>
              <a:t> </a:t>
            </a:r>
          </a:p>
          <a:p>
            <a:r>
              <a:rPr lang="en-US" dirty="0"/>
              <a:t> </a:t>
            </a:r>
          </a:p>
          <a:p>
            <a:endParaRPr lang="en-US" dirty="0"/>
          </a:p>
        </p:txBody>
      </p:sp>
    </p:spTree>
    <p:extLst>
      <p:ext uri="{BB962C8B-B14F-4D97-AF65-F5344CB8AC3E}">
        <p14:creationId xmlns:p14="http://schemas.microsoft.com/office/powerpoint/2010/main" val="800148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on quiz: ignore this</a:t>
            </a:r>
            <a:endParaRPr lang="en-US" dirty="0"/>
          </a:p>
        </p:txBody>
      </p:sp>
      <p:sp>
        <p:nvSpPr>
          <p:cNvPr id="3" name="Content Placeholder 2"/>
          <p:cNvSpPr>
            <a:spLocks noGrp="1"/>
          </p:cNvSpPr>
          <p:nvPr>
            <p:ph idx="1"/>
          </p:nvPr>
        </p:nvSpPr>
        <p:spPr/>
        <p:txBody>
          <a:bodyPr>
            <a:normAutofit fontScale="62500" lnSpcReduction="20000"/>
          </a:bodyPr>
          <a:lstStyle/>
          <a:p>
            <a:r>
              <a:rPr lang="en-US" b="1" u="sng" dirty="0"/>
              <a:t>5. Child abuse and neglect</a:t>
            </a:r>
            <a:endParaRPr lang="en-US" b="1" dirty="0"/>
          </a:p>
          <a:p>
            <a:r>
              <a:rPr lang="en-US" dirty="0"/>
              <a:t>Statistics? 3 million</a:t>
            </a:r>
          </a:p>
          <a:p>
            <a:r>
              <a:rPr lang="en-US" dirty="0"/>
              <a:t>Physical</a:t>
            </a:r>
          </a:p>
          <a:p>
            <a:r>
              <a:rPr lang="en-US" dirty="0"/>
              <a:t>Neglect</a:t>
            </a:r>
          </a:p>
          <a:p>
            <a:r>
              <a:rPr lang="en-US" dirty="0"/>
              <a:t>Emotional</a:t>
            </a:r>
          </a:p>
          <a:p>
            <a:r>
              <a:rPr lang="en-US" dirty="0"/>
              <a:t>Sexual</a:t>
            </a:r>
          </a:p>
          <a:p>
            <a:r>
              <a:rPr lang="en-US" dirty="0"/>
              <a:t> </a:t>
            </a:r>
          </a:p>
          <a:p>
            <a:r>
              <a:rPr lang="en-US" dirty="0"/>
              <a:t>Why do some parents abuse? (What psychologists think)</a:t>
            </a:r>
          </a:p>
          <a:p>
            <a:r>
              <a:rPr lang="en-US" dirty="0"/>
              <a:t>History of abuse</a:t>
            </a:r>
          </a:p>
          <a:p>
            <a:r>
              <a:rPr lang="en-US" dirty="0"/>
              <a:t>Stress</a:t>
            </a:r>
          </a:p>
          <a:p>
            <a:r>
              <a:rPr lang="en-US" dirty="0"/>
              <a:t>Violence as coping</a:t>
            </a:r>
          </a:p>
          <a:p>
            <a:r>
              <a:rPr lang="en-US" dirty="0"/>
              <a:t>Lack of attachment to child</a:t>
            </a:r>
          </a:p>
          <a:p>
            <a:r>
              <a:rPr lang="en-US" dirty="0"/>
              <a:t>Substance abuse</a:t>
            </a:r>
          </a:p>
          <a:p>
            <a:r>
              <a:rPr lang="en-US" dirty="0"/>
              <a:t>Rigid attitudes about child rearing</a:t>
            </a:r>
          </a:p>
          <a:p>
            <a:endParaRPr lang="en-US" dirty="0"/>
          </a:p>
        </p:txBody>
      </p:sp>
    </p:spTree>
    <p:extLst>
      <p:ext uri="{BB962C8B-B14F-4D97-AF65-F5344CB8AC3E}">
        <p14:creationId xmlns:p14="http://schemas.microsoft.com/office/powerpoint/2010/main" val="1885209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Effects of abuse on children:</a:t>
            </a:r>
            <a:br>
              <a:rPr lang="en-US" dirty="0"/>
            </a:br>
            <a:endParaRPr lang="en-US" dirty="0"/>
          </a:p>
        </p:txBody>
      </p:sp>
      <p:sp>
        <p:nvSpPr>
          <p:cNvPr id="3" name="Content Placeholder 2"/>
          <p:cNvSpPr>
            <a:spLocks noGrp="1"/>
          </p:cNvSpPr>
          <p:nvPr>
            <p:ph idx="1"/>
          </p:nvPr>
        </p:nvSpPr>
        <p:spPr/>
        <p:txBody>
          <a:bodyPr>
            <a:normAutofit/>
          </a:bodyPr>
          <a:lstStyle/>
          <a:p>
            <a:r>
              <a:rPr lang="en-US" dirty="0"/>
              <a:t> </a:t>
            </a:r>
          </a:p>
          <a:p>
            <a:r>
              <a:rPr lang="en-US" dirty="0" smtClean="0"/>
              <a:t>Psych </a:t>
            </a:r>
            <a:r>
              <a:rPr lang="en-US" dirty="0"/>
              <a:t>problem</a:t>
            </a:r>
          </a:p>
          <a:p>
            <a:r>
              <a:rPr lang="en-US" dirty="0"/>
              <a:t>Depression</a:t>
            </a:r>
          </a:p>
          <a:p>
            <a:r>
              <a:rPr lang="en-US" dirty="0"/>
              <a:t>Violence</a:t>
            </a:r>
          </a:p>
          <a:p>
            <a:r>
              <a:rPr lang="en-US" dirty="0"/>
              <a:t>Reasons for a pattern in families:</a:t>
            </a:r>
          </a:p>
          <a:p>
            <a:r>
              <a:rPr lang="en-US" dirty="0"/>
              <a:t>How to not repeat that pattern:</a:t>
            </a:r>
          </a:p>
          <a:p>
            <a:r>
              <a:rPr lang="en-US" dirty="0"/>
              <a:t> </a:t>
            </a:r>
          </a:p>
          <a:p>
            <a:endParaRPr lang="en-US" dirty="0"/>
          </a:p>
        </p:txBody>
      </p:sp>
    </p:spTree>
    <p:extLst>
      <p:ext uri="{BB962C8B-B14F-4D97-AF65-F5344CB8AC3E}">
        <p14:creationId xmlns:p14="http://schemas.microsoft.com/office/powerpoint/2010/main" val="2762654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6. Self- Esteem of </a:t>
            </a:r>
            <a:r>
              <a:rPr lang="en-US" b="1" u="sng" dirty="0" smtClean="0"/>
              <a:t>children( Ignore for quiz)</a:t>
            </a:r>
            <a:endParaRPr lang="en-US" dirty="0"/>
          </a:p>
        </p:txBody>
      </p:sp>
      <p:sp>
        <p:nvSpPr>
          <p:cNvPr id="3" name="Content Placeholder 2"/>
          <p:cNvSpPr>
            <a:spLocks noGrp="1"/>
          </p:cNvSpPr>
          <p:nvPr>
            <p:ph idx="1"/>
          </p:nvPr>
        </p:nvSpPr>
        <p:spPr/>
        <p:txBody>
          <a:bodyPr>
            <a:normAutofit lnSpcReduction="10000"/>
          </a:bodyPr>
          <a:lstStyle/>
          <a:p>
            <a:endParaRPr lang="en-US" b="1" dirty="0"/>
          </a:p>
          <a:p>
            <a:r>
              <a:rPr lang="en-US" dirty="0"/>
              <a:t>What is self esteem?</a:t>
            </a:r>
          </a:p>
          <a:p>
            <a:r>
              <a:rPr lang="en-US" dirty="0"/>
              <a:t>Factors that influence self esteem</a:t>
            </a:r>
          </a:p>
          <a:p>
            <a:r>
              <a:rPr lang="en-US" dirty="0"/>
              <a:t>Parents influence on self esteem:</a:t>
            </a:r>
          </a:p>
          <a:p>
            <a:r>
              <a:rPr lang="en-US" dirty="0"/>
              <a:t>Two types of parental support (Carl Rogers)</a:t>
            </a:r>
          </a:p>
          <a:p>
            <a:r>
              <a:rPr lang="en-US" dirty="0"/>
              <a:t>Other factors that influence self esteem:</a:t>
            </a:r>
          </a:p>
          <a:p>
            <a:r>
              <a:rPr lang="en-US" dirty="0"/>
              <a:t>Gender/self esteem</a:t>
            </a:r>
          </a:p>
          <a:p>
            <a:r>
              <a:rPr lang="en-US" dirty="0"/>
              <a:t>Age/self esteem</a:t>
            </a:r>
          </a:p>
          <a:p>
            <a:endParaRPr lang="en-US" dirty="0"/>
          </a:p>
        </p:txBody>
      </p:sp>
    </p:spTree>
    <p:extLst>
      <p:ext uri="{BB962C8B-B14F-4D97-AF65-F5344CB8AC3E}">
        <p14:creationId xmlns:p14="http://schemas.microsoft.com/office/powerpoint/2010/main" val="1234396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topics for quiz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Start with infant once born. </a:t>
            </a:r>
          </a:p>
          <a:p>
            <a:r>
              <a:rPr lang="en-US" dirty="0" smtClean="0"/>
              <a:t>Nature versus </a:t>
            </a:r>
            <a:r>
              <a:rPr lang="en-US" dirty="0" err="1" smtClean="0"/>
              <a:t>Nuture</a:t>
            </a:r>
            <a:r>
              <a:rPr lang="en-US" dirty="0" smtClean="0"/>
              <a:t> debate</a:t>
            </a:r>
          </a:p>
          <a:p>
            <a:r>
              <a:rPr lang="en-US" dirty="0" smtClean="0"/>
              <a:t>Neonate and reflexes</a:t>
            </a:r>
          </a:p>
          <a:p>
            <a:r>
              <a:rPr lang="en-US" dirty="0" smtClean="0"/>
              <a:t>Physical development of a child</a:t>
            </a:r>
          </a:p>
          <a:p>
            <a:r>
              <a:rPr lang="en-US" dirty="0" smtClean="0"/>
              <a:t>Erikson social crises</a:t>
            </a:r>
          </a:p>
          <a:p>
            <a:r>
              <a:rPr lang="en-US" dirty="0"/>
              <a:t> </a:t>
            </a:r>
            <a:r>
              <a:rPr lang="en-US" dirty="0" smtClean="0"/>
              <a:t>Marcia’s identity statuses- 4 of them</a:t>
            </a:r>
          </a:p>
          <a:p>
            <a:r>
              <a:rPr lang="en-US" dirty="0"/>
              <a:t> </a:t>
            </a:r>
            <a:r>
              <a:rPr lang="en-US" dirty="0" smtClean="0"/>
              <a:t>4 parenting styles</a:t>
            </a:r>
          </a:p>
          <a:p>
            <a:r>
              <a:rPr lang="en-US" dirty="0" smtClean="0"/>
              <a:t>3 discipline styles</a:t>
            </a:r>
          </a:p>
          <a:p>
            <a:r>
              <a:rPr lang="en-US" dirty="0" smtClean="0"/>
              <a:t>Kohlberg Moral development</a:t>
            </a:r>
          </a:p>
          <a:p>
            <a:r>
              <a:rPr lang="en-US" dirty="0" smtClean="0"/>
              <a:t>Piaget cognitive stages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488790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69529263"/>
              </p:ext>
            </p:extLst>
          </p:nvPr>
        </p:nvGraphicFramePr>
        <p:xfrm>
          <a:off x="114300" y="39552"/>
          <a:ext cx="8915400" cy="6778897"/>
        </p:xfrm>
        <a:graphic>
          <a:graphicData uri="http://schemas.openxmlformats.org/drawingml/2006/table">
            <a:tbl>
              <a:tblPr firstRow="1" firstCol="1" bandRow="1">
                <a:tableStyleId>{5C22544A-7EE6-4342-B048-85BDC9FD1C3A}</a:tableStyleId>
              </a:tblPr>
              <a:tblGrid>
                <a:gridCol w="295838">
                  <a:extLst>
                    <a:ext uri="{9D8B030D-6E8A-4147-A177-3AD203B41FA5}">
                      <a16:colId xmlns:a16="http://schemas.microsoft.com/office/drawing/2014/main" val="20000"/>
                    </a:ext>
                  </a:extLst>
                </a:gridCol>
                <a:gridCol w="1723462">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4457700">
                  <a:extLst>
                    <a:ext uri="{9D8B030D-6E8A-4147-A177-3AD203B41FA5}">
                      <a16:colId xmlns:a16="http://schemas.microsoft.com/office/drawing/2014/main" val="20004"/>
                    </a:ext>
                  </a:extLst>
                </a:gridCol>
              </a:tblGrid>
              <a:tr h="308429">
                <a:tc gridSpan="5">
                  <a:txBody>
                    <a:bodyPr/>
                    <a:lstStyle/>
                    <a:p>
                      <a:pPr marL="0" marR="0" algn="ctr">
                        <a:spcBef>
                          <a:spcPts val="0"/>
                        </a:spcBef>
                        <a:spcAft>
                          <a:spcPts val="0"/>
                        </a:spcAft>
                      </a:pPr>
                      <a:r>
                        <a:rPr lang="en-US" sz="2000" cap="small" dirty="0">
                          <a:effectLst/>
                        </a:rPr>
                        <a:t>Jean Piaget’s Stages of Cognitive Development</a:t>
                      </a:r>
                      <a:endParaRPr lang="en-US" sz="2000" dirty="0">
                        <a:effectLst/>
                        <a:latin typeface="Times New Roman"/>
                        <a:ea typeface="Calibri"/>
                        <a:cs typeface="Times New Roman"/>
                      </a:endParaRPr>
                    </a:p>
                  </a:txBody>
                  <a:tcPr marL="48492" marR="4849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6743">
                <a:tc gridSpan="2">
                  <a:txBody>
                    <a:bodyPr/>
                    <a:lstStyle/>
                    <a:p>
                      <a:pPr marL="0" marR="0" algn="ctr">
                        <a:spcBef>
                          <a:spcPts val="0"/>
                        </a:spcBef>
                        <a:spcAft>
                          <a:spcPts val="0"/>
                        </a:spcAft>
                      </a:pPr>
                      <a:r>
                        <a:rPr lang="en-US" sz="1800" b="1" cap="small" dirty="0">
                          <a:effectLst/>
                        </a:rPr>
                        <a:t>Stage</a:t>
                      </a:r>
                      <a:endParaRPr lang="en-US" sz="1800" b="1" dirty="0">
                        <a:effectLst/>
                        <a:latin typeface="Times New Roman"/>
                        <a:ea typeface="Calibri"/>
                        <a:cs typeface="Times New Roman"/>
                      </a:endParaRPr>
                    </a:p>
                  </a:txBody>
                  <a:tcPr marL="48492" marR="48492" marT="0" marB="0" anchor="ctr">
                    <a:solidFill>
                      <a:srgbClr val="FFC000"/>
                    </a:solidFill>
                  </a:tcPr>
                </a:tc>
                <a:tc hMerge="1">
                  <a:txBody>
                    <a:bodyPr/>
                    <a:lstStyle/>
                    <a:p>
                      <a:endParaRPr lang="en-US"/>
                    </a:p>
                  </a:txBody>
                  <a:tcPr/>
                </a:tc>
                <a:tc>
                  <a:txBody>
                    <a:bodyPr/>
                    <a:lstStyle/>
                    <a:p>
                      <a:pPr marL="0" marR="0" algn="ctr">
                        <a:spcBef>
                          <a:spcPts val="0"/>
                        </a:spcBef>
                        <a:spcAft>
                          <a:spcPts val="0"/>
                        </a:spcAft>
                      </a:pPr>
                      <a:r>
                        <a:rPr lang="en-US" sz="1800" b="1" cap="small" dirty="0">
                          <a:effectLst/>
                        </a:rPr>
                        <a:t> ~Age Range</a:t>
                      </a:r>
                      <a:endParaRPr lang="en-US" sz="1800" b="1" dirty="0">
                        <a:effectLst/>
                        <a:latin typeface="Times New Roman"/>
                        <a:ea typeface="Calibri"/>
                        <a:cs typeface="Times New Roman"/>
                      </a:endParaRPr>
                    </a:p>
                  </a:txBody>
                  <a:tcPr marL="48492" marR="48492" marT="0" marB="0" anchor="ctr">
                    <a:solidFill>
                      <a:srgbClr val="FFC000"/>
                    </a:solidFill>
                  </a:tcPr>
                </a:tc>
                <a:tc>
                  <a:txBody>
                    <a:bodyPr/>
                    <a:lstStyle/>
                    <a:p>
                      <a:pPr marL="0" marR="0" algn="ctr">
                        <a:spcBef>
                          <a:spcPts val="0"/>
                        </a:spcBef>
                        <a:spcAft>
                          <a:spcPts val="0"/>
                        </a:spcAft>
                      </a:pPr>
                      <a:r>
                        <a:rPr lang="en-US" sz="1800" b="1" cap="small" dirty="0">
                          <a:effectLst/>
                        </a:rPr>
                        <a:t>Video Observations</a:t>
                      </a:r>
                      <a:endParaRPr lang="en-US" sz="1800" b="1" dirty="0">
                        <a:effectLst/>
                        <a:latin typeface="Times New Roman"/>
                        <a:ea typeface="Calibri"/>
                        <a:cs typeface="Times New Roman"/>
                      </a:endParaRPr>
                    </a:p>
                  </a:txBody>
                  <a:tcPr marL="48492" marR="48492" marT="0" marB="0" anchor="ctr">
                    <a:solidFill>
                      <a:srgbClr val="FFC000"/>
                    </a:solidFill>
                  </a:tcPr>
                </a:tc>
                <a:tc>
                  <a:txBody>
                    <a:bodyPr/>
                    <a:lstStyle/>
                    <a:p>
                      <a:pPr marL="0" marR="0" algn="ctr">
                        <a:spcBef>
                          <a:spcPts val="0"/>
                        </a:spcBef>
                        <a:spcAft>
                          <a:spcPts val="0"/>
                        </a:spcAft>
                      </a:pPr>
                      <a:r>
                        <a:rPr lang="en-US" sz="1800" b="1" cap="small" dirty="0">
                          <a:effectLst/>
                        </a:rPr>
                        <a:t>Major Characteristics</a:t>
                      </a:r>
                      <a:endParaRPr lang="en-US" sz="1800" b="1" dirty="0">
                        <a:effectLst/>
                        <a:latin typeface="Times New Roman"/>
                        <a:ea typeface="Calibri"/>
                        <a:cs typeface="Times New Roman"/>
                      </a:endParaRPr>
                    </a:p>
                  </a:txBody>
                  <a:tcPr marL="48492" marR="48492" marT="0" marB="0" anchor="ctr">
                    <a:solidFill>
                      <a:srgbClr val="FFC000"/>
                    </a:solidFill>
                  </a:tcPr>
                </a:tc>
                <a:extLst>
                  <a:ext uri="{0D108BD9-81ED-4DB2-BD59-A6C34878D82A}">
                    <a16:rowId xmlns:a16="http://schemas.microsoft.com/office/drawing/2014/main" val="10001"/>
                  </a:ext>
                </a:extLst>
              </a:tr>
              <a:tr h="1480457">
                <a:tc>
                  <a:txBody>
                    <a:bodyPr/>
                    <a:lstStyle/>
                    <a:p>
                      <a:pPr marL="0" marR="0" algn="ctr">
                        <a:spcBef>
                          <a:spcPts val="0"/>
                        </a:spcBef>
                        <a:spcAft>
                          <a:spcPts val="0"/>
                        </a:spcAft>
                      </a:pPr>
                      <a:r>
                        <a:rPr lang="en-US" sz="1800" dirty="0">
                          <a:effectLst/>
                        </a:rPr>
                        <a:t>1</a:t>
                      </a:r>
                      <a:endParaRPr lang="en-US" sz="1800" dirty="0">
                        <a:effectLst/>
                        <a:latin typeface="Times New Roman"/>
                        <a:ea typeface="Calibri"/>
                        <a:cs typeface="Times New Roman"/>
                      </a:endParaRPr>
                    </a:p>
                  </a:txBody>
                  <a:tcPr marL="48492" marR="48492" marT="0" marB="0" anchor="ctr"/>
                </a:tc>
                <a:tc>
                  <a:txBody>
                    <a:bodyPr/>
                    <a:lstStyle/>
                    <a:p>
                      <a:pPr marL="0" marR="0" algn="ctr">
                        <a:spcBef>
                          <a:spcPts val="0"/>
                        </a:spcBef>
                        <a:spcAft>
                          <a:spcPts val="0"/>
                        </a:spcAft>
                      </a:pPr>
                      <a:r>
                        <a:rPr lang="en-US" sz="1800" b="1" dirty="0">
                          <a:effectLst/>
                        </a:rPr>
                        <a:t>Sensorimotor</a:t>
                      </a:r>
                      <a:endParaRPr lang="en-US" sz="1800" b="1" dirty="0">
                        <a:effectLst/>
                        <a:latin typeface="Times New Roman"/>
                        <a:ea typeface="Calibri"/>
                        <a:cs typeface="Times New Roman"/>
                      </a:endParaRPr>
                    </a:p>
                  </a:txBody>
                  <a:tcPr marL="48492" marR="48492" marT="0" marB="0" anchor="ctr"/>
                </a:tc>
                <a:tc>
                  <a:txBody>
                    <a:bodyPr/>
                    <a:lstStyle/>
                    <a:p>
                      <a:pPr marL="0" marR="0" algn="ctr">
                        <a:spcBef>
                          <a:spcPts val="0"/>
                        </a:spcBef>
                        <a:spcAft>
                          <a:spcPts val="0"/>
                        </a:spcAft>
                      </a:pPr>
                      <a:r>
                        <a:rPr lang="en-US" sz="1800" i="1" dirty="0">
                          <a:effectLst/>
                        </a:rPr>
                        <a:t>Birth – 2 years</a:t>
                      </a:r>
                      <a:endParaRPr lang="en-US" sz="1800" i="1" dirty="0">
                        <a:effectLst/>
                        <a:latin typeface="Times New Roman"/>
                        <a:ea typeface="Calibri"/>
                        <a:cs typeface="Times New Roman"/>
                      </a:endParaRPr>
                    </a:p>
                  </a:txBody>
                  <a:tcPr marL="48492" marR="48492" marT="0" marB="0" anchor="ctr"/>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endParaRPr lang="en-US" sz="800" dirty="0">
                        <a:effectLst/>
                        <a:latin typeface="Times New Roman"/>
                        <a:ea typeface="Calibri"/>
                        <a:cs typeface="Times New Roman"/>
                      </a:endParaRPr>
                    </a:p>
                  </a:txBody>
                  <a:tcPr marL="48492" marR="48492" marT="0" marB="0"/>
                </a:tc>
                <a:tc>
                  <a:txBody>
                    <a:bodyPr/>
                    <a:lstStyle/>
                    <a:p>
                      <a:pPr marL="0" marR="0" algn="l">
                        <a:spcBef>
                          <a:spcPts val="0"/>
                        </a:spcBef>
                        <a:spcAft>
                          <a:spcPts val="0"/>
                        </a:spcAft>
                      </a:pPr>
                      <a:r>
                        <a:rPr lang="en-US" sz="2000" dirty="0" smtClean="0">
                          <a:effectLst/>
                        </a:rPr>
                        <a:t>Development of object permanence (not</a:t>
                      </a:r>
                      <a:r>
                        <a:rPr lang="en-US" sz="2000" baseline="0" dirty="0" smtClean="0">
                          <a:effectLst/>
                        </a:rPr>
                        <a:t> until 9 months)</a:t>
                      </a:r>
                      <a:r>
                        <a:rPr lang="en-US" sz="2000" dirty="0" smtClean="0">
                          <a:effectLst/>
                        </a:rPr>
                        <a:t>,</a:t>
                      </a:r>
                      <a:r>
                        <a:rPr lang="en-US" sz="2000" baseline="0" dirty="0" smtClean="0">
                          <a:effectLst/>
                        </a:rPr>
                        <a:t> development of motor skills, little or no capacity for symbolic representation</a:t>
                      </a:r>
                      <a:endParaRPr lang="en-US" sz="2000" dirty="0">
                        <a:effectLst/>
                        <a:latin typeface="Times New Roman"/>
                        <a:ea typeface="Calibri"/>
                        <a:cs typeface="Times New Roman"/>
                      </a:endParaRPr>
                    </a:p>
                  </a:txBody>
                  <a:tcPr marL="48492" marR="48492" marT="0" marB="0" anchor="ctr"/>
                </a:tc>
                <a:extLst>
                  <a:ext uri="{0D108BD9-81ED-4DB2-BD59-A6C34878D82A}">
                    <a16:rowId xmlns:a16="http://schemas.microsoft.com/office/drawing/2014/main" val="10002"/>
                  </a:ext>
                </a:extLst>
              </a:tr>
              <a:tr h="1480457">
                <a:tc>
                  <a:txBody>
                    <a:bodyPr/>
                    <a:lstStyle/>
                    <a:p>
                      <a:pPr marL="0" marR="0" algn="ctr">
                        <a:spcBef>
                          <a:spcPts val="0"/>
                        </a:spcBef>
                        <a:spcAft>
                          <a:spcPts val="0"/>
                        </a:spcAft>
                      </a:pPr>
                      <a:r>
                        <a:rPr lang="en-US" sz="1800" dirty="0">
                          <a:effectLst/>
                        </a:rPr>
                        <a:t>2</a:t>
                      </a:r>
                      <a:endParaRPr lang="en-US" sz="1800" dirty="0">
                        <a:effectLst/>
                        <a:latin typeface="Times New Roman"/>
                        <a:ea typeface="Calibri"/>
                        <a:cs typeface="Times New Roman"/>
                      </a:endParaRPr>
                    </a:p>
                  </a:txBody>
                  <a:tcPr marL="48492" marR="48492" marT="0" marB="0" anchor="ctr"/>
                </a:tc>
                <a:tc>
                  <a:txBody>
                    <a:bodyPr/>
                    <a:lstStyle/>
                    <a:p>
                      <a:pPr marL="0" marR="0" algn="ctr">
                        <a:spcBef>
                          <a:spcPts val="0"/>
                        </a:spcBef>
                        <a:spcAft>
                          <a:spcPts val="0"/>
                        </a:spcAft>
                      </a:pPr>
                      <a:r>
                        <a:rPr lang="en-US" sz="1800" b="1" dirty="0">
                          <a:effectLst/>
                        </a:rPr>
                        <a:t>Preoperational</a:t>
                      </a:r>
                      <a:endParaRPr lang="en-US" sz="1800" b="1" dirty="0">
                        <a:effectLst/>
                        <a:latin typeface="Times New Roman"/>
                        <a:ea typeface="Calibri"/>
                        <a:cs typeface="Times New Roman"/>
                      </a:endParaRPr>
                    </a:p>
                  </a:txBody>
                  <a:tcPr marL="48492" marR="48492" marT="0" marB="0" anchor="ctr"/>
                </a:tc>
                <a:tc>
                  <a:txBody>
                    <a:bodyPr/>
                    <a:lstStyle/>
                    <a:p>
                      <a:pPr marL="0" marR="0" algn="ctr">
                        <a:spcBef>
                          <a:spcPts val="0"/>
                        </a:spcBef>
                        <a:spcAft>
                          <a:spcPts val="0"/>
                        </a:spcAft>
                      </a:pPr>
                      <a:r>
                        <a:rPr lang="en-US" sz="1800" i="1" dirty="0">
                          <a:effectLst/>
                        </a:rPr>
                        <a:t>2 – 7 years</a:t>
                      </a:r>
                      <a:endParaRPr lang="en-US" sz="1800" i="1" dirty="0">
                        <a:effectLst/>
                        <a:latin typeface="Times New Roman"/>
                        <a:ea typeface="Calibri"/>
                        <a:cs typeface="Times New Roman"/>
                      </a:endParaRPr>
                    </a:p>
                  </a:txBody>
                  <a:tcPr marL="48492" marR="48492" marT="0" marB="0" anchor="ctr"/>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endParaRPr lang="en-US" sz="800" dirty="0">
                        <a:effectLst/>
                        <a:latin typeface="Times New Roman"/>
                        <a:ea typeface="Calibri"/>
                        <a:cs typeface="Times New Roman"/>
                      </a:endParaRPr>
                    </a:p>
                  </a:txBody>
                  <a:tcPr marL="48492" marR="48492" marT="0" marB="0"/>
                </a:tc>
                <a:tc>
                  <a:txBody>
                    <a:bodyPr/>
                    <a:lstStyle/>
                    <a:p>
                      <a:pPr marL="0" marR="0" algn="l">
                        <a:spcBef>
                          <a:spcPts val="0"/>
                        </a:spcBef>
                        <a:spcAft>
                          <a:spcPts val="0"/>
                        </a:spcAft>
                      </a:pPr>
                      <a:r>
                        <a:rPr lang="en-US" sz="2000" dirty="0" smtClean="0">
                          <a:effectLst/>
                        </a:rPr>
                        <a:t>Development of language</a:t>
                      </a:r>
                      <a:r>
                        <a:rPr lang="en-US" sz="2000" baseline="0" dirty="0" smtClean="0">
                          <a:effectLst/>
                        </a:rPr>
                        <a:t> and symbolic thinking, egocentric thinking; hide-and-go seek with hands over eyes!</a:t>
                      </a:r>
                      <a:endParaRPr lang="en-US" sz="2000" dirty="0">
                        <a:effectLst/>
                        <a:latin typeface="Times New Roman"/>
                        <a:ea typeface="Calibri"/>
                        <a:cs typeface="Times New Roman"/>
                      </a:endParaRPr>
                    </a:p>
                  </a:txBody>
                  <a:tcPr marL="48492" marR="48492" marT="0" marB="0" anchor="ctr"/>
                </a:tc>
                <a:extLst>
                  <a:ext uri="{0D108BD9-81ED-4DB2-BD59-A6C34878D82A}">
                    <a16:rowId xmlns:a16="http://schemas.microsoft.com/office/drawing/2014/main" val="10003"/>
                  </a:ext>
                </a:extLst>
              </a:tr>
              <a:tr h="1480457">
                <a:tc>
                  <a:txBody>
                    <a:bodyPr/>
                    <a:lstStyle/>
                    <a:p>
                      <a:pPr marL="0" marR="0" algn="ctr">
                        <a:spcBef>
                          <a:spcPts val="0"/>
                        </a:spcBef>
                        <a:spcAft>
                          <a:spcPts val="0"/>
                        </a:spcAft>
                      </a:pPr>
                      <a:r>
                        <a:rPr lang="en-US" sz="1800" dirty="0">
                          <a:effectLst/>
                        </a:rPr>
                        <a:t>3</a:t>
                      </a:r>
                      <a:endParaRPr lang="en-US" sz="1800" dirty="0">
                        <a:effectLst/>
                        <a:latin typeface="Times New Roman"/>
                        <a:ea typeface="Calibri"/>
                        <a:cs typeface="Times New Roman"/>
                      </a:endParaRPr>
                    </a:p>
                  </a:txBody>
                  <a:tcPr marL="48492" marR="48492" marT="0" marB="0" anchor="ctr"/>
                </a:tc>
                <a:tc>
                  <a:txBody>
                    <a:bodyPr/>
                    <a:lstStyle/>
                    <a:p>
                      <a:pPr marL="0" marR="0" algn="ctr">
                        <a:spcBef>
                          <a:spcPts val="0"/>
                        </a:spcBef>
                        <a:spcAft>
                          <a:spcPts val="0"/>
                        </a:spcAft>
                      </a:pPr>
                      <a:r>
                        <a:rPr lang="en-US" sz="1800" b="1" dirty="0">
                          <a:effectLst/>
                        </a:rPr>
                        <a:t>Concrete Operational</a:t>
                      </a:r>
                      <a:endParaRPr lang="en-US" sz="1800" b="1" dirty="0">
                        <a:effectLst/>
                        <a:latin typeface="Times New Roman"/>
                        <a:ea typeface="Calibri"/>
                        <a:cs typeface="Times New Roman"/>
                      </a:endParaRPr>
                    </a:p>
                  </a:txBody>
                  <a:tcPr marL="48492" marR="48492" marT="0" marB="0" anchor="ctr"/>
                </a:tc>
                <a:tc>
                  <a:txBody>
                    <a:bodyPr/>
                    <a:lstStyle/>
                    <a:p>
                      <a:pPr marL="0" marR="0" algn="ctr">
                        <a:spcBef>
                          <a:spcPts val="0"/>
                        </a:spcBef>
                        <a:spcAft>
                          <a:spcPts val="0"/>
                        </a:spcAft>
                      </a:pPr>
                      <a:r>
                        <a:rPr lang="en-US" sz="1800" i="1" dirty="0">
                          <a:effectLst/>
                        </a:rPr>
                        <a:t>7 – 12 years</a:t>
                      </a:r>
                      <a:endParaRPr lang="en-US" sz="1800" i="1" dirty="0">
                        <a:effectLst/>
                        <a:latin typeface="Times New Roman"/>
                        <a:ea typeface="Calibri"/>
                        <a:cs typeface="Times New Roman"/>
                      </a:endParaRPr>
                    </a:p>
                  </a:txBody>
                  <a:tcPr marL="48492" marR="48492" marT="0" marB="0" anchor="ctr"/>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endParaRPr lang="en-US" sz="800" dirty="0">
                        <a:effectLst/>
                        <a:latin typeface="Times New Roman"/>
                        <a:ea typeface="Calibri"/>
                        <a:cs typeface="Times New Roman"/>
                      </a:endParaRPr>
                    </a:p>
                  </a:txBody>
                  <a:tcPr marL="48492" marR="48492" marT="0" marB="0"/>
                </a:tc>
                <a:tc>
                  <a:txBody>
                    <a:bodyPr/>
                    <a:lstStyle/>
                    <a:p>
                      <a:pPr marL="0" marR="0" algn="l">
                        <a:spcBef>
                          <a:spcPts val="0"/>
                        </a:spcBef>
                        <a:spcAft>
                          <a:spcPts val="0"/>
                        </a:spcAft>
                      </a:pPr>
                      <a:r>
                        <a:rPr lang="en-US" sz="2000" dirty="0" smtClean="0">
                          <a:effectLst/>
                        </a:rPr>
                        <a:t>Development of conservation,</a:t>
                      </a:r>
                      <a:r>
                        <a:rPr lang="en-US" sz="2000" baseline="0" dirty="0" smtClean="0">
                          <a:effectLst/>
                        </a:rPr>
                        <a:t> mastery of concept of reversibility</a:t>
                      </a:r>
                      <a:endParaRPr lang="en-US" sz="2000" dirty="0">
                        <a:effectLst/>
                        <a:latin typeface="Times New Roman"/>
                        <a:ea typeface="Calibri"/>
                        <a:cs typeface="Times New Roman"/>
                      </a:endParaRPr>
                    </a:p>
                  </a:txBody>
                  <a:tcPr marL="48492" marR="48492" marT="0" marB="0" anchor="ctr"/>
                </a:tc>
                <a:extLst>
                  <a:ext uri="{0D108BD9-81ED-4DB2-BD59-A6C34878D82A}">
                    <a16:rowId xmlns:a16="http://schemas.microsoft.com/office/drawing/2014/main" val="10004"/>
                  </a:ext>
                </a:extLst>
              </a:tr>
              <a:tr h="1480457">
                <a:tc>
                  <a:txBody>
                    <a:bodyPr/>
                    <a:lstStyle/>
                    <a:p>
                      <a:pPr marL="0" marR="0" algn="ctr">
                        <a:spcBef>
                          <a:spcPts val="0"/>
                        </a:spcBef>
                        <a:spcAft>
                          <a:spcPts val="0"/>
                        </a:spcAft>
                      </a:pPr>
                      <a:r>
                        <a:rPr lang="en-US" sz="1800" dirty="0">
                          <a:effectLst/>
                        </a:rPr>
                        <a:t>4</a:t>
                      </a:r>
                      <a:endParaRPr lang="en-US" sz="1800" dirty="0">
                        <a:effectLst/>
                        <a:latin typeface="Times New Roman"/>
                        <a:ea typeface="Calibri"/>
                        <a:cs typeface="Times New Roman"/>
                      </a:endParaRPr>
                    </a:p>
                  </a:txBody>
                  <a:tcPr marL="48492" marR="48492" marT="0" marB="0" anchor="ctr"/>
                </a:tc>
                <a:tc>
                  <a:txBody>
                    <a:bodyPr/>
                    <a:lstStyle/>
                    <a:p>
                      <a:pPr marL="0" marR="0" algn="ctr">
                        <a:spcBef>
                          <a:spcPts val="0"/>
                        </a:spcBef>
                        <a:spcAft>
                          <a:spcPts val="0"/>
                        </a:spcAft>
                      </a:pPr>
                      <a:r>
                        <a:rPr lang="en-US" sz="1800" b="1" dirty="0">
                          <a:effectLst/>
                        </a:rPr>
                        <a:t>Formal Operational</a:t>
                      </a:r>
                      <a:endParaRPr lang="en-US" sz="1800" b="1" dirty="0">
                        <a:effectLst/>
                        <a:latin typeface="Times New Roman"/>
                        <a:ea typeface="Calibri"/>
                        <a:cs typeface="Times New Roman"/>
                      </a:endParaRPr>
                    </a:p>
                  </a:txBody>
                  <a:tcPr marL="48492" marR="48492" marT="0" marB="0" anchor="ctr"/>
                </a:tc>
                <a:tc>
                  <a:txBody>
                    <a:bodyPr/>
                    <a:lstStyle/>
                    <a:p>
                      <a:pPr marL="0" marR="0" algn="ctr">
                        <a:spcBef>
                          <a:spcPts val="0"/>
                        </a:spcBef>
                        <a:spcAft>
                          <a:spcPts val="0"/>
                        </a:spcAft>
                      </a:pPr>
                      <a:r>
                        <a:rPr lang="en-US" sz="1800" i="1" dirty="0">
                          <a:effectLst/>
                        </a:rPr>
                        <a:t>12 – adulthood</a:t>
                      </a:r>
                      <a:endParaRPr lang="en-US" sz="1800" i="1" dirty="0">
                        <a:effectLst/>
                        <a:latin typeface="Times New Roman"/>
                        <a:ea typeface="Calibri"/>
                        <a:cs typeface="Times New Roman"/>
                      </a:endParaRPr>
                    </a:p>
                  </a:txBody>
                  <a:tcPr marL="48492" marR="48492" marT="0" marB="0" anchor="ctr"/>
                </a:tc>
                <a:tc>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endParaRPr lang="en-US" sz="800" dirty="0">
                        <a:effectLst/>
                        <a:latin typeface="Times New Roman"/>
                        <a:ea typeface="Calibri"/>
                        <a:cs typeface="Times New Roman"/>
                      </a:endParaRPr>
                    </a:p>
                  </a:txBody>
                  <a:tcPr marL="48492" marR="48492" marT="0" marB="0"/>
                </a:tc>
                <a:tc>
                  <a:txBody>
                    <a:bodyPr/>
                    <a:lstStyle/>
                    <a:p>
                      <a:pPr marL="0" marR="0" algn="l">
                        <a:spcBef>
                          <a:spcPts val="0"/>
                        </a:spcBef>
                        <a:spcAft>
                          <a:spcPts val="0"/>
                        </a:spcAft>
                      </a:pPr>
                      <a:r>
                        <a:rPr lang="en-US" sz="2000" dirty="0" smtClean="0">
                          <a:effectLst/>
                        </a:rPr>
                        <a:t>Development</a:t>
                      </a:r>
                      <a:r>
                        <a:rPr lang="en-US" sz="2000" baseline="0" dirty="0" smtClean="0">
                          <a:effectLst/>
                        </a:rPr>
                        <a:t> of logical and abstract thinking</a:t>
                      </a:r>
                      <a:endParaRPr lang="en-US" sz="2000" dirty="0">
                        <a:effectLst/>
                        <a:latin typeface="Times New Roman"/>
                        <a:ea typeface="Calibri"/>
                        <a:cs typeface="Times New Roman"/>
                      </a:endParaRPr>
                    </a:p>
                  </a:txBody>
                  <a:tcPr marL="48492" marR="48492" marT="0" marB="0" anchor="ctr"/>
                </a:tc>
                <a:extLst>
                  <a:ext uri="{0D108BD9-81ED-4DB2-BD59-A6C34878D82A}">
                    <a16:rowId xmlns:a16="http://schemas.microsoft.com/office/drawing/2014/main" val="10005"/>
                  </a:ext>
                </a:extLst>
              </a:tr>
            </a:tbl>
          </a:graphicData>
        </a:graphic>
      </p:graphicFrame>
      <p:sp>
        <p:nvSpPr>
          <p:cNvPr id="6" name="Rectangle 5"/>
          <p:cNvSpPr/>
          <p:nvPr/>
        </p:nvSpPr>
        <p:spPr>
          <a:xfrm>
            <a:off x="4620904" y="939497"/>
            <a:ext cx="4343400" cy="1385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20904" y="2423614"/>
            <a:ext cx="4343400" cy="1385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20904" y="3917732"/>
            <a:ext cx="4343400" cy="1385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20904" y="5405652"/>
            <a:ext cx="4343400" cy="1385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67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102"/>
            <a:ext cx="8229600" cy="1143000"/>
          </a:xfrm>
        </p:spPr>
        <p:txBody>
          <a:bodyPr/>
          <a:lstStyle/>
          <a:p>
            <a:r>
              <a:rPr lang="en-US" dirty="0" smtClean="0">
                <a:effectLst>
                  <a:outerShdw blurRad="38100" dist="38100" dir="2700000" algn="tl">
                    <a:srgbClr val="000000">
                      <a:alpha val="43137"/>
                    </a:srgbClr>
                  </a:outerShdw>
                </a:effectLst>
              </a:rPr>
              <a:t>Genie: Applying Erikson &amp; Piaget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6700" y="1396624"/>
            <a:ext cx="8610600" cy="5410200"/>
          </a:xfrm>
        </p:spPr>
        <p:txBody>
          <a:bodyPr>
            <a:normAutofit/>
          </a:bodyPr>
          <a:lstStyle/>
          <a:p>
            <a:r>
              <a:rPr lang="en-US" dirty="0" smtClean="0"/>
              <a:t>Now that you’ve analyzed </a:t>
            </a:r>
            <a:r>
              <a:rPr lang="en-US" b="1" dirty="0" smtClean="0">
                <a:effectLst>
                  <a:outerShdw blurRad="38100" dist="38100" dir="2700000" algn="tl">
                    <a:srgbClr val="000000">
                      <a:alpha val="43137"/>
                    </a:srgbClr>
                  </a:outerShdw>
                </a:effectLst>
              </a:rPr>
              <a:t>Erikson</a:t>
            </a:r>
            <a:r>
              <a:rPr lang="en-US" dirty="0" smtClean="0">
                <a:effectLst>
                  <a:outerShdw blurRad="38100" dist="38100" dir="2700000" algn="tl">
                    <a:srgbClr val="000000">
                      <a:alpha val="43137"/>
                    </a:srgbClr>
                  </a:outerShdw>
                </a:effectLst>
              </a:rPr>
              <a:t> </a:t>
            </a:r>
            <a:r>
              <a:rPr lang="en-US" dirty="0" smtClean="0"/>
              <a:t>and </a:t>
            </a:r>
            <a:r>
              <a:rPr lang="en-US" b="1" dirty="0" smtClean="0">
                <a:effectLst>
                  <a:outerShdw blurRad="38100" dist="38100" dir="2700000" algn="tl">
                    <a:srgbClr val="000000">
                      <a:alpha val="43137"/>
                    </a:srgbClr>
                  </a:outerShdw>
                </a:effectLst>
              </a:rPr>
              <a:t>Piaget</a:t>
            </a:r>
            <a:r>
              <a:rPr lang="en-US" dirty="0" smtClean="0"/>
              <a:t>, you can apply your expertise to the story of Genie—an individual who was locked up and neglected for much of the first 13 years of her life.  </a:t>
            </a:r>
          </a:p>
          <a:p>
            <a:r>
              <a:rPr lang="en-US" b="1" i="1" dirty="0" smtClean="0">
                <a:solidFill>
                  <a:srgbClr val="FF0000"/>
                </a:solidFill>
                <a:effectLst>
                  <a:outerShdw blurRad="38100" dist="38100" dir="2700000" algn="tl">
                    <a:srgbClr val="000000">
                      <a:alpha val="43137"/>
                    </a:srgbClr>
                  </a:outerShdw>
                </a:effectLst>
              </a:rPr>
              <a:t>In two different color pens/pencils, make note of how each psychologist would respond to the various developments of the story.  Underline and annotate in the margins. </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21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Marcia’s Identity Statuses</a:t>
            </a:r>
            <a:endParaRPr lang="en-US" dirty="0"/>
          </a:p>
        </p:txBody>
      </p:sp>
      <p:sp>
        <p:nvSpPr>
          <p:cNvPr id="3" name="Content Placeholder 2"/>
          <p:cNvSpPr>
            <a:spLocks noGrp="1"/>
          </p:cNvSpPr>
          <p:nvPr>
            <p:ph idx="1"/>
          </p:nvPr>
        </p:nvSpPr>
        <p:spPr/>
        <p:txBody>
          <a:bodyPr>
            <a:normAutofit fontScale="62500" lnSpcReduction="20000"/>
          </a:bodyPr>
          <a:lstStyle/>
          <a:p>
            <a:r>
              <a:rPr lang="en-US" sz="3400" dirty="0" err="1"/>
              <a:t>Marcias</a:t>
            </a:r>
            <a:r>
              <a:rPr lang="en-US" sz="3400" dirty="0"/>
              <a:t> identity crises- </a:t>
            </a:r>
            <a:r>
              <a:rPr lang="en-US" sz="3400" dirty="0" smtClean="0"/>
              <a:t> based off </a:t>
            </a:r>
            <a:r>
              <a:rPr lang="en-US" sz="3400" dirty="0" err="1" smtClean="0"/>
              <a:t>Erikkson</a:t>
            </a:r>
            <a:endParaRPr lang="en-US" sz="3400" dirty="0"/>
          </a:p>
          <a:p>
            <a:r>
              <a:rPr lang="en-US" sz="3400" b="1" dirty="0" smtClean="0"/>
              <a:t>Moratorium </a:t>
            </a:r>
            <a:endParaRPr lang="en-US" sz="3400" dirty="0"/>
          </a:p>
          <a:p>
            <a:r>
              <a:rPr lang="en-US" sz="3400" dirty="0" smtClean="0"/>
              <a:t>searching </a:t>
            </a:r>
            <a:r>
              <a:rPr lang="en-US" sz="3400" dirty="0"/>
              <a:t>for identity, delays, explores alternative, </a:t>
            </a:r>
          </a:p>
          <a:p>
            <a:r>
              <a:rPr lang="en-US" sz="3400" dirty="0"/>
              <a:t> </a:t>
            </a:r>
          </a:p>
          <a:p>
            <a:r>
              <a:rPr lang="en-US" sz="3400" b="1" dirty="0"/>
              <a:t>Achievement</a:t>
            </a:r>
            <a:endParaRPr lang="en-US" sz="3400" dirty="0"/>
          </a:p>
          <a:p>
            <a:pPr lvl="0"/>
            <a:r>
              <a:rPr lang="en-US" sz="3400" dirty="0"/>
              <a:t>explore options, commit to a direction, find own identity.</a:t>
            </a:r>
          </a:p>
          <a:p>
            <a:r>
              <a:rPr lang="en-US" sz="3400" dirty="0"/>
              <a:t> </a:t>
            </a:r>
          </a:p>
          <a:p>
            <a:r>
              <a:rPr lang="en-US" sz="3400" b="1" dirty="0"/>
              <a:t>Foreclosure</a:t>
            </a:r>
            <a:endParaRPr lang="en-US" sz="3400" dirty="0"/>
          </a:p>
          <a:p>
            <a:r>
              <a:rPr lang="en-US" sz="3400" dirty="0"/>
              <a:t>Conform to </a:t>
            </a:r>
            <a:r>
              <a:rPr lang="en-US" sz="3400" dirty="0" smtClean="0"/>
              <a:t>others, identity  </a:t>
            </a:r>
            <a:r>
              <a:rPr lang="en-US" sz="3400" dirty="0"/>
              <a:t>from </a:t>
            </a:r>
            <a:r>
              <a:rPr lang="en-US" sz="3400" dirty="0" smtClean="0"/>
              <a:t>childhood, make </a:t>
            </a:r>
            <a:r>
              <a:rPr lang="en-US" sz="3400" dirty="0"/>
              <a:t>commitment don’t self examine</a:t>
            </a:r>
            <a:r>
              <a:rPr lang="en-US" sz="3400" dirty="0" smtClean="0"/>
              <a:t>, inflexible</a:t>
            </a:r>
            <a:endParaRPr lang="en-US" sz="3400" dirty="0"/>
          </a:p>
          <a:p>
            <a:r>
              <a:rPr lang="en-US" sz="3400" dirty="0"/>
              <a:t> </a:t>
            </a:r>
          </a:p>
          <a:p>
            <a:r>
              <a:rPr lang="en-US" sz="3400" b="1" dirty="0"/>
              <a:t>Diffusion</a:t>
            </a:r>
            <a:r>
              <a:rPr lang="en-US" sz="3400" b="1" dirty="0" smtClean="0"/>
              <a:t>: </a:t>
            </a:r>
            <a:r>
              <a:rPr lang="en-US" sz="3400" dirty="0" smtClean="0"/>
              <a:t>No </a:t>
            </a:r>
            <a:r>
              <a:rPr lang="en-US" sz="3400" dirty="0"/>
              <a:t>soul </a:t>
            </a:r>
            <a:r>
              <a:rPr lang="en-US" sz="3400" dirty="0" smtClean="0"/>
              <a:t>searching, No commitment, Wanders </a:t>
            </a:r>
            <a:r>
              <a:rPr lang="en-US" sz="3400" dirty="0"/>
              <a:t>without goals</a:t>
            </a:r>
          </a:p>
          <a:p>
            <a:r>
              <a:rPr lang="en-US" sz="3400" dirty="0"/>
              <a:t>Angry and </a:t>
            </a:r>
            <a:r>
              <a:rPr lang="en-US" sz="3400" dirty="0" smtClean="0"/>
              <a:t>rebellious</a:t>
            </a:r>
          </a:p>
          <a:p>
            <a:r>
              <a:rPr lang="en-US" sz="3400" dirty="0" smtClean="0"/>
              <a:t>Complete the activity and guess which status each is:</a:t>
            </a:r>
            <a:endParaRPr lang="en-US" sz="3400" dirty="0"/>
          </a:p>
          <a:p>
            <a:endParaRPr lang="en-US" dirty="0"/>
          </a:p>
        </p:txBody>
      </p:sp>
    </p:spTree>
    <p:extLst>
      <p:ext uri="{BB962C8B-B14F-4D97-AF65-F5344CB8AC3E}">
        <p14:creationId xmlns:p14="http://schemas.microsoft.com/office/powerpoint/2010/main" val="1522972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426192"/>
            <a:ext cx="8763000" cy="5257800"/>
          </a:xfrm>
        </p:spPr>
        <p:txBody>
          <a:bodyPr>
            <a:normAutofit lnSpcReduction="10000"/>
          </a:bodyPr>
          <a:lstStyle/>
          <a:p>
            <a:r>
              <a:rPr lang="en-US" dirty="0" smtClean="0"/>
              <a:t>In groups, you are going to “teach” a basic lesson (no more than 5-10 minutes) to the class.</a:t>
            </a:r>
          </a:p>
          <a:p>
            <a:r>
              <a:rPr lang="en-US" dirty="0" smtClean="0"/>
              <a:t>You must assess “student” learning on a scale of 1-10.</a:t>
            </a:r>
          </a:p>
          <a:p>
            <a:pPr lvl="1"/>
            <a:r>
              <a:rPr lang="en-US" b="1" i="1" dirty="0" smtClean="0">
                <a:solidFill>
                  <a:srgbClr val="FF0000"/>
                </a:solidFill>
                <a:effectLst>
                  <a:outerShdw blurRad="38100" dist="38100" dir="2700000" algn="tl">
                    <a:srgbClr val="000000">
                      <a:alpha val="43137"/>
                    </a:srgbClr>
                  </a:outerShdw>
                </a:effectLst>
              </a:rPr>
              <a:t>Why do you think students scored differently on the different lessons? Examine each lesson carefully.</a:t>
            </a:r>
          </a:p>
          <a:p>
            <a:pPr lvl="1"/>
            <a:r>
              <a:rPr lang="en-US" b="1" i="1" dirty="0" smtClean="0">
                <a:solidFill>
                  <a:srgbClr val="7030A0"/>
                </a:solidFill>
                <a:effectLst>
                  <a:outerShdw blurRad="38100" dist="38100" dir="2700000" algn="tl">
                    <a:srgbClr val="000000">
                      <a:alpha val="43137"/>
                    </a:srgbClr>
                  </a:outerShdw>
                </a:effectLst>
              </a:rPr>
              <a:t>What is the BEST kind of lesson? </a:t>
            </a:r>
          </a:p>
          <a:p>
            <a:endParaRPr lang="en-US" dirty="0"/>
          </a:p>
          <a:p>
            <a:r>
              <a:rPr lang="en-US" b="1" dirty="0" smtClean="0"/>
              <a:t>Zone of Proximal Development </a:t>
            </a:r>
            <a:r>
              <a:rPr lang="en-US" b="1" i="1" dirty="0" smtClean="0"/>
              <a:t>Explanation</a:t>
            </a:r>
          </a:p>
          <a:p>
            <a:r>
              <a:rPr lang="en-US" b="1" dirty="0" smtClean="0"/>
              <a:t>“Scaffolding”</a:t>
            </a:r>
          </a:p>
          <a:p>
            <a:endParaRPr lang="en-US" dirty="0" smtClean="0"/>
          </a:p>
        </p:txBody>
      </p:sp>
      <p:sp>
        <p:nvSpPr>
          <p:cNvPr id="2" name="Title 1"/>
          <p:cNvSpPr>
            <a:spLocks noGrp="1"/>
          </p:cNvSpPr>
          <p:nvPr>
            <p:ph type="title"/>
          </p:nvPr>
        </p:nvSpPr>
        <p:spPr>
          <a:xfrm>
            <a:off x="457200" y="124510"/>
            <a:ext cx="8229600" cy="1143000"/>
          </a:xfrm>
        </p:spPr>
        <p:txBody>
          <a:bodyPr>
            <a:normAutofit fontScale="90000"/>
          </a:bodyPr>
          <a:lstStyle/>
          <a:p>
            <a:r>
              <a:rPr lang="en-US" dirty="0" smtClean="0">
                <a:effectLst>
                  <a:outerShdw blurRad="38100" dist="38100" dir="2700000" algn="tl">
                    <a:srgbClr val="000000">
                      <a:alpha val="43137"/>
                    </a:srgbClr>
                  </a:outerShdw>
                </a:effectLst>
              </a:rPr>
              <a:t>Lev </a:t>
            </a:r>
            <a:r>
              <a:rPr lang="en-US" dirty="0" err="1" smtClean="0">
                <a:effectLst>
                  <a:outerShdw blurRad="38100" dist="38100" dir="2700000" algn="tl">
                    <a:srgbClr val="000000">
                      <a:alpha val="43137"/>
                    </a:srgbClr>
                  </a:outerShdw>
                </a:effectLst>
              </a:rPr>
              <a:t>Vygotsky’s</a:t>
            </a:r>
            <a:r>
              <a:rPr lang="en-US" dirty="0" smtClean="0">
                <a:effectLst>
                  <a:outerShdw blurRad="38100" dist="38100" dir="2700000" algn="tl">
                    <a:srgbClr val="000000">
                      <a:alpha val="43137"/>
                    </a:srgbClr>
                  </a:outerShdw>
                </a:effectLst>
              </a:rPr>
              <a:t> Zone of Proximal Development (ZPD)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0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43725"/>
            <a:ext cx="7162800" cy="6770551"/>
          </a:xfrm>
          <a:ln>
            <a:solidFill>
              <a:schemeClr val="tx1"/>
            </a:solidFill>
          </a:ln>
        </p:spPr>
      </p:pic>
    </p:spTree>
    <p:extLst>
      <p:ext uri="{BB962C8B-B14F-4D97-AF65-F5344CB8AC3E}">
        <p14:creationId xmlns:p14="http://schemas.microsoft.com/office/powerpoint/2010/main" val="3900199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27" r="5761"/>
          <a:stretch/>
        </p:blipFill>
        <p:spPr>
          <a:xfrm>
            <a:off x="1485900" y="60342"/>
            <a:ext cx="6172200" cy="6737317"/>
          </a:xfrm>
          <a:ln>
            <a:solidFill>
              <a:schemeClr val="tx1"/>
            </a:solidFill>
          </a:ln>
        </p:spPr>
      </p:pic>
    </p:spTree>
    <p:extLst>
      <p:ext uri="{BB962C8B-B14F-4D97-AF65-F5344CB8AC3E}">
        <p14:creationId xmlns:p14="http://schemas.microsoft.com/office/powerpoint/2010/main" val="3565668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4" y="107347"/>
            <a:ext cx="8976372" cy="6643306"/>
          </a:xfrm>
          <a:ln>
            <a:solidFill>
              <a:schemeClr val="tx1"/>
            </a:solidFill>
          </a:ln>
        </p:spPr>
      </p:pic>
    </p:spTree>
    <p:extLst>
      <p:ext uri="{BB962C8B-B14F-4D97-AF65-F5344CB8AC3E}">
        <p14:creationId xmlns:p14="http://schemas.microsoft.com/office/powerpoint/2010/main" val="764346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1" y="142461"/>
            <a:ext cx="7086599" cy="6573078"/>
          </a:xfrm>
          <a:ln>
            <a:solidFill>
              <a:schemeClr val="tx1"/>
            </a:solidFill>
          </a:ln>
        </p:spPr>
      </p:pic>
    </p:spTree>
    <p:extLst>
      <p:ext uri="{BB962C8B-B14F-4D97-AF65-F5344CB8AC3E}">
        <p14:creationId xmlns:p14="http://schemas.microsoft.com/office/powerpoint/2010/main" val="2377747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Morals</a:t>
            </a:r>
            <a:endParaRPr lang="en-US" dirty="0"/>
          </a:p>
        </p:txBody>
      </p:sp>
      <p:sp>
        <p:nvSpPr>
          <p:cNvPr id="3" name="Content Placeholder 2"/>
          <p:cNvSpPr>
            <a:spLocks noGrp="1"/>
          </p:cNvSpPr>
          <p:nvPr>
            <p:ph idx="1"/>
          </p:nvPr>
        </p:nvSpPr>
        <p:spPr/>
        <p:txBody>
          <a:bodyPr/>
          <a:lstStyle/>
          <a:p>
            <a:r>
              <a:rPr lang="en-US" b="1" u="sng" dirty="0"/>
              <a:t>Moral development</a:t>
            </a:r>
            <a:endParaRPr lang="en-US" b="1" dirty="0"/>
          </a:p>
          <a:p>
            <a:r>
              <a:rPr lang="en-US" dirty="0"/>
              <a:t>1. Kohlberg’s beliefs:</a:t>
            </a:r>
          </a:p>
          <a:p>
            <a:r>
              <a:rPr lang="en-US" dirty="0"/>
              <a:t>2. </a:t>
            </a:r>
            <a:r>
              <a:rPr lang="en-US" b="1" dirty="0"/>
              <a:t> Kohlberg’s Theory of Moral Development</a:t>
            </a:r>
            <a:endParaRPr lang="en-US" dirty="0"/>
          </a:p>
          <a:p>
            <a:r>
              <a:rPr lang="en-US" dirty="0"/>
              <a:t>Which stage do you think you are in? Think about it</a:t>
            </a:r>
          </a:p>
          <a:p>
            <a:r>
              <a:rPr lang="en-US" dirty="0"/>
              <a:t>3. Bias in Kohlberg’s theory:</a:t>
            </a:r>
          </a:p>
          <a:p>
            <a:r>
              <a:rPr lang="en-US" dirty="0"/>
              <a:t>4. Carol Gilligan: Another theory</a:t>
            </a:r>
          </a:p>
          <a:p>
            <a:endParaRPr lang="en-US" dirty="0"/>
          </a:p>
        </p:txBody>
      </p:sp>
    </p:spTree>
    <p:extLst>
      <p:ext uri="{BB962C8B-B14F-4D97-AF65-F5344CB8AC3E}">
        <p14:creationId xmlns:p14="http://schemas.microsoft.com/office/powerpoint/2010/main" val="1304925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Kohlberg review</a:t>
            </a:r>
            <a:endParaRPr lang="en-US" dirty="0"/>
          </a:p>
          <a:p>
            <a:r>
              <a:rPr lang="en-US" b="1" u="sng" dirty="0">
                <a:hlinkClick r:id="rId2"/>
              </a:rPr>
              <a:t>http://facultyweb.cortland.edu/andersmd/KOHL/kohlapp.HTML</a:t>
            </a:r>
            <a:endParaRPr lang="en-US" dirty="0"/>
          </a:p>
          <a:p>
            <a:r>
              <a:rPr lang="en-US" b="1" u="sng" dirty="0">
                <a:hlinkClick r:id="rId3"/>
              </a:rPr>
              <a:t>file:///C:/Users/tritter/Documents/sociology%202003/Nate/Gender/different_voice.htm</a:t>
            </a:r>
            <a:endParaRPr lang="en-US" dirty="0"/>
          </a:p>
          <a:p>
            <a:r>
              <a:rPr lang="en-US" b="1" dirty="0"/>
              <a:t>Gilligan lesson</a:t>
            </a:r>
            <a:endParaRPr lang="en-US" dirty="0"/>
          </a:p>
          <a:p>
            <a:r>
              <a:rPr lang="en-US" b="1" dirty="0"/>
              <a:t> </a:t>
            </a:r>
            <a:r>
              <a:rPr lang="en-US" b="1" u="sng" dirty="0" smtClean="0">
                <a:hlinkClick r:id="rId4"/>
              </a:rPr>
              <a:t>https</a:t>
            </a:r>
            <a:r>
              <a:rPr lang="en-US" b="1" u="sng" dirty="0">
                <a:hlinkClick r:id="rId4"/>
              </a:rPr>
              <a:t>://www.youtube.com/watch?v=tkpUyB2xgTM</a:t>
            </a:r>
            <a:endParaRPr lang="en-US" dirty="0"/>
          </a:p>
          <a:p>
            <a:r>
              <a:rPr lang="en-US" b="1" dirty="0"/>
              <a:t>doll test</a:t>
            </a:r>
            <a:endParaRPr lang="en-US" dirty="0"/>
          </a:p>
          <a:p>
            <a:endParaRPr lang="en-US" dirty="0"/>
          </a:p>
        </p:txBody>
      </p:sp>
    </p:spTree>
    <p:extLst>
      <p:ext uri="{BB962C8B-B14F-4D97-AF65-F5344CB8AC3E}">
        <p14:creationId xmlns:p14="http://schemas.microsoft.com/office/powerpoint/2010/main" val="259090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Corrections activity</a:t>
            </a:r>
            <a:br>
              <a:rPr lang="en-US" dirty="0"/>
            </a:br>
            <a:r>
              <a:rPr lang="en-US" dirty="0"/>
              <a:t>Part 2</a:t>
            </a:r>
            <a:br>
              <a:rPr lang="en-US" dirty="0"/>
            </a:br>
            <a:endParaRPr lang="en-US" dirty="0"/>
          </a:p>
        </p:txBody>
      </p:sp>
      <p:sp>
        <p:nvSpPr>
          <p:cNvPr id="3" name="Content Placeholder 2"/>
          <p:cNvSpPr>
            <a:spLocks noGrp="1"/>
          </p:cNvSpPr>
          <p:nvPr>
            <p:ph idx="1"/>
          </p:nvPr>
        </p:nvSpPr>
        <p:spPr/>
        <p:txBody>
          <a:bodyPr/>
          <a:lstStyle/>
          <a:p>
            <a:r>
              <a:rPr lang="en-US" dirty="0" smtClean="0"/>
              <a:t> Discussion </a:t>
            </a:r>
            <a:r>
              <a:rPr lang="en-US" dirty="0"/>
              <a:t>groups:</a:t>
            </a:r>
          </a:p>
          <a:p>
            <a:r>
              <a:rPr lang="en-US" dirty="0"/>
              <a:t> </a:t>
            </a:r>
            <a:r>
              <a:rPr lang="en-US" dirty="0" smtClean="0"/>
              <a:t>In </a:t>
            </a:r>
            <a:r>
              <a:rPr lang="en-US" dirty="0"/>
              <a:t>a group, choose one area of study or topic that gave people </a:t>
            </a:r>
            <a:r>
              <a:rPr lang="en-US" dirty="0" smtClean="0"/>
              <a:t> most trouble</a:t>
            </a:r>
            <a:r>
              <a:rPr lang="en-US" dirty="0"/>
              <a:t>.  Please discuss/ go over  that topic for 2 minutes. </a:t>
            </a:r>
          </a:p>
          <a:p>
            <a:endParaRPr lang="en-US" dirty="0"/>
          </a:p>
        </p:txBody>
      </p:sp>
    </p:spTree>
    <p:extLst>
      <p:ext uri="{BB962C8B-B14F-4D97-AF65-F5344CB8AC3E}">
        <p14:creationId xmlns:p14="http://schemas.microsoft.com/office/powerpoint/2010/main" val="3128633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Kohlberg Chart</a:t>
            </a:r>
            <a:endParaRPr lang="en-US" dirty="0"/>
          </a:p>
        </p:txBody>
      </p:sp>
      <p:pic>
        <p:nvPicPr>
          <p:cNvPr id="1026" name="Picture 2" descr="Pic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3362" y="1600200"/>
            <a:ext cx="7038638" cy="493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074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ea typeface="Times New Roman" panose="02020603050405020304" pitchFamily="18" charset="0"/>
              </a:rPr>
              <a:t>Other topics that influence social development</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2274838"/>
            <a:ext cx="4572000" cy="2585323"/>
          </a:xfrm>
          <a:prstGeom prst="rect">
            <a:avLst/>
          </a:prstGeom>
        </p:spPr>
        <p:txBody>
          <a:bodyPr>
            <a:spAutoFit/>
          </a:bodyPr>
          <a:lstStyle/>
          <a:p>
            <a:r>
              <a:rPr lang="en-US" dirty="0" smtClean="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R</a:t>
            </a:r>
            <a:r>
              <a:rPr lang="en-US" b="1" dirty="0" smtClean="0">
                <a:latin typeface="Times New Roman" panose="02020603050405020304" pitchFamily="18" charset="0"/>
                <a:ea typeface="Times New Roman" panose="02020603050405020304" pitchFamily="18" charset="0"/>
              </a:rPr>
              <a:t>ole </a:t>
            </a:r>
            <a:r>
              <a:rPr lang="en-US" b="1" dirty="0">
                <a:latin typeface="Times New Roman" panose="02020603050405020304" pitchFamily="18" charset="0"/>
                <a:ea typeface="Times New Roman" panose="02020603050405020304" pitchFamily="18" charset="0"/>
              </a:rPr>
              <a:t>of </a:t>
            </a:r>
            <a:r>
              <a:rPr lang="en-US" b="1" dirty="0" smtClean="0">
                <a:latin typeface="Times New Roman" panose="02020603050405020304" pitchFamily="18" charset="0"/>
                <a:ea typeface="Times New Roman" panose="02020603050405020304" pitchFamily="18" charset="0"/>
              </a:rPr>
              <a:t>Dad- </a:t>
            </a:r>
            <a:r>
              <a:rPr lang="en-US" b="1" dirty="0">
                <a:latin typeface="Times New Roman" panose="02020603050405020304" pitchFamily="18" charset="0"/>
                <a:ea typeface="Times New Roman" panose="02020603050405020304" pitchFamily="18" charset="0"/>
              </a:rPr>
              <a:t>h</a:t>
            </a:r>
            <a:r>
              <a:rPr lang="en-US" dirty="0">
                <a:latin typeface="Times New Roman" panose="02020603050405020304" pitchFamily="18" charset="0"/>
                <a:ea typeface="Times New Roman" panose="02020603050405020304" pitchFamily="18" charset="0"/>
              </a:rPr>
              <a:t>ow does it differ from the mom?</a:t>
            </a:r>
          </a:p>
          <a:p>
            <a:r>
              <a:rPr lang="en-US" b="1" dirty="0">
                <a:latin typeface="Times New Roman" panose="02020603050405020304" pitchFamily="18" charset="0"/>
                <a:ea typeface="Times New Roman" panose="02020603050405020304" pitchFamily="18" charset="0"/>
              </a:rPr>
              <a:t>Not as deep the nurture role as Mom</a:t>
            </a:r>
            <a:endParaRPr lang="en-US" dirty="0">
              <a:latin typeface="Times New Roman" panose="02020603050405020304" pitchFamily="18" charset="0"/>
              <a:ea typeface="Times New Roman" panose="02020603050405020304" pitchFamily="18" charset="0"/>
            </a:endParaRPr>
          </a:p>
          <a:p>
            <a:r>
              <a:rPr lang="en-US" b="1" dirty="0">
                <a:latin typeface="Times New Roman" panose="02020603050405020304" pitchFamily="18" charset="0"/>
                <a:ea typeface="Times New Roman" panose="02020603050405020304" pitchFamily="18" charset="0"/>
              </a:rPr>
              <a:t>Play- more physical, coordination, sports,</a:t>
            </a:r>
            <a:endParaRPr lang="en-US" dirty="0">
              <a:latin typeface="Times New Roman" panose="02020603050405020304" pitchFamily="18" charset="0"/>
              <a:ea typeface="Times New Roman" panose="02020603050405020304" pitchFamily="18" charset="0"/>
            </a:endParaRPr>
          </a:p>
          <a:p>
            <a:r>
              <a:rPr lang="en-US" b="1" dirty="0">
                <a:latin typeface="Times New Roman" panose="02020603050405020304" pitchFamily="18" charset="0"/>
                <a:ea typeface="Times New Roman" panose="02020603050405020304" pitchFamily="18" charset="0"/>
              </a:rPr>
              <a:t>Hobbies, crafts, small motor skills,</a:t>
            </a:r>
            <a:endParaRPr lang="en-US" dirty="0">
              <a:latin typeface="Times New Roman" panose="02020603050405020304" pitchFamily="18" charset="0"/>
              <a:ea typeface="Times New Roman" panose="02020603050405020304" pitchFamily="18" charset="0"/>
            </a:endParaRPr>
          </a:p>
          <a:p>
            <a:r>
              <a:rPr lang="en-US" b="1" dirty="0">
                <a:latin typeface="Times New Roman" panose="02020603050405020304" pitchFamily="18" charset="0"/>
                <a:ea typeface="Times New Roman" panose="02020603050405020304" pitchFamily="18" charset="0"/>
              </a:rPr>
              <a:t>Moms more </a:t>
            </a:r>
            <a:r>
              <a:rPr lang="en-US" b="1" dirty="0" smtClean="0">
                <a:latin typeface="Times New Roman" panose="02020603050405020304" pitchFamily="18" charset="0"/>
                <a:ea typeface="Times New Roman" panose="02020603050405020304" pitchFamily="18" charset="0"/>
              </a:rPr>
              <a:t>verbal</a:t>
            </a:r>
          </a:p>
          <a:p>
            <a:endParaRPr lang="en-US" b="1" dirty="0">
              <a:latin typeface="Times New Roman" panose="02020603050405020304" pitchFamily="18" charset="0"/>
              <a:ea typeface="Times New Roman" panose="02020603050405020304" pitchFamily="18" charset="0"/>
            </a:endParaRPr>
          </a:p>
          <a:p>
            <a:endParaRPr lang="en-US" b="1" dirty="0" smtClean="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6698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cognitive ideas</a:t>
            </a:r>
            <a:endParaRPr lang="en-US" dirty="0"/>
          </a:p>
        </p:txBody>
      </p:sp>
      <p:sp>
        <p:nvSpPr>
          <p:cNvPr id="3" name="Content Placeholder 2"/>
          <p:cNvSpPr>
            <a:spLocks noGrp="1"/>
          </p:cNvSpPr>
          <p:nvPr>
            <p:ph idx="1"/>
          </p:nvPr>
        </p:nvSpPr>
        <p:spPr/>
        <p:txBody>
          <a:bodyPr>
            <a:normAutofit lnSpcReduction="10000"/>
          </a:bodyPr>
          <a:lstStyle/>
          <a:p>
            <a:r>
              <a:rPr lang="en-US" dirty="0" smtClean="0"/>
              <a:t>Big Snoopy Little Snoopy activity/ study</a:t>
            </a:r>
          </a:p>
          <a:p>
            <a:r>
              <a:rPr lang="en-US" dirty="0" smtClean="0"/>
              <a:t>What do kids remember?</a:t>
            </a:r>
          </a:p>
          <a:p>
            <a:endParaRPr lang="en-US" dirty="0" smtClean="0"/>
          </a:p>
          <a:p>
            <a:pPr marL="0" indent="0">
              <a:buNone/>
            </a:pPr>
            <a:r>
              <a:rPr lang="en-US" dirty="0" smtClean="0"/>
              <a:t>Conflict model- making decisions- Miller</a:t>
            </a:r>
          </a:p>
          <a:p>
            <a:r>
              <a:rPr lang="en-US" dirty="0" smtClean="0"/>
              <a:t>Approach-approach</a:t>
            </a:r>
          </a:p>
          <a:p>
            <a:r>
              <a:rPr lang="en-US" dirty="0" smtClean="0"/>
              <a:t>Avoidance-avoidance</a:t>
            </a:r>
          </a:p>
          <a:p>
            <a:r>
              <a:rPr lang="en-US" dirty="0" smtClean="0"/>
              <a:t>Approach avoidance</a:t>
            </a:r>
          </a:p>
          <a:p>
            <a:r>
              <a:rPr lang="en-US" dirty="0" smtClean="0"/>
              <a:t>Key ideas: </a:t>
            </a:r>
            <a:endParaRPr lang="en-US" dirty="0"/>
          </a:p>
        </p:txBody>
      </p:sp>
    </p:spTree>
    <p:extLst>
      <p:ext uri="{BB962C8B-B14F-4D97-AF65-F5344CB8AC3E}">
        <p14:creationId xmlns:p14="http://schemas.microsoft.com/office/powerpoint/2010/main" val="2397568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762000" y="2136338"/>
            <a:ext cx="7010400" cy="1754326"/>
          </a:xfrm>
          <a:prstGeom prst="rect">
            <a:avLst/>
          </a:prstGeom>
        </p:spPr>
        <p:txBody>
          <a:bodyPr wrap="square">
            <a:spAutoFit/>
          </a:bodyPr>
          <a:lstStyle/>
          <a:p>
            <a:pPr>
              <a:buFont typeface="+mj-lt"/>
              <a:buAutoNum type="arabicPeriod"/>
            </a:pPr>
            <a:r>
              <a:rPr lang="en-US" dirty="0">
                <a:solidFill>
                  <a:srgbClr val="222222"/>
                </a:solidFill>
                <a:latin typeface="Roboto"/>
              </a:rPr>
              <a:t>Highlight key information. This includes important characters, ideas, events, and/or terms. ...</a:t>
            </a:r>
          </a:p>
          <a:p>
            <a:pPr>
              <a:buFont typeface="+mj-lt"/>
              <a:buAutoNum type="arabicPeriod"/>
            </a:pPr>
            <a:r>
              <a:rPr lang="en-US" dirty="0">
                <a:solidFill>
                  <a:srgbClr val="222222"/>
                </a:solidFill>
                <a:latin typeface="Roboto"/>
              </a:rPr>
              <a:t>Use brackets to single out important paragraphs/sections. ...</a:t>
            </a:r>
          </a:p>
          <a:p>
            <a:pPr>
              <a:buFont typeface="+mj-lt"/>
              <a:buAutoNum type="arabicPeriod"/>
            </a:pPr>
            <a:r>
              <a:rPr lang="en-US" dirty="0">
                <a:solidFill>
                  <a:srgbClr val="222222"/>
                </a:solidFill>
                <a:latin typeface="Roboto"/>
              </a:rPr>
              <a:t>Write notes in the margins. ...</a:t>
            </a:r>
          </a:p>
          <a:p>
            <a:pPr>
              <a:buFont typeface="+mj-lt"/>
              <a:buAutoNum type="arabicPeriod"/>
            </a:pPr>
            <a:r>
              <a:rPr lang="en-US" dirty="0">
                <a:solidFill>
                  <a:srgbClr val="222222"/>
                </a:solidFill>
                <a:latin typeface="Roboto"/>
              </a:rPr>
              <a:t>Look up words you don't know. ...</a:t>
            </a:r>
          </a:p>
          <a:p>
            <a:pPr>
              <a:buFont typeface="+mj-lt"/>
              <a:buAutoNum type="arabicPeriod"/>
            </a:pPr>
            <a:r>
              <a:rPr lang="en-US" dirty="0">
                <a:solidFill>
                  <a:srgbClr val="222222"/>
                </a:solidFill>
                <a:latin typeface="Roboto"/>
              </a:rPr>
              <a:t>Summarize the end of each chapter or section (optional</a:t>
            </a:r>
            <a:endParaRPr lang="en-US" b="0" i="0" dirty="0">
              <a:solidFill>
                <a:srgbClr val="222222"/>
              </a:solidFill>
              <a:effectLst/>
              <a:latin typeface="Roboto"/>
            </a:endParaRPr>
          </a:p>
        </p:txBody>
      </p:sp>
    </p:spTree>
    <p:extLst>
      <p:ext uri="{BB962C8B-B14F-4D97-AF65-F5344CB8AC3E}">
        <p14:creationId xmlns:p14="http://schemas.microsoft.com/office/powerpoint/2010/main" val="202441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p:spPr>
        <p:txBody>
          <a:bodyPr>
            <a:normAutofit/>
          </a:bodyPr>
          <a:lstStyle/>
          <a:p>
            <a:pPr fontAlgn="auto">
              <a:spcAft>
                <a:spcPts val="0"/>
              </a:spcAft>
              <a:defRPr/>
            </a:pPr>
            <a:r>
              <a:rPr lang="en-US" dirty="0" smtClean="0">
                <a:effectLst>
                  <a:outerShdw blurRad="38100" dist="38100" dir="2700000" algn="tl">
                    <a:srgbClr val="000000">
                      <a:alpha val="43137"/>
                    </a:srgbClr>
                  </a:outerShdw>
                </a:effectLst>
              </a:rPr>
              <a:t>Development: Nature </a:t>
            </a:r>
            <a:r>
              <a:rPr lang="en-US" dirty="0">
                <a:effectLst>
                  <a:outerShdw blurRad="38100" dist="38100" dir="2700000" algn="tl">
                    <a:srgbClr val="000000">
                      <a:alpha val="43137"/>
                    </a:srgbClr>
                  </a:outerShdw>
                </a:effectLst>
              </a:rPr>
              <a:t>vs. Nurture</a:t>
            </a:r>
            <a:endParaRPr lang="en-US" dirty="0">
              <a:solidFill>
                <a:schemeClr val="tx2">
                  <a:tint val="100000"/>
                  <a:satMod val="250000"/>
                </a:schemeClr>
              </a:solidFill>
            </a:endParaRPr>
          </a:p>
        </p:txBody>
      </p:sp>
      <p:sp>
        <p:nvSpPr>
          <p:cNvPr id="11267" name="Rectangle 4"/>
          <p:cNvSpPr>
            <a:spLocks noGrp="1" noChangeArrowheads="1"/>
          </p:cNvSpPr>
          <p:nvPr>
            <p:ph sz="half" idx="1"/>
          </p:nvPr>
        </p:nvSpPr>
        <p:spPr>
          <a:xfrm>
            <a:off x="457200" y="1048390"/>
            <a:ext cx="4033838" cy="4525963"/>
          </a:xfrm>
        </p:spPr>
        <p:txBody>
          <a:bodyPr/>
          <a:lstStyle/>
          <a:p>
            <a:endParaRPr lang="en-US" dirty="0" smtClean="0"/>
          </a:p>
          <a:p>
            <a:r>
              <a:rPr lang="en-US" b="1" dirty="0" smtClean="0">
                <a:effectLst>
                  <a:outerShdw blurRad="38100" dist="38100" dir="2700000" algn="tl">
                    <a:srgbClr val="000000">
                      <a:alpha val="43137"/>
                    </a:srgbClr>
                  </a:outerShdw>
                </a:effectLst>
              </a:rPr>
              <a:t>Heredity</a:t>
            </a:r>
          </a:p>
          <a:p>
            <a:pPr lvl="1">
              <a:buFontTx/>
              <a:buNone/>
            </a:pPr>
            <a:r>
              <a:rPr lang="en-US" dirty="0" smtClean="0"/>
              <a:t>	Influences based on the genetic makeup of an individual that influence growth and development throughout life</a:t>
            </a:r>
            <a:endParaRPr lang="en-US" sz="2000" dirty="0" smtClean="0"/>
          </a:p>
          <a:p>
            <a:endParaRPr lang="en-US" sz="2400" dirty="0" smtClean="0"/>
          </a:p>
        </p:txBody>
      </p:sp>
      <p:sp>
        <p:nvSpPr>
          <p:cNvPr id="11268" name="Rectangle 5"/>
          <p:cNvSpPr>
            <a:spLocks noGrp="1" noChangeArrowheads="1"/>
          </p:cNvSpPr>
          <p:nvPr>
            <p:ph sz="half" idx="2"/>
          </p:nvPr>
        </p:nvSpPr>
        <p:spPr>
          <a:xfrm>
            <a:off x="4652963" y="1048390"/>
            <a:ext cx="4033837" cy="4525963"/>
          </a:xfrm>
        </p:spPr>
        <p:txBody>
          <a:bodyPr/>
          <a:lstStyle/>
          <a:p>
            <a:pPr>
              <a:lnSpc>
                <a:spcPct val="90000"/>
              </a:lnSpc>
            </a:pPr>
            <a:endParaRPr lang="en-US" dirty="0" smtClean="0"/>
          </a:p>
          <a:p>
            <a:pPr>
              <a:lnSpc>
                <a:spcPct val="90000"/>
              </a:lnSpc>
            </a:pPr>
            <a:r>
              <a:rPr lang="en-US" b="1" dirty="0" smtClean="0">
                <a:effectLst>
                  <a:outerShdw blurRad="38100" dist="38100" dir="2700000" algn="tl">
                    <a:srgbClr val="000000">
                      <a:alpha val="43137"/>
                    </a:srgbClr>
                  </a:outerShdw>
                </a:effectLst>
              </a:rPr>
              <a:t>Environment</a:t>
            </a:r>
          </a:p>
          <a:p>
            <a:pPr lvl="1">
              <a:lnSpc>
                <a:spcPct val="90000"/>
              </a:lnSpc>
              <a:buFontTx/>
              <a:buNone/>
            </a:pPr>
            <a:r>
              <a:rPr lang="en-US" dirty="0" smtClean="0"/>
              <a:t>	The influence of parents, siblings, family, friends, schooling, nutrition, and all other experiences in which a child is exposed</a:t>
            </a:r>
          </a:p>
          <a:p>
            <a:pPr>
              <a:lnSpc>
                <a:spcPct val="90000"/>
              </a:lnSpc>
            </a:pPr>
            <a:endParaRPr lang="en-US" sz="2000" dirty="0" smtClean="0"/>
          </a:p>
        </p:txBody>
      </p:sp>
      <p:sp>
        <p:nvSpPr>
          <p:cNvPr id="2" name="TextBox 1"/>
          <p:cNvSpPr txBox="1"/>
          <p:nvPr/>
        </p:nvSpPr>
        <p:spPr>
          <a:xfrm>
            <a:off x="285750" y="5139664"/>
            <a:ext cx="8572500" cy="1077218"/>
          </a:xfrm>
          <a:prstGeom prst="rect">
            <a:avLst/>
          </a:prstGeom>
          <a:noFill/>
        </p:spPr>
        <p:txBody>
          <a:bodyPr wrap="square" rtlCol="0">
            <a:spAutoFit/>
          </a:bodyPr>
          <a:lstStyle/>
          <a:p>
            <a:pPr marL="457200" indent="-457200" algn="ctr">
              <a:buFont typeface="Arial" pitchFamily="34" charset="0"/>
              <a:buChar char="•"/>
            </a:pPr>
            <a:r>
              <a:rPr lang="en-US" sz="3200" b="1" i="1" dirty="0" smtClean="0">
                <a:solidFill>
                  <a:srgbClr val="FF0000"/>
                </a:solidFill>
                <a:effectLst>
                  <a:outerShdw blurRad="38100" dist="38100" dir="2700000" algn="tl">
                    <a:srgbClr val="000000">
                      <a:alpha val="43137"/>
                    </a:srgbClr>
                  </a:outerShdw>
                </a:effectLst>
              </a:rPr>
              <a:t>What kinds of experiments could you conduct to study the power of these competing forces?</a:t>
            </a:r>
            <a:endParaRPr lang="en-US" sz="32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2408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fontAlgn="auto">
              <a:spcAft>
                <a:spcPts val="0"/>
              </a:spcAft>
              <a:defRPr/>
            </a:pPr>
            <a:r>
              <a:rPr lang="en-US" dirty="0" smtClean="0">
                <a:effectLst>
                  <a:outerShdw blurRad="38100" dist="38100" dir="2700000" algn="tl">
                    <a:srgbClr val="000000">
                      <a:alpha val="43137"/>
                    </a:srgbClr>
                  </a:outerShdw>
                </a:effectLst>
              </a:rPr>
              <a:t>Characteristics Influenced Significantly by Genetic Factors</a:t>
            </a:r>
            <a:endParaRPr lang="en-US" dirty="0">
              <a:solidFill>
                <a:schemeClr val="tx2">
                  <a:tint val="100000"/>
                  <a:satMod val="250000"/>
                </a:schemeClr>
              </a:solidFill>
            </a:endParaRPr>
          </a:p>
        </p:txBody>
      </p:sp>
      <p:pic>
        <p:nvPicPr>
          <p:cNvPr id="12292" name="Picture 4" descr="fel31936_3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8" y="1442540"/>
            <a:ext cx="846536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 y="5985202"/>
            <a:ext cx="9372600" cy="523220"/>
          </a:xfrm>
          <a:prstGeom prst="rect">
            <a:avLst/>
          </a:prstGeom>
          <a:noFill/>
        </p:spPr>
        <p:txBody>
          <a:bodyPr wrap="square" rtlCol="0">
            <a:spAutoFit/>
          </a:bodyPr>
          <a:lstStyle/>
          <a:p>
            <a:pPr algn="ctr"/>
            <a:r>
              <a:rPr lang="en-US" sz="2800" b="1" i="1" dirty="0" smtClean="0">
                <a:solidFill>
                  <a:srgbClr val="FF0000"/>
                </a:solidFill>
                <a:effectLst>
                  <a:outerShdw blurRad="38100" dist="38100" dir="2700000" algn="tl">
                    <a:srgbClr val="000000">
                      <a:alpha val="43137"/>
                    </a:srgbClr>
                  </a:outerShdw>
                </a:effectLst>
              </a:rPr>
              <a:t>What characteristics are conspicuously missing from this list? </a:t>
            </a:r>
            <a:endParaRPr lang="en-US"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367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8872"/>
            <a:ext cx="8839200" cy="1143000"/>
          </a:xfrm>
        </p:spPr>
        <p:txBody>
          <a:bodyPr>
            <a:normAutofit fontScale="90000"/>
          </a:bodyPr>
          <a:lstStyle/>
          <a:p>
            <a:r>
              <a:rPr lang="en-US" dirty="0" smtClean="0">
                <a:effectLst>
                  <a:outerShdw blurRad="38100" dist="38100" dir="2700000" algn="tl">
                    <a:srgbClr val="000000">
                      <a:alpha val="43137"/>
                    </a:srgbClr>
                  </a:outerShdw>
                </a:effectLst>
              </a:rPr>
              <a:t>Nature vs. Nurture: Readings &amp; Response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smtClean="0"/>
              <a:t>Please read the two articles that have been provided to you and describe the ways in which nature and nurture contribute to human development.  </a:t>
            </a:r>
          </a:p>
          <a:p>
            <a:endParaRPr lang="en-US" dirty="0"/>
          </a:p>
          <a:p>
            <a:r>
              <a:rPr lang="en-US" b="1" i="1" dirty="0" smtClean="0">
                <a:solidFill>
                  <a:srgbClr val="FF0000"/>
                </a:solidFill>
                <a:effectLst>
                  <a:outerShdw blurRad="38100" dist="38100" dir="2700000" algn="tl">
                    <a:srgbClr val="000000">
                      <a:alpha val="43137"/>
                    </a:srgbClr>
                  </a:outerShdw>
                </a:effectLst>
              </a:rPr>
              <a:t>Can Nature and Nurture coexist? </a:t>
            </a:r>
          </a:p>
          <a:p>
            <a:pPr lvl="1"/>
            <a:r>
              <a:rPr lang="en-US" b="1" dirty="0" smtClean="0"/>
              <a:t>YES! </a:t>
            </a:r>
            <a:r>
              <a:rPr lang="en-US" dirty="0" smtClean="0"/>
              <a:t>Today’s psychologists mostly accept some variation of nature </a:t>
            </a:r>
            <a:r>
              <a:rPr lang="en-US" b="1" dirty="0" smtClean="0">
                <a:effectLst>
                  <a:outerShdw blurRad="38100" dist="38100" dir="2700000" algn="tl">
                    <a:srgbClr val="000000">
                      <a:alpha val="43137"/>
                    </a:srgbClr>
                  </a:outerShdw>
                </a:effectLst>
              </a:rPr>
              <a:t>AND</a:t>
            </a:r>
            <a:r>
              <a:rPr lang="en-US" dirty="0" smtClean="0">
                <a:effectLst>
                  <a:outerShdw blurRad="38100" dist="38100" dir="2700000" algn="tl">
                    <a:srgbClr val="000000">
                      <a:alpha val="43137"/>
                    </a:srgbClr>
                  </a:outerShdw>
                </a:effectLst>
              </a:rPr>
              <a:t> </a:t>
            </a:r>
            <a:r>
              <a:rPr lang="en-US" dirty="0" smtClean="0"/>
              <a:t>nurture. </a:t>
            </a:r>
            <a:endParaRPr lang="en-US" dirty="0"/>
          </a:p>
        </p:txBody>
      </p:sp>
    </p:spTree>
    <p:extLst>
      <p:ext uri="{BB962C8B-B14F-4D97-AF65-F5344CB8AC3E}">
        <p14:creationId xmlns:p14="http://schemas.microsoft.com/office/powerpoint/2010/main" val="522706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229600" cy="914400"/>
          </a:xfrm>
        </p:spPr>
        <p:txBody>
          <a:bodyPr/>
          <a:lstStyle/>
          <a:p>
            <a:pPr fontAlgn="auto">
              <a:spcAft>
                <a:spcPts val="0"/>
              </a:spcAft>
              <a:defRPr/>
            </a:pPr>
            <a:r>
              <a:rPr lang="en-US" dirty="0" smtClean="0">
                <a:effectLst>
                  <a:outerShdw blurRad="38100" dist="38100" dir="2700000" algn="tl">
                    <a:srgbClr val="000000">
                      <a:alpha val="43137"/>
                    </a:srgbClr>
                  </a:outerShdw>
                </a:effectLst>
              </a:rPr>
              <a:t>Research Approaches</a:t>
            </a:r>
            <a:endParaRPr lang="en-US" dirty="0">
              <a:solidFill>
                <a:schemeClr val="tx2">
                  <a:tint val="100000"/>
                  <a:satMod val="250000"/>
                </a:schemeClr>
              </a:solidFill>
            </a:endParaRPr>
          </a:p>
        </p:txBody>
      </p:sp>
      <p:sp>
        <p:nvSpPr>
          <p:cNvPr id="14339" name="Rectangle 3"/>
          <p:cNvSpPr>
            <a:spLocks noGrp="1" noChangeArrowheads="1"/>
          </p:cNvSpPr>
          <p:nvPr>
            <p:ph idx="1"/>
          </p:nvPr>
        </p:nvSpPr>
        <p:spPr>
          <a:xfrm>
            <a:off x="457200" y="1143000"/>
            <a:ext cx="8229600" cy="5562600"/>
          </a:xfrm>
        </p:spPr>
        <p:txBody>
          <a:bodyPr>
            <a:normAutofit/>
          </a:bodyPr>
          <a:lstStyle/>
          <a:p>
            <a:pPr>
              <a:lnSpc>
                <a:spcPct val="80000"/>
              </a:lnSpc>
            </a:pPr>
            <a:r>
              <a:rPr lang="en-US" b="1" dirty="0" smtClean="0">
                <a:solidFill>
                  <a:srgbClr val="FF0000"/>
                </a:solidFill>
                <a:effectLst>
                  <a:outerShdw blurRad="38100" dist="38100" dir="2700000" algn="tl">
                    <a:srgbClr val="000000">
                      <a:alpha val="43137"/>
                    </a:srgbClr>
                  </a:outerShdw>
                </a:effectLst>
              </a:rPr>
              <a:t>Cross-sectional research</a:t>
            </a:r>
          </a:p>
          <a:p>
            <a:pPr lvl="1">
              <a:lnSpc>
                <a:spcPct val="80000"/>
              </a:lnSpc>
              <a:buFontTx/>
              <a:buNone/>
            </a:pPr>
            <a:r>
              <a:rPr lang="en-US" dirty="0" smtClean="0"/>
              <a:t>	People of different ages are compared at the same point in time</a:t>
            </a:r>
          </a:p>
          <a:p>
            <a:pPr lvl="1">
              <a:lnSpc>
                <a:spcPct val="80000"/>
              </a:lnSpc>
              <a:buFontTx/>
              <a:buNone/>
            </a:pPr>
            <a:endParaRPr lang="en-US" dirty="0" smtClean="0"/>
          </a:p>
          <a:p>
            <a:pPr>
              <a:lnSpc>
                <a:spcPct val="80000"/>
              </a:lnSpc>
            </a:pPr>
            <a:r>
              <a:rPr lang="en-US" b="1" dirty="0" smtClean="0">
                <a:solidFill>
                  <a:srgbClr val="FF0000"/>
                </a:solidFill>
                <a:effectLst>
                  <a:outerShdw blurRad="38100" dist="38100" dir="2700000" algn="tl">
                    <a:srgbClr val="000000">
                      <a:alpha val="43137"/>
                    </a:srgbClr>
                  </a:outerShdw>
                </a:effectLst>
              </a:rPr>
              <a:t>Longitudinal research</a:t>
            </a:r>
          </a:p>
          <a:p>
            <a:pPr lvl="1">
              <a:lnSpc>
                <a:spcPct val="80000"/>
              </a:lnSpc>
              <a:buFontTx/>
              <a:buNone/>
            </a:pPr>
            <a:r>
              <a:rPr lang="en-US" dirty="0" smtClean="0"/>
              <a:t>	Behavior of one or more participants is traced as the participants age</a:t>
            </a:r>
          </a:p>
          <a:p>
            <a:pPr lvl="1">
              <a:lnSpc>
                <a:spcPct val="80000"/>
              </a:lnSpc>
              <a:buFontTx/>
              <a:buNone/>
            </a:pPr>
            <a:endParaRPr lang="en-US" dirty="0" smtClean="0"/>
          </a:p>
          <a:p>
            <a:pPr>
              <a:lnSpc>
                <a:spcPct val="80000"/>
              </a:lnSpc>
            </a:pPr>
            <a:r>
              <a:rPr lang="en-US" b="1" dirty="0" smtClean="0">
                <a:solidFill>
                  <a:srgbClr val="FF0000"/>
                </a:solidFill>
                <a:effectLst>
                  <a:outerShdw blurRad="38100" dist="38100" dir="2700000" algn="tl">
                    <a:srgbClr val="000000">
                      <a:alpha val="43137"/>
                    </a:srgbClr>
                  </a:outerShdw>
                </a:effectLst>
              </a:rPr>
              <a:t>Cross-sequential research</a:t>
            </a:r>
          </a:p>
          <a:p>
            <a:pPr lvl="1">
              <a:lnSpc>
                <a:spcPct val="80000"/>
              </a:lnSpc>
              <a:buFontTx/>
              <a:buNone/>
            </a:pPr>
            <a:r>
              <a:rPr lang="en-US" dirty="0" smtClean="0"/>
              <a:t>	Combines above by taking a number of different age groups and examining them over several points in time</a:t>
            </a:r>
          </a:p>
          <a:p>
            <a:pPr>
              <a:lnSpc>
                <a:spcPct val="80000"/>
              </a:lnSpc>
            </a:pPr>
            <a:endParaRPr lang="en-US" sz="2800" dirty="0" smtClean="0"/>
          </a:p>
        </p:txBody>
      </p:sp>
    </p:spTree>
    <p:extLst>
      <p:ext uri="{BB962C8B-B14F-4D97-AF65-F5344CB8AC3E}">
        <p14:creationId xmlns:p14="http://schemas.microsoft.com/office/powerpoint/2010/main" val="151516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Today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Mini study: Reminder that your leg work for study is due by class tomorrow. Be sure to be done and have whatever materials you need so far. Tomorrow you will receive directions on how/ when to compile/ share. </a:t>
            </a:r>
          </a:p>
          <a:p>
            <a:r>
              <a:rPr lang="en-US" dirty="0" smtClean="0"/>
              <a:t>Class today:  2 parts:</a:t>
            </a:r>
          </a:p>
          <a:p>
            <a:r>
              <a:rPr lang="en-US" dirty="0" smtClean="0"/>
              <a:t>Look on your paper, numbers 1-4 you will go to Media for 25 min to do first step. </a:t>
            </a:r>
            <a:r>
              <a:rPr lang="en-US" dirty="0"/>
              <a:t>B</a:t>
            </a:r>
            <a:r>
              <a:rPr lang="en-US" dirty="0" smtClean="0"/>
              <a:t>e back by 1 :35  Anything you do not  finish becomes HW. Individual grade on these two steps. </a:t>
            </a:r>
          </a:p>
          <a:p>
            <a:r>
              <a:rPr lang="en-US" dirty="0" smtClean="0"/>
              <a:t>5-9 stay with me for overview. Then you will switch.</a:t>
            </a:r>
            <a:endParaRPr lang="en-US" dirty="0"/>
          </a:p>
        </p:txBody>
      </p:sp>
    </p:spTree>
    <p:extLst>
      <p:ext uri="{BB962C8B-B14F-4D97-AF65-F5344CB8AC3E}">
        <p14:creationId xmlns:p14="http://schemas.microsoft.com/office/powerpoint/2010/main" val="2084026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12170</TotalTime>
  <Words>1855</Words>
  <Application>Microsoft Office PowerPoint</Application>
  <PresentationFormat>On-screen Show (4:3)</PresentationFormat>
  <Paragraphs>352</Paragraphs>
  <Slides>43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Roboto</vt:lpstr>
      <vt:lpstr>Tahoma</vt:lpstr>
      <vt:lpstr>Times New Roman</vt:lpstr>
      <vt:lpstr>Office Theme</vt:lpstr>
      <vt:lpstr>Ch. 12: Development The Beginnings of Life </vt:lpstr>
      <vt:lpstr>Developmental Psychology</vt:lpstr>
      <vt:lpstr>Review topics for quiz </vt:lpstr>
      <vt:lpstr>Corrections activity Part 2 </vt:lpstr>
      <vt:lpstr>Development: Nature vs. Nurture</vt:lpstr>
      <vt:lpstr>Characteristics Influenced Significantly by Genetic Factors</vt:lpstr>
      <vt:lpstr>Nature vs. Nurture: Readings &amp; Response</vt:lpstr>
      <vt:lpstr>Research Approaches</vt:lpstr>
      <vt:lpstr> Today</vt:lpstr>
      <vt:lpstr>Nature versus nurture activity Step 1</vt:lpstr>
      <vt:lpstr>Step 2</vt:lpstr>
      <vt:lpstr>Reflexes of the “Neonate”</vt:lpstr>
      <vt:lpstr>During the First Year</vt:lpstr>
      <vt:lpstr>Are we born with morality?</vt:lpstr>
      <vt:lpstr>Infancy through Middle Childhood</vt:lpstr>
      <vt:lpstr>Attachment: Building Healthy Generations</vt:lpstr>
      <vt:lpstr>Attachment theory</vt:lpstr>
      <vt:lpstr>Secure v insecure attachment: Define 4 of them: </vt:lpstr>
      <vt:lpstr>The Four Main Parenting Styles</vt:lpstr>
      <vt:lpstr>The Four Main Parenting Styles</vt:lpstr>
      <vt:lpstr>Parent  interview</vt:lpstr>
      <vt:lpstr>Parenting styles activity</vt:lpstr>
      <vt:lpstr>Parent interview reflection activity</vt:lpstr>
      <vt:lpstr>Hoffman’s discipline types  </vt:lpstr>
      <vt:lpstr>Erik Erikson’s Psychosocial Stages</vt:lpstr>
      <vt:lpstr>Effects of daycare (mixed results) </vt:lpstr>
      <vt:lpstr>Not on quiz: ignore this</vt:lpstr>
      <vt:lpstr>Effects of abuse on children: </vt:lpstr>
      <vt:lpstr>6. Self- Esteem of children( Ignore for quiz)</vt:lpstr>
      <vt:lpstr>PowerPoint Presentation</vt:lpstr>
      <vt:lpstr>Genie: Applying Erikson &amp; Piaget</vt:lpstr>
      <vt:lpstr>Marcia’s Identity Statuses</vt:lpstr>
      <vt:lpstr>Lev Vygotsky’s Zone of Proximal Development (ZPD)</vt:lpstr>
      <vt:lpstr>PowerPoint Presentation</vt:lpstr>
      <vt:lpstr>PowerPoint Presentation</vt:lpstr>
      <vt:lpstr>PowerPoint Presentation</vt:lpstr>
      <vt:lpstr>PowerPoint Presentation</vt:lpstr>
      <vt:lpstr>Morals</vt:lpstr>
      <vt:lpstr>PowerPoint Presentation</vt:lpstr>
      <vt:lpstr>Kohlberg Chart</vt:lpstr>
      <vt:lpstr>Other topics that influence social development </vt:lpstr>
      <vt:lpstr>Other cognitive ideas</vt:lpstr>
      <vt:lpstr>Annotate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12: Development The Beginnings of Life</dc:title>
  <dc:creator>Hagewood, Josh</dc:creator>
  <cp:lastModifiedBy>Ritter, Tracey</cp:lastModifiedBy>
  <cp:revision>201</cp:revision>
  <dcterms:created xsi:type="dcterms:W3CDTF">2014-03-04T03:47:39Z</dcterms:created>
  <dcterms:modified xsi:type="dcterms:W3CDTF">2018-10-22T17:22:57Z</dcterms:modified>
</cp:coreProperties>
</file>