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73"/>
  </p:notesMasterIdLst>
  <p:handoutMasterIdLst>
    <p:handoutMasterId r:id="rId74"/>
  </p:handoutMasterIdLst>
  <p:sldIdLst>
    <p:sldId id="256" r:id="rId5"/>
    <p:sldId id="264" r:id="rId6"/>
    <p:sldId id="261" r:id="rId7"/>
    <p:sldId id="258" r:id="rId8"/>
    <p:sldId id="260" r:id="rId9"/>
    <p:sldId id="259" r:id="rId10"/>
    <p:sldId id="267" r:id="rId11"/>
    <p:sldId id="265" r:id="rId12"/>
    <p:sldId id="266" r:id="rId13"/>
    <p:sldId id="263" r:id="rId14"/>
    <p:sldId id="268" r:id="rId15"/>
    <p:sldId id="262" r:id="rId16"/>
    <p:sldId id="274" r:id="rId17"/>
    <p:sldId id="269" r:id="rId18"/>
    <p:sldId id="270" r:id="rId19"/>
    <p:sldId id="275" r:id="rId20"/>
    <p:sldId id="280" r:id="rId21"/>
    <p:sldId id="292" r:id="rId22"/>
    <p:sldId id="283" r:id="rId23"/>
    <p:sldId id="284" r:id="rId24"/>
    <p:sldId id="271" r:id="rId25"/>
    <p:sldId id="291" r:id="rId26"/>
    <p:sldId id="277" r:id="rId27"/>
    <p:sldId id="290" r:id="rId28"/>
    <p:sldId id="294" r:id="rId29"/>
    <p:sldId id="295" r:id="rId30"/>
    <p:sldId id="296" r:id="rId31"/>
    <p:sldId id="287" r:id="rId32"/>
    <p:sldId id="289" r:id="rId33"/>
    <p:sldId id="276" r:id="rId34"/>
    <p:sldId id="298" r:id="rId35"/>
    <p:sldId id="299" r:id="rId36"/>
    <p:sldId id="278" r:id="rId37"/>
    <p:sldId id="272" r:id="rId38"/>
    <p:sldId id="286" r:id="rId39"/>
    <p:sldId id="273" r:id="rId40"/>
    <p:sldId id="323" r:id="rId41"/>
    <p:sldId id="300" r:id="rId42"/>
    <p:sldId id="301" r:id="rId43"/>
    <p:sldId id="303" r:id="rId44"/>
    <p:sldId id="304" r:id="rId45"/>
    <p:sldId id="305" r:id="rId46"/>
    <p:sldId id="306" r:id="rId47"/>
    <p:sldId id="307" r:id="rId48"/>
    <p:sldId id="314" r:id="rId49"/>
    <p:sldId id="309" r:id="rId50"/>
    <p:sldId id="324" r:id="rId51"/>
    <p:sldId id="302" r:id="rId52"/>
    <p:sldId id="310" r:id="rId53"/>
    <p:sldId id="315" r:id="rId54"/>
    <p:sldId id="319" r:id="rId55"/>
    <p:sldId id="320" r:id="rId56"/>
    <p:sldId id="293" r:id="rId57"/>
    <p:sldId id="316" r:id="rId58"/>
    <p:sldId id="317" r:id="rId59"/>
    <p:sldId id="321" r:id="rId60"/>
    <p:sldId id="331" r:id="rId61"/>
    <p:sldId id="322" r:id="rId62"/>
    <p:sldId id="332" r:id="rId63"/>
    <p:sldId id="333" r:id="rId64"/>
    <p:sldId id="330" r:id="rId65"/>
    <p:sldId id="325" r:id="rId66"/>
    <p:sldId id="326" r:id="rId67"/>
    <p:sldId id="327" r:id="rId68"/>
    <p:sldId id="328" r:id="rId69"/>
    <p:sldId id="329" r:id="rId70"/>
    <p:sldId id="334" r:id="rId71"/>
    <p:sldId id="335" r:id="rId72"/>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9" d="100"/>
          <a:sy n="69" d="100"/>
        </p:scale>
        <p:origin x="5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A5FAD-DB44-44FA-89B6-1073BD5AC7D2}"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en-US"/>
        </a:p>
      </dgm:t>
    </dgm:pt>
    <dgm:pt modelId="{512035D5-C4F9-4BA0-B323-FE61C7AB32BF}">
      <dgm:prSet phldrT="[Text]"/>
      <dgm:spPr/>
      <dgm:t>
        <a:bodyPr/>
        <a:lstStyle/>
        <a:p>
          <a:r>
            <a:rPr lang="en-US" dirty="0" smtClean="0"/>
            <a:t>Political </a:t>
          </a:r>
          <a:endParaRPr lang="en-US" dirty="0"/>
        </a:p>
      </dgm:t>
    </dgm:pt>
    <dgm:pt modelId="{F16CCA09-4AE3-4D90-8329-5ECAEDE398BD}" type="parTrans" cxnId="{FDD228F7-78F3-456B-B580-A9B50F4FFDC3}">
      <dgm:prSet/>
      <dgm:spPr/>
      <dgm:t>
        <a:bodyPr/>
        <a:lstStyle/>
        <a:p>
          <a:endParaRPr lang="en-US"/>
        </a:p>
      </dgm:t>
    </dgm:pt>
    <dgm:pt modelId="{52FF0E91-D2F6-4509-8B7E-EBF8FD8B8786}" type="sibTrans" cxnId="{FDD228F7-78F3-456B-B580-A9B50F4FFDC3}">
      <dgm:prSet/>
      <dgm:spPr/>
      <dgm:t>
        <a:bodyPr/>
        <a:lstStyle/>
        <a:p>
          <a:endParaRPr lang="en-US"/>
        </a:p>
      </dgm:t>
    </dgm:pt>
    <dgm:pt modelId="{F4320CE5-D801-4C3B-8573-43EABE425B2C}">
      <dgm:prSet phldrT="[Text]"/>
      <dgm:spPr/>
      <dgm:t>
        <a:bodyPr/>
        <a:lstStyle/>
        <a:p>
          <a:r>
            <a:rPr lang="en-US" dirty="0" smtClean="0"/>
            <a:t>Economic</a:t>
          </a:r>
          <a:endParaRPr lang="en-US" dirty="0"/>
        </a:p>
      </dgm:t>
    </dgm:pt>
    <dgm:pt modelId="{11A82053-8B44-4B00-941B-6E7FABAC3826}" type="parTrans" cxnId="{B7677018-3D18-44F6-8849-84456C89AE21}">
      <dgm:prSet/>
      <dgm:spPr/>
      <dgm:t>
        <a:bodyPr/>
        <a:lstStyle/>
        <a:p>
          <a:endParaRPr lang="en-US"/>
        </a:p>
      </dgm:t>
    </dgm:pt>
    <dgm:pt modelId="{F9E2C4DB-6D6A-41F7-8C7E-989310D25A74}" type="sibTrans" cxnId="{B7677018-3D18-44F6-8849-84456C89AE21}">
      <dgm:prSet/>
      <dgm:spPr/>
      <dgm:t>
        <a:bodyPr/>
        <a:lstStyle/>
        <a:p>
          <a:endParaRPr lang="en-US"/>
        </a:p>
      </dgm:t>
    </dgm:pt>
    <dgm:pt modelId="{E31D4431-D326-4892-A1A2-D7984B87EFCC}">
      <dgm:prSet phldrT="[Text]"/>
      <dgm:spPr/>
      <dgm:t>
        <a:bodyPr/>
        <a:lstStyle/>
        <a:p>
          <a:r>
            <a:rPr lang="en-US" dirty="0" smtClean="0"/>
            <a:t>Social</a:t>
          </a:r>
          <a:endParaRPr lang="en-US" dirty="0"/>
        </a:p>
      </dgm:t>
    </dgm:pt>
    <dgm:pt modelId="{A5A43636-05CA-4B8A-B6DD-DBB2EE4A6BF5}" type="parTrans" cxnId="{1E587CB7-C549-4B6A-A203-D5D27AEC59D5}">
      <dgm:prSet/>
      <dgm:spPr/>
      <dgm:t>
        <a:bodyPr/>
        <a:lstStyle/>
        <a:p>
          <a:endParaRPr lang="en-US"/>
        </a:p>
      </dgm:t>
    </dgm:pt>
    <dgm:pt modelId="{049D4973-EF1C-425A-9F73-F2BBBB7312CC}" type="sibTrans" cxnId="{1E587CB7-C549-4B6A-A203-D5D27AEC59D5}">
      <dgm:prSet/>
      <dgm:spPr/>
      <dgm:t>
        <a:bodyPr/>
        <a:lstStyle/>
        <a:p>
          <a:endParaRPr lang="en-US"/>
        </a:p>
      </dgm:t>
    </dgm:pt>
    <dgm:pt modelId="{0555D008-3BF4-4488-8C51-AC966F1AD4B4}">
      <dgm:prSet custT="1"/>
      <dgm:spPr/>
      <dgm:t>
        <a:bodyPr/>
        <a:lstStyle/>
        <a:p>
          <a:r>
            <a:rPr lang="en-US" sz="2000" dirty="0" smtClean="0"/>
            <a:t>Sectional economic differences and reliance on slavery</a:t>
          </a:r>
          <a:endParaRPr lang="en-US" sz="2000" dirty="0"/>
        </a:p>
      </dgm:t>
    </dgm:pt>
    <dgm:pt modelId="{9A13B686-E525-49CE-B946-75749BF05DDA}" type="parTrans" cxnId="{E9EC07C7-65CA-421A-BF57-0868ED2C85A7}">
      <dgm:prSet/>
      <dgm:spPr/>
      <dgm:t>
        <a:bodyPr/>
        <a:lstStyle/>
        <a:p>
          <a:endParaRPr lang="en-US"/>
        </a:p>
      </dgm:t>
    </dgm:pt>
    <dgm:pt modelId="{4FA2AC3C-F5A1-4BC6-B036-AD50CBB1DA02}" type="sibTrans" cxnId="{E9EC07C7-65CA-421A-BF57-0868ED2C85A7}">
      <dgm:prSet/>
      <dgm:spPr/>
      <dgm:t>
        <a:bodyPr/>
        <a:lstStyle/>
        <a:p>
          <a:endParaRPr lang="en-US"/>
        </a:p>
      </dgm:t>
    </dgm:pt>
    <dgm:pt modelId="{4A5E16AE-CC0E-447D-9FF4-D48FB7A61BA8}">
      <dgm:prSet custT="1"/>
      <dgm:spPr/>
      <dgm:t>
        <a:bodyPr/>
        <a:lstStyle/>
        <a:p>
          <a:r>
            <a:rPr lang="en-US" sz="2000" dirty="0" smtClean="0"/>
            <a:t>Importance of cotton to US economy</a:t>
          </a:r>
          <a:endParaRPr lang="en-US" sz="2000" dirty="0"/>
        </a:p>
      </dgm:t>
    </dgm:pt>
    <dgm:pt modelId="{9BB9BD94-27FA-4F35-B44D-7C373D05E795}" type="parTrans" cxnId="{8867DB21-03CE-4EA1-92FC-42C118CF9DC6}">
      <dgm:prSet/>
      <dgm:spPr/>
      <dgm:t>
        <a:bodyPr/>
        <a:lstStyle/>
        <a:p>
          <a:endParaRPr lang="en-US"/>
        </a:p>
      </dgm:t>
    </dgm:pt>
    <dgm:pt modelId="{F964B92F-9A06-468A-A85C-DF8240AAADE7}" type="sibTrans" cxnId="{8867DB21-03CE-4EA1-92FC-42C118CF9DC6}">
      <dgm:prSet/>
      <dgm:spPr/>
      <dgm:t>
        <a:bodyPr/>
        <a:lstStyle/>
        <a:p>
          <a:endParaRPr lang="en-US"/>
        </a:p>
      </dgm:t>
    </dgm:pt>
    <dgm:pt modelId="{CEA86EA5-6DBB-46F6-9DC5-A228E98D5CDD}">
      <dgm:prSet/>
      <dgm:spPr/>
      <dgm:t>
        <a:bodyPr/>
        <a:lstStyle/>
        <a:p>
          <a:r>
            <a:rPr lang="en-US" sz="1900" b="1" dirty="0" smtClean="0"/>
            <a:t>Political Compromises </a:t>
          </a:r>
          <a:r>
            <a:rPr lang="en-US" sz="1900" dirty="0" smtClean="0"/>
            <a:t>failed to ease sectional differences and resolve question of expanding slavery </a:t>
          </a:r>
          <a:endParaRPr lang="en-US" sz="1900" dirty="0"/>
        </a:p>
      </dgm:t>
    </dgm:pt>
    <dgm:pt modelId="{95451D65-559A-4E87-B903-2A412145B116}" type="parTrans" cxnId="{10CAA8B4-AB76-4EEE-9D73-1A3E7A55A744}">
      <dgm:prSet/>
      <dgm:spPr/>
      <dgm:t>
        <a:bodyPr/>
        <a:lstStyle/>
        <a:p>
          <a:endParaRPr lang="en-US"/>
        </a:p>
      </dgm:t>
    </dgm:pt>
    <dgm:pt modelId="{B9026D5A-55DF-46C4-8455-EEDECDBF22DD}" type="sibTrans" cxnId="{10CAA8B4-AB76-4EEE-9D73-1A3E7A55A744}">
      <dgm:prSet/>
      <dgm:spPr/>
      <dgm:t>
        <a:bodyPr/>
        <a:lstStyle/>
        <a:p>
          <a:endParaRPr lang="en-US"/>
        </a:p>
      </dgm:t>
    </dgm:pt>
    <dgm:pt modelId="{0958D03B-10FE-4532-BD37-543618C9008B}">
      <dgm:prSet/>
      <dgm:spPr/>
      <dgm:t>
        <a:bodyPr/>
        <a:lstStyle/>
        <a:p>
          <a:r>
            <a:rPr lang="en-US" sz="1900" b="1" dirty="0" smtClean="0"/>
            <a:t>Laws and court decisions </a:t>
          </a:r>
          <a:r>
            <a:rPr lang="en-US" sz="1900" dirty="0" smtClean="0"/>
            <a:t>increased sectional tensions </a:t>
          </a:r>
          <a:endParaRPr lang="en-US" sz="1900" dirty="0"/>
        </a:p>
      </dgm:t>
    </dgm:pt>
    <dgm:pt modelId="{D084C0FF-2CB9-4DF2-84EA-2289064C32DA}" type="parTrans" cxnId="{96D224F9-F1CC-4D9A-BB59-F5756CB19F72}">
      <dgm:prSet/>
      <dgm:spPr/>
      <dgm:t>
        <a:bodyPr/>
        <a:lstStyle/>
        <a:p>
          <a:endParaRPr lang="en-US"/>
        </a:p>
      </dgm:t>
    </dgm:pt>
    <dgm:pt modelId="{4421FB9E-4C05-4ED7-9AD5-698B663CF208}" type="sibTrans" cxnId="{96D224F9-F1CC-4D9A-BB59-F5756CB19F72}">
      <dgm:prSet/>
      <dgm:spPr/>
      <dgm:t>
        <a:bodyPr/>
        <a:lstStyle/>
        <a:p>
          <a:endParaRPr lang="en-US"/>
        </a:p>
      </dgm:t>
    </dgm:pt>
    <dgm:pt modelId="{47F687F1-7646-40CF-BEBB-13CAF9A067FB}">
      <dgm:prSet custT="1"/>
      <dgm:spPr/>
      <dgm:t>
        <a:bodyPr/>
        <a:lstStyle/>
        <a:p>
          <a:r>
            <a:rPr lang="en-US" sz="1400" dirty="0" smtClean="0"/>
            <a:t>Missouri Compromise of 1820</a:t>
          </a:r>
          <a:endParaRPr lang="en-US" sz="1400" dirty="0"/>
        </a:p>
      </dgm:t>
    </dgm:pt>
    <dgm:pt modelId="{191A53CB-1AB1-461B-AE6D-51CBD7260C7C}" type="parTrans" cxnId="{C855523E-700D-45DC-8F9F-4AEC813F1B9B}">
      <dgm:prSet/>
      <dgm:spPr/>
      <dgm:t>
        <a:bodyPr/>
        <a:lstStyle/>
        <a:p>
          <a:endParaRPr lang="en-US"/>
        </a:p>
      </dgm:t>
    </dgm:pt>
    <dgm:pt modelId="{02103324-AB43-4D9E-B10C-0FFED4C40AB5}" type="sibTrans" cxnId="{C855523E-700D-45DC-8F9F-4AEC813F1B9B}">
      <dgm:prSet/>
      <dgm:spPr/>
      <dgm:t>
        <a:bodyPr/>
        <a:lstStyle/>
        <a:p>
          <a:endParaRPr lang="en-US"/>
        </a:p>
      </dgm:t>
    </dgm:pt>
    <dgm:pt modelId="{67DC6DB0-E60D-4BC1-A313-CC9A43625F71}">
      <dgm:prSet custT="1"/>
      <dgm:spPr/>
      <dgm:t>
        <a:bodyPr/>
        <a:lstStyle/>
        <a:p>
          <a:r>
            <a:rPr lang="en-US" sz="1400" dirty="0" smtClean="0"/>
            <a:t>Compromise of 1850</a:t>
          </a:r>
          <a:endParaRPr lang="en-US" sz="1400" dirty="0"/>
        </a:p>
      </dgm:t>
    </dgm:pt>
    <dgm:pt modelId="{21219081-99A4-45A2-9478-C122B0B4F0D7}" type="parTrans" cxnId="{DD4809CB-45D1-4531-BD11-8065ED5A9DFF}">
      <dgm:prSet/>
      <dgm:spPr/>
      <dgm:t>
        <a:bodyPr/>
        <a:lstStyle/>
        <a:p>
          <a:endParaRPr lang="en-US"/>
        </a:p>
      </dgm:t>
    </dgm:pt>
    <dgm:pt modelId="{C3DC1E72-88AB-41A8-BD49-C524CD2D4625}" type="sibTrans" cxnId="{DD4809CB-45D1-4531-BD11-8065ED5A9DFF}">
      <dgm:prSet/>
      <dgm:spPr/>
      <dgm:t>
        <a:bodyPr/>
        <a:lstStyle/>
        <a:p>
          <a:endParaRPr lang="en-US"/>
        </a:p>
      </dgm:t>
    </dgm:pt>
    <dgm:pt modelId="{0E0E5DEB-7FAC-4BC9-A9FF-96466DFFF58A}">
      <dgm:prSet custT="1"/>
      <dgm:spPr/>
      <dgm:t>
        <a:bodyPr/>
        <a:lstStyle/>
        <a:p>
          <a:r>
            <a:rPr lang="en-US" sz="1400" dirty="0" smtClean="0"/>
            <a:t>Kansas-Nebraska Act 1854</a:t>
          </a:r>
          <a:endParaRPr lang="en-US" sz="1400" dirty="0"/>
        </a:p>
      </dgm:t>
    </dgm:pt>
    <dgm:pt modelId="{4B34E02F-B807-490E-A289-F8B4039DB5F9}" type="parTrans" cxnId="{EEB9E578-4445-484E-90E8-ABFD1250FD57}">
      <dgm:prSet/>
      <dgm:spPr/>
      <dgm:t>
        <a:bodyPr/>
        <a:lstStyle/>
        <a:p>
          <a:endParaRPr lang="en-US"/>
        </a:p>
      </dgm:t>
    </dgm:pt>
    <dgm:pt modelId="{455DB653-6AE9-464E-9C84-6F3E390D191D}" type="sibTrans" cxnId="{EEB9E578-4445-484E-90E8-ABFD1250FD57}">
      <dgm:prSet/>
      <dgm:spPr/>
      <dgm:t>
        <a:bodyPr/>
        <a:lstStyle/>
        <a:p>
          <a:endParaRPr lang="en-US"/>
        </a:p>
      </dgm:t>
    </dgm:pt>
    <dgm:pt modelId="{6B905744-0473-43B6-9ECD-7607DFDBBBDC}">
      <dgm:prSet/>
      <dgm:spPr/>
      <dgm:t>
        <a:bodyPr/>
        <a:lstStyle/>
        <a:p>
          <a:endParaRPr lang="en-US" sz="1900" dirty="0"/>
        </a:p>
      </dgm:t>
    </dgm:pt>
    <dgm:pt modelId="{BF122CF2-D547-49A3-869B-99DFDC2FA093}" type="parTrans" cxnId="{D73B795F-DE1C-485D-8F2F-2DF9734D1DEE}">
      <dgm:prSet/>
      <dgm:spPr/>
      <dgm:t>
        <a:bodyPr/>
        <a:lstStyle/>
        <a:p>
          <a:endParaRPr lang="en-US"/>
        </a:p>
      </dgm:t>
    </dgm:pt>
    <dgm:pt modelId="{CDF457A0-D613-499A-88B2-9FF67934BB7F}" type="sibTrans" cxnId="{D73B795F-DE1C-485D-8F2F-2DF9734D1DEE}">
      <dgm:prSet/>
      <dgm:spPr/>
      <dgm:t>
        <a:bodyPr/>
        <a:lstStyle/>
        <a:p>
          <a:endParaRPr lang="en-US"/>
        </a:p>
      </dgm:t>
    </dgm:pt>
    <dgm:pt modelId="{9F5CA0A9-2051-4915-BDEE-8B6F36E721FE}">
      <dgm:prSet custT="1"/>
      <dgm:spPr/>
      <dgm:t>
        <a:bodyPr/>
        <a:lstStyle/>
        <a:p>
          <a:r>
            <a:rPr lang="en-US" sz="2000" dirty="0" smtClean="0"/>
            <a:t>Growth of </a:t>
          </a:r>
          <a:r>
            <a:rPr lang="en-US" sz="2000" b="1" dirty="0" smtClean="0"/>
            <a:t>Abolitionist</a:t>
          </a:r>
          <a:r>
            <a:rPr lang="en-US" sz="2000" dirty="0" smtClean="0"/>
            <a:t> Movement</a:t>
          </a:r>
          <a:endParaRPr lang="en-US" sz="2000" dirty="0"/>
        </a:p>
      </dgm:t>
    </dgm:pt>
    <dgm:pt modelId="{B79BB51D-78A1-4507-A722-404E2C4398E5}" type="parTrans" cxnId="{1336558D-57F3-4C96-9DAA-E8BF14D17E0B}">
      <dgm:prSet/>
      <dgm:spPr/>
      <dgm:t>
        <a:bodyPr/>
        <a:lstStyle/>
        <a:p>
          <a:endParaRPr lang="en-US"/>
        </a:p>
      </dgm:t>
    </dgm:pt>
    <dgm:pt modelId="{B5CF79F3-5837-4AC9-B5EF-C63E51E57EE0}" type="sibTrans" cxnId="{1336558D-57F3-4C96-9DAA-E8BF14D17E0B}">
      <dgm:prSet/>
      <dgm:spPr/>
      <dgm:t>
        <a:bodyPr/>
        <a:lstStyle/>
        <a:p>
          <a:endParaRPr lang="en-US"/>
        </a:p>
      </dgm:t>
    </dgm:pt>
    <dgm:pt modelId="{C3F4AD82-8292-4C6F-BBDF-6850B0CDBCE9}">
      <dgm:prSet custT="1"/>
      <dgm:spPr/>
      <dgm:t>
        <a:bodyPr/>
        <a:lstStyle/>
        <a:p>
          <a:r>
            <a:rPr lang="en-US" sz="2000" i="1" dirty="0" smtClean="0"/>
            <a:t>Uncle Tom’s Cabin</a:t>
          </a:r>
          <a:endParaRPr lang="en-US" sz="2000" i="1" dirty="0"/>
        </a:p>
      </dgm:t>
    </dgm:pt>
    <dgm:pt modelId="{280B156F-3EF5-495C-BFB1-41229EA52CEC}" type="parTrans" cxnId="{8B7C0961-EFED-41CD-9683-DBCBED5452B9}">
      <dgm:prSet/>
      <dgm:spPr/>
      <dgm:t>
        <a:bodyPr/>
        <a:lstStyle/>
        <a:p>
          <a:endParaRPr lang="en-US"/>
        </a:p>
      </dgm:t>
    </dgm:pt>
    <dgm:pt modelId="{42704056-BEC6-45AE-9647-C4070B007C40}" type="sibTrans" cxnId="{8B7C0961-EFED-41CD-9683-DBCBED5452B9}">
      <dgm:prSet/>
      <dgm:spPr/>
      <dgm:t>
        <a:bodyPr/>
        <a:lstStyle/>
        <a:p>
          <a:endParaRPr lang="en-US"/>
        </a:p>
      </dgm:t>
    </dgm:pt>
    <dgm:pt modelId="{3CC95AC5-3EF8-4CB8-BD69-7132B8C49E4B}">
      <dgm:prSet/>
      <dgm:spPr/>
      <dgm:t>
        <a:bodyPr/>
        <a:lstStyle/>
        <a:p>
          <a:r>
            <a:rPr lang="en-US" sz="1900" dirty="0" smtClean="0"/>
            <a:t>Fugitive Slave Act 1850</a:t>
          </a:r>
          <a:endParaRPr lang="en-US" sz="1900" dirty="0"/>
        </a:p>
      </dgm:t>
    </dgm:pt>
    <dgm:pt modelId="{6D1DD36C-B411-4370-94BF-EFDA101574A0}" type="parTrans" cxnId="{9E0A1690-35BD-4BE6-88E3-67A9382139AF}">
      <dgm:prSet/>
      <dgm:spPr/>
      <dgm:t>
        <a:bodyPr/>
        <a:lstStyle/>
        <a:p>
          <a:endParaRPr lang="en-US"/>
        </a:p>
      </dgm:t>
    </dgm:pt>
    <dgm:pt modelId="{F272B93E-53A9-46FA-B61E-DC571E4081C6}" type="sibTrans" cxnId="{9E0A1690-35BD-4BE6-88E3-67A9382139AF}">
      <dgm:prSet/>
      <dgm:spPr/>
      <dgm:t>
        <a:bodyPr/>
        <a:lstStyle/>
        <a:p>
          <a:endParaRPr lang="en-US"/>
        </a:p>
      </dgm:t>
    </dgm:pt>
    <dgm:pt modelId="{C12EB78A-0AB6-4DC6-8525-60B8A7215462}">
      <dgm:prSet/>
      <dgm:spPr/>
      <dgm:t>
        <a:bodyPr/>
        <a:lstStyle/>
        <a:p>
          <a:r>
            <a:rPr lang="en-US" sz="1900" dirty="0" smtClean="0"/>
            <a:t>Dred Scott Decision</a:t>
          </a:r>
          <a:endParaRPr lang="en-US" sz="1900" dirty="0"/>
        </a:p>
      </dgm:t>
    </dgm:pt>
    <dgm:pt modelId="{1A65F4A1-62C0-4FAD-A44A-B302910F247C}" type="parTrans" cxnId="{ED93DBA0-6D1A-4F72-8AF7-AD568C58BE64}">
      <dgm:prSet/>
      <dgm:spPr/>
      <dgm:t>
        <a:bodyPr/>
        <a:lstStyle/>
        <a:p>
          <a:endParaRPr lang="en-US"/>
        </a:p>
      </dgm:t>
    </dgm:pt>
    <dgm:pt modelId="{1E4F7052-823B-4654-8F00-2B88B1C7F629}" type="sibTrans" cxnId="{ED93DBA0-6D1A-4F72-8AF7-AD568C58BE64}">
      <dgm:prSet/>
      <dgm:spPr/>
      <dgm:t>
        <a:bodyPr/>
        <a:lstStyle/>
        <a:p>
          <a:endParaRPr lang="en-US"/>
        </a:p>
      </dgm:t>
    </dgm:pt>
    <dgm:pt modelId="{62B29CA2-C51E-4BA7-BE9F-88544FCEC8B2}">
      <dgm:prSet custT="1"/>
      <dgm:spPr/>
      <dgm:t>
        <a:bodyPr/>
        <a:lstStyle/>
        <a:p>
          <a:r>
            <a:rPr lang="en-US" sz="2000" i="0" dirty="0" smtClean="0"/>
            <a:t>Underground Railroad</a:t>
          </a:r>
          <a:endParaRPr lang="en-US" sz="2000" i="0" dirty="0"/>
        </a:p>
      </dgm:t>
    </dgm:pt>
    <dgm:pt modelId="{77BD7E87-FEFE-4B6F-BD2C-921B6772942A}" type="parTrans" cxnId="{A577AB12-DBC8-4CA9-B5BD-52CDAF46B825}">
      <dgm:prSet/>
      <dgm:spPr/>
      <dgm:t>
        <a:bodyPr/>
        <a:lstStyle/>
        <a:p>
          <a:endParaRPr lang="en-US"/>
        </a:p>
      </dgm:t>
    </dgm:pt>
    <dgm:pt modelId="{AAE5B890-C395-419A-BC3D-7D170F2BE79A}" type="sibTrans" cxnId="{A577AB12-DBC8-4CA9-B5BD-52CDAF46B825}">
      <dgm:prSet/>
      <dgm:spPr/>
      <dgm:t>
        <a:bodyPr/>
        <a:lstStyle/>
        <a:p>
          <a:endParaRPr lang="en-US"/>
        </a:p>
      </dgm:t>
    </dgm:pt>
    <dgm:pt modelId="{D2B3EF30-9EDF-45D9-9AB3-D1E9961151E2}">
      <dgm:prSet custT="1"/>
      <dgm:spPr/>
      <dgm:t>
        <a:bodyPr/>
        <a:lstStyle/>
        <a:p>
          <a:r>
            <a:rPr lang="en-US" sz="2000" i="0" dirty="0" smtClean="0"/>
            <a:t>Republican party forms with Anti-slavery platform</a:t>
          </a:r>
          <a:endParaRPr lang="en-US" sz="2000" i="0" dirty="0"/>
        </a:p>
      </dgm:t>
    </dgm:pt>
    <dgm:pt modelId="{54CDBF17-2DB7-4DFC-BF5B-0A50175C1DD7}" type="parTrans" cxnId="{F2AE710F-66D9-4F9A-9928-8C6E8588A841}">
      <dgm:prSet/>
      <dgm:spPr/>
      <dgm:t>
        <a:bodyPr/>
        <a:lstStyle/>
        <a:p>
          <a:endParaRPr lang="en-US"/>
        </a:p>
      </dgm:t>
    </dgm:pt>
    <dgm:pt modelId="{784BDDEF-4CE6-4447-A569-76D03F678908}" type="sibTrans" cxnId="{F2AE710F-66D9-4F9A-9928-8C6E8588A841}">
      <dgm:prSet/>
      <dgm:spPr/>
      <dgm:t>
        <a:bodyPr/>
        <a:lstStyle/>
        <a:p>
          <a:endParaRPr lang="en-US"/>
        </a:p>
      </dgm:t>
    </dgm:pt>
    <dgm:pt modelId="{95DE9B36-3E16-455E-846C-3B5412A84FDF}">
      <dgm:prSet custT="1"/>
      <dgm:spPr/>
      <dgm:t>
        <a:bodyPr/>
        <a:lstStyle/>
        <a:p>
          <a:r>
            <a:rPr lang="en-US" sz="2000" i="0" dirty="0" smtClean="0"/>
            <a:t>Radicalization of Abolitionist movement </a:t>
          </a:r>
          <a:endParaRPr lang="en-US" sz="2000" i="0" dirty="0"/>
        </a:p>
      </dgm:t>
    </dgm:pt>
    <dgm:pt modelId="{9A3650A2-058B-41E8-9D43-D646F2FE862D}" type="parTrans" cxnId="{8DA971B6-1DFC-4277-9453-1DC52EADCA29}">
      <dgm:prSet/>
      <dgm:spPr/>
      <dgm:t>
        <a:bodyPr/>
        <a:lstStyle/>
        <a:p>
          <a:endParaRPr lang="en-US"/>
        </a:p>
      </dgm:t>
    </dgm:pt>
    <dgm:pt modelId="{45353D6E-131C-4974-A469-BA083F105A22}" type="sibTrans" cxnId="{8DA971B6-1DFC-4277-9453-1DC52EADCA29}">
      <dgm:prSet/>
      <dgm:spPr/>
      <dgm:t>
        <a:bodyPr/>
        <a:lstStyle/>
        <a:p>
          <a:endParaRPr lang="en-US"/>
        </a:p>
      </dgm:t>
    </dgm:pt>
    <dgm:pt modelId="{75AC5C29-A3F8-4F53-89C4-79C47C03FA9B}">
      <dgm:prSet custT="1"/>
      <dgm:spPr/>
      <dgm:t>
        <a:bodyPr/>
        <a:lstStyle/>
        <a:p>
          <a:r>
            <a:rPr lang="en-US" sz="2000" i="0" dirty="0" smtClean="0"/>
            <a:t>John Brown</a:t>
          </a:r>
          <a:endParaRPr lang="en-US" sz="2000" i="0" dirty="0"/>
        </a:p>
      </dgm:t>
    </dgm:pt>
    <dgm:pt modelId="{D0D660B8-CD9F-44FA-B28B-1FA43991E7C7}" type="parTrans" cxnId="{155CC4B4-A789-44C9-A109-1EE36872ED49}">
      <dgm:prSet/>
      <dgm:spPr/>
      <dgm:t>
        <a:bodyPr/>
        <a:lstStyle/>
        <a:p>
          <a:endParaRPr lang="en-US"/>
        </a:p>
      </dgm:t>
    </dgm:pt>
    <dgm:pt modelId="{41B5E471-9D9B-4138-9EC7-42B7B83A8258}" type="sibTrans" cxnId="{155CC4B4-A789-44C9-A109-1EE36872ED49}">
      <dgm:prSet/>
      <dgm:spPr/>
      <dgm:t>
        <a:bodyPr/>
        <a:lstStyle/>
        <a:p>
          <a:endParaRPr lang="en-US"/>
        </a:p>
      </dgm:t>
    </dgm:pt>
    <dgm:pt modelId="{6354B73E-4E8C-4CF0-924C-2AED038C786F}">
      <dgm:prSet custT="1"/>
      <dgm:spPr/>
      <dgm:t>
        <a:bodyPr/>
        <a:lstStyle/>
        <a:p>
          <a:endParaRPr lang="en-US" sz="2000" dirty="0"/>
        </a:p>
      </dgm:t>
    </dgm:pt>
    <dgm:pt modelId="{00B7A4A0-DDC1-4635-9A69-3BD522CC9BF7}" type="parTrans" cxnId="{7981FE01-C820-4E44-823A-B8E0B46A0BF0}">
      <dgm:prSet/>
      <dgm:spPr/>
    </dgm:pt>
    <dgm:pt modelId="{1C019A92-A085-4351-9649-CE2CA11AC3D0}" type="sibTrans" cxnId="{7981FE01-C820-4E44-823A-B8E0B46A0BF0}">
      <dgm:prSet/>
      <dgm:spPr/>
    </dgm:pt>
    <dgm:pt modelId="{F5AF9F22-C25F-4C84-8940-EC4FF4E97374}">
      <dgm:prSet/>
      <dgm:spPr/>
      <dgm:t>
        <a:bodyPr/>
        <a:lstStyle/>
        <a:p>
          <a:r>
            <a:rPr lang="en-US" sz="1900" b="1" dirty="0" smtClean="0"/>
            <a:t>Election of 1860</a:t>
          </a:r>
          <a:r>
            <a:rPr lang="en-US" sz="1900" dirty="0" smtClean="0"/>
            <a:t> </a:t>
          </a:r>
          <a:endParaRPr lang="en-US" sz="1900" dirty="0"/>
        </a:p>
      </dgm:t>
    </dgm:pt>
    <dgm:pt modelId="{FEEBE291-0DDC-4374-ADB6-51BD83C4697B}" type="parTrans" cxnId="{72DFA4D1-7241-4E47-AB34-0950A65F1116}">
      <dgm:prSet/>
      <dgm:spPr/>
    </dgm:pt>
    <dgm:pt modelId="{9593A3F7-1CA4-4EC8-AFCD-CF56BBFECF73}" type="sibTrans" cxnId="{72DFA4D1-7241-4E47-AB34-0950A65F1116}">
      <dgm:prSet/>
      <dgm:spPr/>
    </dgm:pt>
    <dgm:pt modelId="{07F0FDE0-6BC3-4375-B424-B4EE9537500E}" type="pres">
      <dgm:prSet presAssocID="{AA3A5FAD-DB44-44FA-89B6-1073BD5AC7D2}" presName="diagram" presStyleCnt="0">
        <dgm:presLayoutVars>
          <dgm:dir/>
          <dgm:animLvl val="lvl"/>
          <dgm:resizeHandles val="exact"/>
        </dgm:presLayoutVars>
      </dgm:prSet>
      <dgm:spPr/>
      <dgm:t>
        <a:bodyPr/>
        <a:lstStyle/>
        <a:p>
          <a:endParaRPr lang="en-US"/>
        </a:p>
      </dgm:t>
    </dgm:pt>
    <dgm:pt modelId="{2B220A47-3E1B-4541-AEDD-8BC80CCB61CE}" type="pres">
      <dgm:prSet presAssocID="{512035D5-C4F9-4BA0-B323-FE61C7AB32BF}" presName="compNode" presStyleCnt="0"/>
      <dgm:spPr/>
    </dgm:pt>
    <dgm:pt modelId="{BACB9087-9B2F-458D-A3CA-1820316817BD}" type="pres">
      <dgm:prSet presAssocID="{512035D5-C4F9-4BA0-B323-FE61C7AB32BF}" presName="childRect" presStyleLbl="bgAcc1" presStyleIdx="0" presStyleCnt="3" custScaleX="112209" custScaleY="229581" custLinFactNeighborY="-11977">
        <dgm:presLayoutVars>
          <dgm:bulletEnabled val="1"/>
        </dgm:presLayoutVars>
      </dgm:prSet>
      <dgm:spPr/>
      <dgm:t>
        <a:bodyPr/>
        <a:lstStyle/>
        <a:p>
          <a:endParaRPr lang="en-US"/>
        </a:p>
      </dgm:t>
    </dgm:pt>
    <dgm:pt modelId="{07CE9047-1628-4B03-855B-0CB31CB80B39}" type="pres">
      <dgm:prSet presAssocID="{512035D5-C4F9-4BA0-B323-FE61C7AB32BF}" presName="parentText" presStyleLbl="node1" presStyleIdx="0" presStyleCnt="0">
        <dgm:presLayoutVars>
          <dgm:chMax val="0"/>
          <dgm:bulletEnabled val="1"/>
        </dgm:presLayoutVars>
      </dgm:prSet>
      <dgm:spPr/>
      <dgm:t>
        <a:bodyPr/>
        <a:lstStyle/>
        <a:p>
          <a:endParaRPr lang="en-US"/>
        </a:p>
      </dgm:t>
    </dgm:pt>
    <dgm:pt modelId="{850F7C07-28AD-469B-B58D-FD79419D67BE}" type="pres">
      <dgm:prSet presAssocID="{512035D5-C4F9-4BA0-B323-FE61C7AB32BF}" presName="parentRect" presStyleLbl="alignNode1" presStyleIdx="0" presStyleCnt="3" custLinFactY="13015" custLinFactNeighborX="-932" custLinFactNeighborY="100000"/>
      <dgm:spPr/>
      <dgm:t>
        <a:bodyPr/>
        <a:lstStyle/>
        <a:p>
          <a:endParaRPr lang="en-US"/>
        </a:p>
      </dgm:t>
    </dgm:pt>
    <dgm:pt modelId="{2BE8D800-1B15-4087-A80A-8266F8B08064}" type="pres">
      <dgm:prSet presAssocID="{512035D5-C4F9-4BA0-B323-FE61C7AB32BF}" presName="adorn" presStyleLbl="fgAccFollowNode1" presStyleIdx="0" presStyleCnt="3" custLinFactNeighborX="-964" custLinFactNeighborY="97662"/>
      <dgm:spPr>
        <a:blipFill rotWithShape="1">
          <a:blip xmlns:r="http://schemas.openxmlformats.org/officeDocument/2006/relationships" r:embed="rId1"/>
          <a:stretch>
            <a:fillRect/>
          </a:stretch>
        </a:blipFill>
      </dgm:spPr>
    </dgm:pt>
    <dgm:pt modelId="{AF592F43-5920-46EE-AD84-EEE26E196092}" type="pres">
      <dgm:prSet presAssocID="{52FF0E91-D2F6-4509-8B7E-EBF8FD8B8786}" presName="sibTrans" presStyleLbl="sibTrans2D1" presStyleIdx="0" presStyleCnt="0"/>
      <dgm:spPr/>
      <dgm:t>
        <a:bodyPr/>
        <a:lstStyle/>
        <a:p>
          <a:endParaRPr lang="en-US"/>
        </a:p>
      </dgm:t>
    </dgm:pt>
    <dgm:pt modelId="{93D0974A-8611-4AF8-98E9-60DEB0C59D54}" type="pres">
      <dgm:prSet presAssocID="{F4320CE5-D801-4C3B-8573-43EABE425B2C}" presName="compNode" presStyleCnt="0"/>
      <dgm:spPr/>
    </dgm:pt>
    <dgm:pt modelId="{276B88CF-7A3B-4497-9D5B-686C747E7C9C}" type="pres">
      <dgm:prSet presAssocID="{F4320CE5-D801-4C3B-8573-43EABE425B2C}" presName="childRect" presStyleLbl="bgAcc1" presStyleIdx="1" presStyleCnt="3" custScaleY="239670" custLinFactNeighborY="-10956">
        <dgm:presLayoutVars>
          <dgm:bulletEnabled val="1"/>
        </dgm:presLayoutVars>
      </dgm:prSet>
      <dgm:spPr/>
      <dgm:t>
        <a:bodyPr/>
        <a:lstStyle/>
        <a:p>
          <a:endParaRPr lang="en-US"/>
        </a:p>
      </dgm:t>
    </dgm:pt>
    <dgm:pt modelId="{D0BBA114-E62F-475E-BF6D-6DEB3E9E8A78}" type="pres">
      <dgm:prSet presAssocID="{F4320CE5-D801-4C3B-8573-43EABE425B2C}" presName="parentText" presStyleLbl="node1" presStyleIdx="0" presStyleCnt="0">
        <dgm:presLayoutVars>
          <dgm:chMax val="0"/>
          <dgm:bulletEnabled val="1"/>
        </dgm:presLayoutVars>
      </dgm:prSet>
      <dgm:spPr/>
      <dgm:t>
        <a:bodyPr/>
        <a:lstStyle/>
        <a:p>
          <a:endParaRPr lang="en-US"/>
        </a:p>
      </dgm:t>
    </dgm:pt>
    <dgm:pt modelId="{C9238BA2-F35D-424C-951E-24AC405ECFF5}" type="pres">
      <dgm:prSet presAssocID="{F4320CE5-D801-4C3B-8573-43EABE425B2C}" presName="parentRect" presStyleLbl="alignNode1" presStyleIdx="1" presStyleCnt="3" custLinFactY="6605" custLinFactNeighborX="-919" custLinFactNeighborY="100000"/>
      <dgm:spPr/>
      <dgm:t>
        <a:bodyPr/>
        <a:lstStyle/>
        <a:p>
          <a:endParaRPr lang="en-US"/>
        </a:p>
      </dgm:t>
    </dgm:pt>
    <dgm:pt modelId="{8D7203D9-06A8-451F-8F44-53F549D8AF7A}" type="pres">
      <dgm:prSet presAssocID="{F4320CE5-D801-4C3B-8573-43EABE425B2C}" presName="adorn" presStyleLbl="fgAccFollowNode1" presStyleIdx="1" presStyleCnt="3" custLinFactNeighborX="-286" custLinFactNeighborY="92077"/>
      <dgm:spPr>
        <a:blipFill rotWithShape="1">
          <a:blip xmlns:r="http://schemas.openxmlformats.org/officeDocument/2006/relationships" r:embed="rId2"/>
          <a:stretch>
            <a:fillRect/>
          </a:stretch>
        </a:blipFill>
      </dgm:spPr>
    </dgm:pt>
    <dgm:pt modelId="{B936E081-AAA6-43CF-B4C5-F72DA0AFEC6F}" type="pres">
      <dgm:prSet presAssocID="{F9E2C4DB-6D6A-41F7-8C7E-989310D25A74}" presName="sibTrans" presStyleLbl="sibTrans2D1" presStyleIdx="0" presStyleCnt="0"/>
      <dgm:spPr/>
      <dgm:t>
        <a:bodyPr/>
        <a:lstStyle/>
        <a:p>
          <a:endParaRPr lang="en-US"/>
        </a:p>
      </dgm:t>
    </dgm:pt>
    <dgm:pt modelId="{36F65D1F-F800-423F-BACF-019343FF9F41}" type="pres">
      <dgm:prSet presAssocID="{E31D4431-D326-4892-A1A2-D7984B87EFCC}" presName="compNode" presStyleCnt="0"/>
      <dgm:spPr/>
    </dgm:pt>
    <dgm:pt modelId="{F50D8A5F-5C67-4C1E-88D5-9EEAFE3E13FD}" type="pres">
      <dgm:prSet presAssocID="{E31D4431-D326-4892-A1A2-D7984B87EFCC}" presName="childRect" presStyleLbl="bgAcc1" presStyleIdx="2" presStyleCnt="3" custScaleY="237415" custLinFactNeighborX="-1016" custLinFactNeighborY="-4013">
        <dgm:presLayoutVars>
          <dgm:bulletEnabled val="1"/>
        </dgm:presLayoutVars>
      </dgm:prSet>
      <dgm:spPr/>
      <dgm:t>
        <a:bodyPr/>
        <a:lstStyle/>
        <a:p>
          <a:endParaRPr lang="en-US"/>
        </a:p>
      </dgm:t>
    </dgm:pt>
    <dgm:pt modelId="{23FE083C-E1DA-432A-83A4-9D793EDB17EC}" type="pres">
      <dgm:prSet presAssocID="{E31D4431-D326-4892-A1A2-D7984B87EFCC}" presName="parentText" presStyleLbl="node1" presStyleIdx="0" presStyleCnt="0">
        <dgm:presLayoutVars>
          <dgm:chMax val="0"/>
          <dgm:bulletEnabled val="1"/>
        </dgm:presLayoutVars>
      </dgm:prSet>
      <dgm:spPr/>
      <dgm:t>
        <a:bodyPr/>
        <a:lstStyle/>
        <a:p>
          <a:endParaRPr lang="en-US"/>
        </a:p>
      </dgm:t>
    </dgm:pt>
    <dgm:pt modelId="{62E6C9CD-B8A2-4376-8D4A-D438C4FD998A}" type="pres">
      <dgm:prSet presAssocID="{E31D4431-D326-4892-A1A2-D7984B87EFCC}" presName="parentRect" presStyleLbl="alignNode1" presStyleIdx="2" presStyleCnt="3" custLinFactY="6605" custLinFactNeighborX="-624" custLinFactNeighborY="100000"/>
      <dgm:spPr/>
      <dgm:t>
        <a:bodyPr/>
        <a:lstStyle/>
        <a:p>
          <a:endParaRPr lang="en-US"/>
        </a:p>
      </dgm:t>
    </dgm:pt>
    <dgm:pt modelId="{6638326D-8B7D-4CC9-9C9B-6930F48D9A26}" type="pres">
      <dgm:prSet presAssocID="{E31D4431-D326-4892-A1A2-D7984B87EFCC}" presName="adorn" presStyleLbl="fgAccFollowNode1" presStyleIdx="2" presStyleCnt="3" custLinFactNeighborX="391" custLinFactNeighborY="92077"/>
      <dgm:spPr>
        <a:blipFill rotWithShape="1">
          <a:blip xmlns:r="http://schemas.openxmlformats.org/officeDocument/2006/relationships" r:embed="rId3"/>
          <a:stretch>
            <a:fillRect/>
          </a:stretch>
        </a:blipFill>
      </dgm:spPr>
    </dgm:pt>
  </dgm:ptLst>
  <dgm:cxnLst>
    <dgm:cxn modelId="{4128D36C-B0CC-4A14-BF29-4270CCF8AA03}" type="presOf" srcId="{512035D5-C4F9-4BA0-B323-FE61C7AB32BF}" destId="{07CE9047-1628-4B03-855B-0CB31CB80B39}" srcOrd="0" destOrd="0" presId="urn:microsoft.com/office/officeart/2005/8/layout/bList2#1"/>
    <dgm:cxn modelId="{D6B01FF9-D3AD-4FAF-8FC9-7DCAE4FF9AE2}" type="presOf" srcId="{F4320CE5-D801-4C3B-8573-43EABE425B2C}" destId="{D0BBA114-E62F-475E-BF6D-6DEB3E9E8A78}" srcOrd="0" destOrd="0" presId="urn:microsoft.com/office/officeart/2005/8/layout/bList2#1"/>
    <dgm:cxn modelId="{FDD228F7-78F3-456B-B580-A9B50F4FFDC3}" srcId="{AA3A5FAD-DB44-44FA-89B6-1073BD5AC7D2}" destId="{512035D5-C4F9-4BA0-B323-FE61C7AB32BF}" srcOrd="0" destOrd="0" parTransId="{F16CCA09-4AE3-4D90-8329-5ECAEDE398BD}" sibTransId="{52FF0E91-D2F6-4509-8B7E-EBF8FD8B8786}"/>
    <dgm:cxn modelId="{E9EC07C7-65CA-421A-BF57-0868ED2C85A7}" srcId="{F4320CE5-D801-4C3B-8573-43EABE425B2C}" destId="{0555D008-3BF4-4488-8C51-AC966F1AD4B4}" srcOrd="0" destOrd="0" parTransId="{9A13B686-E525-49CE-B946-75749BF05DDA}" sibTransId="{4FA2AC3C-F5A1-4BC6-B036-AD50CBB1DA02}"/>
    <dgm:cxn modelId="{E8E9EB1C-7C1A-4D1D-B19C-1964879570D5}" type="presOf" srcId="{95DE9B36-3E16-455E-846C-3B5412A84FDF}" destId="{F50D8A5F-5C67-4C1E-88D5-9EEAFE3E13FD}" srcOrd="0" destOrd="4" presId="urn:microsoft.com/office/officeart/2005/8/layout/bList2#1"/>
    <dgm:cxn modelId="{7981FE01-C820-4E44-823A-B8E0B46A0BF0}" srcId="{0555D008-3BF4-4488-8C51-AC966F1AD4B4}" destId="{6354B73E-4E8C-4CF0-924C-2AED038C786F}" srcOrd="1" destOrd="0" parTransId="{00B7A4A0-DDC1-4635-9A69-3BD522CC9BF7}" sibTransId="{1C019A92-A085-4351-9649-CE2CA11AC3D0}"/>
    <dgm:cxn modelId="{CA1686C1-826A-4875-A689-32CD41C280FA}" type="presOf" srcId="{52FF0E91-D2F6-4509-8B7E-EBF8FD8B8786}" destId="{AF592F43-5920-46EE-AD84-EEE26E196092}" srcOrd="0" destOrd="0" presId="urn:microsoft.com/office/officeart/2005/8/layout/bList2#1"/>
    <dgm:cxn modelId="{9C173C1F-0A78-4AE3-87F6-9C5FE782A424}" type="presOf" srcId="{47F687F1-7646-40CF-BEBB-13CAF9A067FB}" destId="{BACB9087-9B2F-458D-A3CA-1820316817BD}" srcOrd="0" destOrd="1" presId="urn:microsoft.com/office/officeart/2005/8/layout/bList2#1"/>
    <dgm:cxn modelId="{8DA971B6-1DFC-4277-9453-1DC52EADCA29}" srcId="{9F5CA0A9-2051-4915-BDEE-8B6F36E721FE}" destId="{95DE9B36-3E16-455E-846C-3B5412A84FDF}" srcOrd="3" destOrd="0" parTransId="{9A3650A2-058B-41E8-9D43-D646F2FE862D}" sibTransId="{45353D6E-131C-4974-A469-BA083F105A22}"/>
    <dgm:cxn modelId="{FF459233-6432-4EB7-AB50-C226D0A376A4}" type="presOf" srcId="{512035D5-C4F9-4BA0-B323-FE61C7AB32BF}" destId="{850F7C07-28AD-469B-B58D-FD79419D67BE}" srcOrd="1" destOrd="0" presId="urn:microsoft.com/office/officeart/2005/8/layout/bList2#1"/>
    <dgm:cxn modelId="{96D224F9-F1CC-4D9A-BB59-F5756CB19F72}" srcId="{512035D5-C4F9-4BA0-B323-FE61C7AB32BF}" destId="{0958D03B-10FE-4532-BD37-543618C9008B}" srcOrd="1" destOrd="0" parTransId="{D084C0FF-2CB9-4DF2-84EA-2289064C32DA}" sibTransId="{4421FB9E-4C05-4ED7-9AD5-698B663CF208}"/>
    <dgm:cxn modelId="{91F61D48-BA07-4B66-AC97-6EF7796745F3}" type="presOf" srcId="{6B905744-0473-43B6-9ECD-7607DFDBBBDC}" destId="{BACB9087-9B2F-458D-A3CA-1820316817BD}" srcOrd="0" destOrd="8" presId="urn:microsoft.com/office/officeart/2005/8/layout/bList2#1"/>
    <dgm:cxn modelId="{8867DB21-03CE-4EA1-92FC-42C118CF9DC6}" srcId="{0555D008-3BF4-4488-8C51-AC966F1AD4B4}" destId="{4A5E16AE-CC0E-447D-9FF4-D48FB7A61BA8}" srcOrd="0" destOrd="0" parTransId="{9BB9BD94-27FA-4F35-B44D-7C373D05E795}" sibTransId="{F964B92F-9A06-468A-A85C-DF8240AAADE7}"/>
    <dgm:cxn modelId="{8B2D0A8D-BC78-47CE-AD14-BD6CC3213BBA}" type="presOf" srcId="{0958D03B-10FE-4532-BD37-543618C9008B}" destId="{BACB9087-9B2F-458D-A3CA-1820316817BD}" srcOrd="0" destOrd="4" presId="urn:microsoft.com/office/officeart/2005/8/layout/bList2#1"/>
    <dgm:cxn modelId="{10599C82-23D8-4F0D-AE2C-A9EB89FC860E}" type="presOf" srcId="{9F5CA0A9-2051-4915-BDEE-8B6F36E721FE}" destId="{F50D8A5F-5C67-4C1E-88D5-9EEAFE3E13FD}" srcOrd="0" destOrd="0" presId="urn:microsoft.com/office/officeart/2005/8/layout/bList2#1"/>
    <dgm:cxn modelId="{DD4809CB-45D1-4531-BD11-8065ED5A9DFF}" srcId="{CEA86EA5-6DBB-46F6-9DC5-A228E98D5CDD}" destId="{67DC6DB0-E60D-4BC1-A313-CC9A43625F71}" srcOrd="1" destOrd="0" parTransId="{21219081-99A4-45A2-9478-C122B0B4F0D7}" sibTransId="{C3DC1E72-88AB-41A8-BD49-C524CD2D4625}"/>
    <dgm:cxn modelId="{C855523E-700D-45DC-8F9F-4AEC813F1B9B}" srcId="{CEA86EA5-6DBB-46F6-9DC5-A228E98D5CDD}" destId="{47F687F1-7646-40CF-BEBB-13CAF9A067FB}" srcOrd="0" destOrd="0" parTransId="{191A53CB-1AB1-461B-AE6D-51CBD7260C7C}" sibTransId="{02103324-AB43-4D9E-B10C-0FFED4C40AB5}"/>
    <dgm:cxn modelId="{56B5099C-25FB-44CE-A94A-FB9A94036D8A}" type="presOf" srcId="{0E0E5DEB-7FAC-4BC9-A9FF-96466DFFF58A}" destId="{BACB9087-9B2F-458D-A3CA-1820316817BD}" srcOrd="0" destOrd="3" presId="urn:microsoft.com/office/officeart/2005/8/layout/bList2#1"/>
    <dgm:cxn modelId="{0B2935DE-0355-426C-B9C0-D26B23086E78}" type="presOf" srcId="{75AC5C29-A3F8-4F53-89C4-79C47C03FA9B}" destId="{F50D8A5F-5C67-4C1E-88D5-9EEAFE3E13FD}" srcOrd="0" destOrd="5" presId="urn:microsoft.com/office/officeart/2005/8/layout/bList2#1"/>
    <dgm:cxn modelId="{ED93DBA0-6D1A-4F72-8AF7-AD568C58BE64}" srcId="{0958D03B-10FE-4532-BD37-543618C9008B}" destId="{C12EB78A-0AB6-4DC6-8525-60B8A7215462}" srcOrd="1" destOrd="0" parTransId="{1A65F4A1-62C0-4FAD-A44A-B302910F247C}" sibTransId="{1E4F7052-823B-4654-8F00-2B88B1C7F629}"/>
    <dgm:cxn modelId="{B5C7D256-D002-43F8-BEAE-17E770DA8C29}" type="presOf" srcId="{F4320CE5-D801-4C3B-8573-43EABE425B2C}" destId="{C9238BA2-F35D-424C-951E-24AC405ECFF5}" srcOrd="1" destOrd="0" presId="urn:microsoft.com/office/officeart/2005/8/layout/bList2#1"/>
    <dgm:cxn modelId="{C2792734-C5F0-4EB7-B329-B1EEF56229D9}" type="presOf" srcId="{62B29CA2-C51E-4BA7-BE9F-88544FCEC8B2}" destId="{F50D8A5F-5C67-4C1E-88D5-9EEAFE3E13FD}" srcOrd="0" destOrd="2" presId="urn:microsoft.com/office/officeart/2005/8/layout/bList2#1"/>
    <dgm:cxn modelId="{10CAA8B4-AB76-4EEE-9D73-1A3E7A55A744}" srcId="{512035D5-C4F9-4BA0-B323-FE61C7AB32BF}" destId="{CEA86EA5-6DBB-46F6-9DC5-A228E98D5CDD}" srcOrd="0" destOrd="0" parTransId="{95451D65-559A-4E87-B903-2A412145B116}" sibTransId="{B9026D5A-55DF-46C4-8455-EEDECDBF22DD}"/>
    <dgm:cxn modelId="{94F106DB-A028-4AB3-A338-6B50339C2D6C}" type="presOf" srcId="{C3F4AD82-8292-4C6F-BBDF-6850B0CDBCE9}" destId="{F50D8A5F-5C67-4C1E-88D5-9EEAFE3E13FD}" srcOrd="0" destOrd="1" presId="urn:microsoft.com/office/officeart/2005/8/layout/bList2#1"/>
    <dgm:cxn modelId="{D73B795F-DE1C-485D-8F2F-2DF9734D1DEE}" srcId="{512035D5-C4F9-4BA0-B323-FE61C7AB32BF}" destId="{6B905744-0473-43B6-9ECD-7607DFDBBBDC}" srcOrd="3" destOrd="0" parTransId="{BF122CF2-D547-49A3-869B-99DFDC2FA093}" sibTransId="{CDF457A0-D613-499A-88B2-9FF67934BB7F}"/>
    <dgm:cxn modelId="{B0F5E57C-A59D-4207-BED8-228C7BD13934}" type="presOf" srcId="{67DC6DB0-E60D-4BC1-A313-CC9A43625F71}" destId="{BACB9087-9B2F-458D-A3CA-1820316817BD}" srcOrd="0" destOrd="2" presId="urn:microsoft.com/office/officeart/2005/8/layout/bList2#1"/>
    <dgm:cxn modelId="{1E587CB7-C549-4B6A-A203-D5D27AEC59D5}" srcId="{AA3A5FAD-DB44-44FA-89B6-1073BD5AC7D2}" destId="{E31D4431-D326-4892-A1A2-D7984B87EFCC}" srcOrd="2" destOrd="0" parTransId="{A5A43636-05CA-4B8A-B6DD-DBB2EE4A6BF5}" sibTransId="{049D4973-EF1C-425A-9F73-F2BBBB7312CC}"/>
    <dgm:cxn modelId="{B7677018-3D18-44F6-8849-84456C89AE21}" srcId="{AA3A5FAD-DB44-44FA-89B6-1073BD5AC7D2}" destId="{F4320CE5-D801-4C3B-8573-43EABE425B2C}" srcOrd="1" destOrd="0" parTransId="{11A82053-8B44-4B00-941B-6E7FABAC3826}" sibTransId="{F9E2C4DB-6D6A-41F7-8C7E-989310D25A74}"/>
    <dgm:cxn modelId="{FD5A2733-BC69-44B0-811A-613C01D403DA}" type="presOf" srcId="{E31D4431-D326-4892-A1A2-D7984B87EFCC}" destId="{23FE083C-E1DA-432A-83A4-9D793EDB17EC}" srcOrd="0" destOrd="0" presId="urn:microsoft.com/office/officeart/2005/8/layout/bList2#1"/>
    <dgm:cxn modelId="{F2AE710F-66D9-4F9A-9928-8C6E8588A841}" srcId="{9F5CA0A9-2051-4915-BDEE-8B6F36E721FE}" destId="{D2B3EF30-9EDF-45D9-9AB3-D1E9961151E2}" srcOrd="2" destOrd="0" parTransId="{54CDBF17-2DB7-4DFC-BF5B-0A50175C1DD7}" sibTransId="{784BDDEF-4CE6-4447-A569-76D03F678908}"/>
    <dgm:cxn modelId="{5F1DA545-F5A9-4906-8CB6-9F4DC7ADAD24}" type="presOf" srcId="{CEA86EA5-6DBB-46F6-9DC5-A228E98D5CDD}" destId="{BACB9087-9B2F-458D-A3CA-1820316817BD}" srcOrd="0" destOrd="0" presId="urn:microsoft.com/office/officeart/2005/8/layout/bList2#1"/>
    <dgm:cxn modelId="{72DFA4D1-7241-4E47-AB34-0950A65F1116}" srcId="{512035D5-C4F9-4BA0-B323-FE61C7AB32BF}" destId="{F5AF9F22-C25F-4C84-8940-EC4FF4E97374}" srcOrd="2" destOrd="0" parTransId="{FEEBE291-0DDC-4374-ADB6-51BD83C4697B}" sibTransId="{9593A3F7-1CA4-4EC8-AFCD-CF56BBFECF73}"/>
    <dgm:cxn modelId="{CA055A51-5544-4EB3-8CA0-31DB69025012}" type="presOf" srcId="{C12EB78A-0AB6-4DC6-8525-60B8A7215462}" destId="{BACB9087-9B2F-458D-A3CA-1820316817BD}" srcOrd="0" destOrd="6" presId="urn:microsoft.com/office/officeart/2005/8/layout/bList2#1"/>
    <dgm:cxn modelId="{537CC347-42E6-4965-8E5E-19493CBD2085}" type="presOf" srcId="{F5AF9F22-C25F-4C84-8940-EC4FF4E97374}" destId="{BACB9087-9B2F-458D-A3CA-1820316817BD}" srcOrd="0" destOrd="7" presId="urn:microsoft.com/office/officeart/2005/8/layout/bList2#1"/>
    <dgm:cxn modelId="{8723155B-F62C-4223-9523-DDB8E3A6E670}" type="presOf" srcId="{0555D008-3BF4-4488-8C51-AC966F1AD4B4}" destId="{276B88CF-7A3B-4497-9D5B-686C747E7C9C}" srcOrd="0" destOrd="0" presId="urn:microsoft.com/office/officeart/2005/8/layout/bList2#1"/>
    <dgm:cxn modelId="{3A979993-1CF8-4CF5-8A05-32CFA9AECA36}" type="presOf" srcId="{4A5E16AE-CC0E-447D-9FF4-D48FB7A61BA8}" destId="{276B88CF-7A3B-4497-9D5B-686C747E7C9C}" srcOrd="0" destOrd="1" presId="urn:microsoft.com/office/officeart/2005/8/layout/bList2#1"/>
    <dgm:cxn modelId="{DAF4BBE1-A32B-4F9C-90B2-325BB0D5946E}" type="presOf" srcId="{D2B3EF30-9EDF-45D9-9AB3-D1E9961151E2}" destId="{F50D8A5F-5C67-4C1E-88D5-9EEAFE3E13FD}" srcOrd="0" destOrd="3" presId="urn:microsoft.com/office/officeart/2005/8/layout/bList2#1"/>
    <dgm:cxn modelId="{1336558D-57F3-4C96-9DAA-E8BF14D17E0B}" srcId="{E31D4431-D326-4892-A1A2-D7984B87EFCC}" destId="{9F5CA0A9-2051-4915-BDEE-8B6F36E721FE}" srcOrd="0" destOrd="0" parTransId="{B79BB51D-78A1-4507-A722-404E2C4398E5}" sibTransId="{B5CF79F3-5837-4AC9-B5EF-C63E51E57EE0}"/>
    <dgm:cxn modelId="{C4BC0055-ADF8-4528-BD1A-5A83B60F43C7}" type="presOf" srcId="{F9E2C4DB-6D6A-41F7-8C7E-989310D25A74}" destId="{B936E081-AAA6-43CF-B4C5-F72DA0AFEC6F}" srcOrd="0" destOrd="0" presId="urn:microsoft.com/office/officeart/2005/8/layout/bList2#1"/>
    <dgm:cxn modelId="{F30F5D06-3290-42DB-AE5F-6328D0D547F9}" type="presOf" srcId="{6354B73E-4E8C-4CF0-924C-2AED038C786F}" destId="{276B88CF-7A3B-4497-9D5B-686C747E7C9C}" srcOrd="0" destOrd="2" presId="urn:microsoft.com/office/officeart/2005/8/layout/bList2#1"/>
    <dgm:cxn modelId="{EEB9E578-4445-484E-90E8-ABFD1250FD57}" srcId="{CEA86EA5-6DBB-46F6-9DC5-A228E98D5CDD}" destId="{0E0E5DEB-7FAC-4BC9-A9FF-96466DFFF58A}" srcOrd="2" destOrd="0" parTransId="{4B34E02F-B807-490E-A289-F8B4039DB5F9}" sibTransId="{455DB653-6AE9-464E-9C84-6F3E390D191D}"/>
    <dgm:cxn modelId="{9E0A1690-35BD-4BE6-88E3-67A9382139AF}" srcId="{0958D03B-10FE-4532-BD37-543618C9008B}" destId="{3CC95AC5-3EF8-4CB8-BD69-7132B8C49E4B}" srcOrd="0" destOrd="0" parTransId="{6D1DD36C-B411-4370-94BF-EFDA101574A0}" sibTransId="{F272B93E-53A9-46FA-B61E-DC571E4081C6}"/>
    <dgm:cxn modelId="{67459C4B-8B94-475B-9AC4-291DD85EE7F4}" type="presOf" srcId="{AA3A5FAD-DB44-44FA-89B6-1073BD5AC7D2}" destId="{07F0FDE0-6BC3-4375-B424-B4EE9537500E}" srcOrd="0" destOrd="0" presId="urn:microsoft.com/office/officeart/2005/8/layout/bList2#1"/>
    <dgm:cxn modelId="{617DE160-B17E-476F-A34C-BBE0649E7816}" type="presOf" srcId="{E31D4431-D326-4892-A1A2-D7984B87EFCC}" destId="{62E6C9CD-B8A2-4376-8D4A-D438C4FD998A}" srcOrd="1" destOrd="0" presId="urn:microsoft.com/office/officeart/2005/8/layout/bList2#1"/>
    <dgm:cxn modelId="{8B7C0961-EFED-41CD-9683-DBCBED5452B9}" srcId="{9F5CA0A9-2051-4915-BDEE-8B6F36E721FE}" destId="{C3F4AD82-8292-4C6F-BBDF-6850B0CDBCE9}" srcOrd="0" destOrd="0" parTransId="{280B156F-3EF5-495C-BFB1-41229EA52CEC}" sibTransId="{42704056-BEC6-45AE-9647-C4070B007C40}"/>
    <dgm:cxn modelId="{BD7016E3-8D84-4011-97AE-B6EB895F2A75}" type="presOf" srcId="{3CC95AC5-3EF8-4CB8-BD69-7132B8C49E4B}" destId="{BACB9087-9B2F-458D-A3CA-1820316817BD}" srcOrd="0" destOrd="5" presId="urn:microsoft.com/office/officeart/2005/8/layout/bList2#1"/>
    <dgm:cxn modelId="{155CC4B4-A789-44C9-A109-1EE36872ED49}" srcId="{95DE9B36-3E16-455E-846C-3B5412A84FDF}" destId="{75AC5C29-A3F8-4F53-89C4-79C47C03FA9B}" srcOrd="0" destOrd="0" parTransId="{D0D660B8-CD9F-44FA-B28B-1FA43991E7C7}" sibTransId="{41B5E471-9D9B-4138-9EC7-42B7B83A8258}"/>
    <dgm:cxn modelId="{A577AB12-DBC8-4CA9-B5BD-52CDAF46B825}" srcId="{9F5CA0A9-2051-4915-BDEE-8B6F36E721FE}" destId="{62B29CA2-C51E-4BA7-BE9F-88544FCEC8B2}" srcOrd="1" destOrd="0" parTransId="{77BD7E87-FEFE-4B6F-BD2C-921B6772942A}" sibTransId="{AAE5B890-C395-419A-BC3D-7D170F2BE79A}"/>
    <dgm:cxn modelId="{EE7BFD0A-43DC-454D-A1D5-5978FE841B87}" type="presParOf" srcId="{07F0FDE0-6BC3-4375-B424-B4EE9537500E}" destId="{2B220A47-3E1B-4541-AEDD-8BC80CCB61CE}" srcOrd="0" destOrd="0" presId="urn:microsoft.com/office/officeart/2005/8/layout/bList2#1"/>
    <dgm:cxn modelId="{3760593C-EC3A-4558-BC15-5E5CF8CF5C38}" type="presParOf" srcId="{2B220A47-3E1B-4541-AEDD-8BC80CCB61CE}" destId="{BACB9087-9B2F-458D-A3CA-1820316817BD}" srcOrd="0" destOrd="0" presId="urn:microsoft.com/office/officeart/2005/8/layout/bList2#1"/>
    <dgm:cxn modelId="{38F5F37F-1508-49C3-9E27-84FE29B13352}" type="presParOf" srcId="{2B220A47-3E1B-4541-AEDD-8BC80CCB61CE}" destId="{07CE9047-1628-4B03-855B-0CB31CB80B39}" srcOrd="1" destOrd="0" presId="urn:microsoft.com/office/officeart/2005/8/layout/bList2#1"/>
    <dgm:cxn modelId="{4266CE38-8E1F-4B15-9C56-5B8E319DA66D}" type="presParOf" srcId="{2B220A47-3E1B-4541-AEDD-8BC80CCB61CE}" destId="{850F7C07-28AD-469B-B58D-FD79419D67BE}" srcOrd="2" destOrd="0" presId="urn:microsoft.com/office/officeart/2005/8/layout/bList2#1"/>
    <dgm:cxn modelId="{FAC694F5-E8F2-4105-A3A8-BF14776F04F8}" type="presParOf" srcId="{2B220A47-3E1B-4541-AEDD-8BC80CCB61CE}" destId="{2BE8D800-1B15-4087-A80A-8266F8B08064}" srcOrd="3" destOrd="0" presId="urn:microsoft.com/office/officeart/2005/8/layout/bList2#1"/>
    <dgm:cxn modelId="{14B2F8A3-5214-4C22-B2C6-D4F3A93AEA90}" type="presParOf" srcId="{07F0FDE0-6BC3-4375-B424-B4EE9537500E}" destId="{AF592F43-5920-46EE-AD84-EEE26E196092}" srcOrd="1" destOrd="0" presId="urn:microsoft.com/office/officeart/2005/8/layout/bList2#1"/>
    <dgm:cxn modelId="{C415DC64-C080-4F91-832F-B904485BE0CC}" type="presParOf" srcId="{07F0FDE0-6BC3-4375-B424-B4EE9537500E}" destId="{93D0974A-8611-4AF8-98E9-60DEB0C59D54}" srcOrd="2" destOrd="0" presId="urn:microsoft.com/office/officeart/2005/8/layout/bList2#1"/>
    <dgm:cxn modelId="{934FB7F6-5130-4CF7-8753-156B5F74873C}" type="presParOf" srcId="{93D0974A-8611-4AF8-98E9-60DEB0C59D54}" destId="{276B88CF-7A3B-4497-9D5B-686C747E7C9C}" srcOrd="0" destOrd="0" presId="urn:microsoft.com/office/officeart/2005/8/layout/bList2#1"/>
    <dgm:cxn modelId="{E9812462-27C8-4C8F-B533-ACFA9EE642F7}" type="presParOf" srcId="{93D0974A-8611-4AF8-98E9-60DEB0C59D54}" destId="{D0BBA114-E62F-475E-BF6D-6DEB3E9E8A78}" srcOrd="1" destOrd="0" presId="urn:microsoft.com/office/officeart/2005/8/layout/bList2#1"/>
    <dgm:cxn modelId="{DD204AFF-B647-48C5-91D8-19278D38D14E}" type="presParOf" srcId="{93D0974A-8611-4AF8-98E9-60DEB0C59D54}" destId="{C9238BA2-F35D-424C-951E-24AC405ECFF5}" srcOrd="2" destOrd="0" presId="urn:microsoft.com/office/officeart/2005/8/layout/bList2#1"/>
    <dgm:cxn modelId="{63ECA77B-6612-4BD1-B252-5A5889B7A4D1}" type="presParOf" srcId="{93D0974A-8611-4AF8-98E9-60DEB0C59D54}" destId="{8D7203D9-06A8-451F-8F44-53F549D8AF7A}" srcOrd="3" destOrd="0" presId="urn:microsoft.com/office/officeart/2005/8/layout/bList2#1"/>
    <dgm:cxn modelId="{02F98909-1E07-46B3-AA90-1FAAAB4CFCFF}" type="presParOf" srcId="{07F0FDE0-6BC3-4375-B424-B4EE9537500E}" destId="{B936E081-AAA6-43CF-B4C5-F72DA0AFEC6F}" srcOrd="3" destOrd="0" presId="urn:microsoft.com/office/officeart/2005/8/layout/bList2#1"/>
    <dgm:cxn modelId="{9C83EC72-7DE3-4C72-9F94-DCCC1FED0BF9}" type="presParOf" srcId="{07F0FDE0-6BC3-4375-B424-B4EE9537500E}" destId="{36F65D1F-F800-423F-BACF-019343FF9F41}" srcOrd="4" destOrd="0" presId="urn:microsoft.com/office/officeart/2005/8/layout/bList2#1"/>
    <dgm:cxn modelId="{84D5D8BE-F66C-4805-9B09-74535FB83660}" type="presParOf" srcId="{36F65D1F-F800-423F-BACF-019343FF9F41}" destId="{F50D8A5F-5C67-4C1E-88D5-9EEAFE3E13FD}" srcOrd="0" destOrd="0" presId="urn:microsoft.com/office/officeart/2005/8/layout/bList2#1"/>
    <dgm:cxn modelId="{9D11E8E5-2267-4844-A0D2-F6094DA337F4}" type="presParOf" srcId="{36F65D1F-F800-423F-BACF-019343FF9F41}" destId="{23FE083C-E1DA-432A-83A4-9D793EDB17EC}" srcOrd="1" destOrd="0" presId="urn:microsoft.com/office/officeart/2005/8/layout/bList2#1"/>
    <dgm:cxn modelId="{3A6673AF-CCA5-4C70-B7E5-58BF485F448B}" type="presParOf" srcId="{36F65D1F-F800-423F-BACF-019343FF9F41}" destId="{62E6C9CD-B8A2-4376-8D4A-D438C4FD998A}" srcOrd="2" destOrd="0" presId="urn:microsoft.com/office/officeart/2005/8/layout/bList2#1"/>
    <dgm:cxn modelId="{0E6D1E19-0572-4459-A9A8-D77D0F5C2ACC}" type="presParOf" srcId="{36F65D1F-F800-423F-BACF-019343FF9F41}" destId="{6638326D-8B7D-4CC9-9C9B-6930F48D9A26}"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2EF951-444B-44AE-A39A-5EE4E681908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0C6F534-8231-4D81-9082-D09C94AAFCE6}">
      <dgm:prSet phldrT="[Text]"/>
      <dgm:spPr/>
      <dgm:t>
        <a:bodyPr/>
        <a:lstStyle/>
        <a:p>
          <a:r>
            <a:rPr lang="en-US" dirty="0" smtClean="0"/>
            <a:t>Civil War</a:t>
          </a:r>
          <a:endParaRPr lang="en-US" dirty="0"/>
        </a:p>
      </dgm:t>
    </dgm:pt>
    <dgm:pt modelId="{C2C3BE08-3459-4319-9853-33957569E54E}" type="parTrans" cxnId="{8C68198F-96AB-41E5-ADDB-95DBF969AB21}">
      <dgm:prSet/>
      <dgm:spPr/>
      <dgm:t>
        <a:bodyPr/>
        <a:lstStyle/>
        <a:p>
          <a:endParaRPr lang="en-US"/>
        </a:p>
      </dgm:t>
    </dgm:pt>
    <dgm:pt modelId="{CEF9A646-8068-4CBD-B212-ACD791A69CF7}" type="sibTrans" cxnId="{8C68198F-96AB-41E5-ADDB-95DBF969AB21}">
      <dgm:prSet/>
      <dgm:spPr/>
      <dgm:t>
        <a:bodyPr/>
        <a:lstStyle/>
        <a:p>
          <a:endParaRPr lang="en-US"/>
        </a:p>
      </dgm:t>
    </dgm:pt>
    <dgm:pt modelId="{064274EA-9EF8-4593-9BA8-5ED1D341C683}">
      <dgm:prSet phldrT="[Text]"/>
      <dgm:spPr/>
      <dgm:t>
        <a:bodyPr/>
        <a:lstStyle/>
        <a:p>
          <a:r>
            <a:rPr lang="en-US" b="1" dirty="0" smtClean="0"/>
            <a:t>Election of 1860</a:t>
          </a:r>
        </a:p>
        <a:p>
          <a:r>
            <a:rPr lang="en-US" dirty="0" smtClean="0"/>
            <a:t>- Divided political parties lead to election of Lincoln</a:t>
          </a:r>
          <a:endParaRPr lang="en-US" dirty="0"/>
        </a:p>
      </dgm:t>
    </dgm:pt>
    <dgm:pt modelId="{DA3ECE76-0A1F-4C68-849F-2FD777CE50D5}" type="parTrans" cxnId="{CB80CD89-790D-49F3-B847-BE6D0C1AF240}">
      <dgm:prSet/>
      <dgm:spPr/>
      <dgm:t>
        <a:bodyPr/>
        <a:lstStyle/>
        <a:p>
          <a:endParaRPr lang="en-US"/>
        </a:p>
      </dgm:t>
    </dgm:pt>
    <dgm:pt modelId="{D70BABCF-E8B4-4B02-B703-7D591B426E21}" type="sibTrans" cxnId="{CB80CD89-790D-49F3-B847-BE6D0C1AF240}">
      <dgm:prSet/>
      <dgm:spPr/>
      <dgm:t>
        <a:bodyPr/>
        <a:lstStyle/>
        <a:p>
          <a:endParaRPr lang="en-US"/>
        </a:p>
      </dgm:t>
    </dgm:pt>
    <dgm:pt modelId="{C314299C-09A1-4B3C-90E5-555DCC896B86}">
      <dgm:prSet phldrT="[Text]"/>
      <dgm:spPr/>
      <dgm:t>
        <a:bodyPr/>
        <a:lstStyle/>
        <a:p>
          <a:r>
            <a:rPr lang="en-US" b="1" dirty="0" smtClean="0"/>
            <a:t>Southern States Leave the Union</a:t>
          </a:r>
        </a:p>
        <a:p>
          <a:r>
            <a:rPr lang="en-US" dirty="0" smtClean="0"/>
            <a:t>- Confederacy forms</a:t>
          </a:r>
          <a:endParaRPr lang="en-US" dirty="0"/>
        </a:p>
      </dgm:t>
    </dgm:pt>
    <dgm:pt modelId="{8EA82B53-4881-43AC-8D40-E26F4539B807}" type="parTrans" cxnId="{C6D69386-862A-4A00-842C-B0123FD17475}">
      <dgm:prSet/>
      <dgm:spPr/>
      <dgm:t>
        <a:bodyPr/>
        <a:lstStyle/>
        <a:p>
          <a:endParaRPr lang="en-US"/>
        </a:p>
      </dgm:t>
    </dgm:pt>
    <dgm:pt modelId="{ADDE66B0-9866-4E1A-BD81-67AC23E157AA}" type="sibTrans" cxnId="{C6D69386-862A-4A00-842C-B0123FD17475}">
      <dgm:prSet/>
      <dgm:spPr/>
      <dgm:t>
        <a:bodyPr/>
        <a:lstStyle/>
        <a:p>
          <a:endParaRPr lang="en-US"/>
        </a:p>
      </dgm:t>
    </dgm:pt>
    <dgm:pt modelId="{01191004-18D4-4A0B-BC58-1EDDE0889FDF}">
      <dgm:prSet phldrT="[Text]"/>
      <dgm:spPr/>
      <dgm:t>
        <a:bodyPr/>
        <a:lstStyle/>
        <a:p>
          <a:r>
            <a:rPr lang="en-US" b="1" dirty="0" smtClean="0"/>
            <a:t>Fort Sumter Falls </a:t>
          </a:r>
        </a:p>
        <a:p>
          <a:r>
            <a:rPr lang="en-US" b="1" dirty="0" smtClean="0"/>
            <a:t>- </a:t>
          </a:r>
          <a:r>
            <a:rPr lang="en-US" b="0" dirty="0" smtClean="0"/>
            <a:t>Beginning of War</a:t>
          </a:r>
          <a:endParaRPr lang="en-US" b="1" dirty="0"/>
        </a:p>
      </dgm:t>
    </dgm:pt>
    <dgm:pt modelId="{01D045C8-201E-4522-ADEC-6E20D52D0F02}" type="parTrans" cxnId="{1937076E-03D8-43DD-97AE-B0A3417A74ED}">
      <dgm:prSet/>
      <dgm:spPr/>
      <dgm:t>
        <a:bodyPr/>
        <a:lstStyle/>
        <a:p>
          <a:endParaRPr lang="en-US"/>
        </a:p>
      </dgm:t>
    </dgm:pt>
    <dgm:pt modelId="{9A57A5CA-9D3A-47A2-83B7-DB13EDE82A01}" type="sibTrans" cxnId="{1937076E-03D8-43DD-97AE-B0A3417A74ED}">
      <dgm:prSet/>
      <dgm:spPr/>
      <dgm:t>
        <a:bodyPr/>
        <a:lstStyle/>
        <a:p>
          <a:endParaRPr lang="en-US"/>
        </a:p>
      </dgm:t>
    </dgm:pt>
    <dgm:pt modelId="{9C25DAA0-FF8A-4EFE-904C-F6065709E589}" type="pres">
      <dgm:prSet presAssocID="{772EF951-444B-44AE-A39A-5EE4E6819086}" presName="cycle" presStyleCnt="0">
        <dgm:presLayoutVars>
          <dgm:chMax val="1"/>
          <dgm:dir/>
          <dgm:animLvl val="ctr"/>
          <dgm:resizeHandles val="exact"/>
        </dgm:presLayoutVars>
      </dgm:prSet>
      <dgm:spPr/>
      <dgm:t>
        <a:bodyPr/>
        <a:lstStyle/>
        <a:p>
          <a:endParaRPr lang="en-US"/>
        </a:p>
      </dgm:t>
    </dgm:pt>
    <dgm:pt modelId="{CCA2E615-1BEC-491A-9A15-051DBC71D956}" type="pres">
      <dgm:prSet presAssocID="{A0C6F534-8231-4D81-9082-D09C94AAFCE6}" presName="centerShape" presStyleLbl="node0" presStyleIdx="0" presStyleCnt="1"/>
      <dgm:spPr/>
      <dgm:t>
        <a:bodyPr/>
        <a:lstStyle/>
        <a:p>
          <a:endParaRPr lang="en-US"/>
        </a:p>
      </dgm:t>
    </dgm:pt>
    <dgm:pt modelId="{4CCBC1E7-0F48-4C4A-AFED-6C154B60FB8F}" type="pres">
      <dgm:prSet presAssocID="{DA3ECE76-0A1F-4C68-849F-2FD777CE50D5}" presName="parTrans" presStyleLbl="bgSibTrans2D1" presStyleIdx="0" presStyleCnt="3"/>
      <dgm:spPr/>
      <dgm:t>
        <a:bodyPr/>
        <a:lstStyle/>
        <a:p>
          <a:endParaRPr lang="en-US"/>
        </a:p>
      </dgm:t>
    </dgm:pt>
    <dgm:pt modelId="{E589154F-A316-4FD7-A67C-1B8425B8E3D6}" type="pres">
      <dgm:prSet presAssocID="{064274EA-9EF8-4593-9BA8-5ED1D341C683}" presName="node" presStyleLbl="node1" presStyleIdx="0" presStyleCnt="3" custScaleY="157652">
        <dgm:presLayoutVars>
          <dgm:bulletEnabled val="1"/>
        </dgm:presLayoutVars>
      </dgm:prSet>
      <dgm:spPr/>
      <dgm:t>
        <a:bodyPr/>
        <a:lstStyle/>
        <a:p>
          <a:endParaRPr lang="en-US"/>
        </a:p>
      </dgm:t>
    </dgm:pt>
    <dgm:pt modelId="{82DA6504-355A-4AA9-8F93-259D0E960133}" type="pres">
      <dgm:prSet presAssocID="{8EA82B53-4881-43AC-8D40-E26F4539B807}" presName="parTrans" presStyleLbl="bgSibTrans2D1" presStyleIdx="1" presStyleCnt="3"/>
      <dgm:spPr/>
      <dgm:t>
        <a:bodyPr/>
        <a:lstStyle/>
        <a:p>
          <a:endParaRPr lang="en-US"/>
        </a:p>
      </dgm:t>
    </dgm:pt>
    <dgm:pt modelId="{49AE62D1-B098-4F6D-A2C0-EEF6A8BC7D50}" type="pres">
      <dgm:prSet presAssocID="{C314299C-09A1-4B3C-90E5-555DCC896B86}" presName="node" presStyleLbl="node1" presStyleIdx="1" presStyleCnt="3" custScaleX="119830">
        <dgm:presLayoutVars>
          <dgm:bulletEnabled val="1"/>
        </dgm:presLayoutVars>
      </dgm:prSet>
      <dgm:spPr/>
      <dgm:t>
        <a:bodyPr/>
        <a:lstStyle/>
        <a:p>
          <a:endParaRPr lang="en-US"/>
        </a:p>
      </dgm:t>
    </dgm:pt>
    <dgm:pt modelId="{4DED4B05-FD59-45DE-A617-B7D6D824DD62}" type="pres">
      <dgm:prSet presAssocID="{01D045C8-201E-4522-ADEC-6E20D52D0F02}" presName="parTrans" presStyleLbl="bgSibTrans2D1" presStyleIdx="2" presStyleCnt="3"/>
      <dgm:spPr/>
      <dgm:t>
        <a:bodyPr/>
        <a:lstStyle/>
        <a:p>
          <a:endParaRPr lang="en-US"/>
        </a:p>
      </dgm:t>
    </dgm:pt>
    <dgm:pt modelId="{BE810E1C-449F-48C5-B35C-384AA2A72E2D}" type="pres">
      <dgm:prSet presAssocID="{01191004-18D4-4A0B-BC58-1EDDE0889FDF}" presName="node" presStyleLbl="node1" presStyleIdx="2" presStyleCnt="3">
        <dgm:presLayoutVars>
          <dgm:bulletEnabled val="1"/>
        </dgm:presLayoutVars>
      </dgm:prSet>
      <dgm:spPr/>
      <dgm:t>
        <a:bodyPr/>
        <a:lstStyle/>
        <a:p>
          <a:endParaRPr lang="en-US"/>
        </a:p>
      </dgm:t>
    </dgm:pt>
  </dgm:ptLst>
  <dgm:cxnLst>
    <dgm:cxn modelId="{3BD25E83-10FA-4BAF-B308-122FED64246F}" type="presOf" srcId="{A0C6F534-8231-4D81-9082-D09C94AAFCE6}" destId="{CCA2E615-1BEC-491A-9A15-051DBC71D956}" srcOrd="0" destOrd="0" presId="urn:microsoft.com/office/officeart/2005/8/layout/radial4"/>
    <dgm:cxn modelId="{1937076E-03D8-43DD-97AE-B0A3417A74ED}" srcId="{A0C6F534-8231-4D81-9082-D09C94AAFCE6}" destId="{01191004-18D4-4A0B-BC58-1EDDE0889FDF}" srcOrd="2" destOrd="0" parTransId="{01D045C8-201E-4522-ADEC-6E20D52D0F02}" sibTransId="{9A57A5CA-9D3A-47A2-83B7-DB13EDE82A01}"/>
    <dgm:cxn modelId="{C6D69386-862A-4A00-842C-B0123FD17475}" srcId="{A0C6F534-8231-4D81-9082-D09C94AAFCE6}" destId="{C314299C-09A1-4B3C-90E5-555DCC896B86}" srcOrd="1" destOrd="0" parTransId="{8EA82B53-4881-43AC-8D40-E26F4539B807}" sibTransId="{ADDE66B0-9866-4E1A-BD81-67AC23E157AA}"/>
    <dgm:cxn modelId="{39DC3FEF-B57A-4AE6-B83C-1AA7ED18476F}" type="presOf" srcId="{DA3ECE76-0A1F-4C68-849F-2FD777CE50D5}" destId="{4CCBC1E7-0F48-4C4A-AFED-6C154B60FB8F}" srcOrd="0" destOrd="0" presId="urn:microsoft.com/office/officeart/2005/8/layout/radial4"/>
    <dgm:cxn modelId="{9D845BCE-DA8D-42FF-AB6C-1FFBCFAC98D5}" type="presOf" srcId="{01191004-18D4-4A0B-BC58-1EDDE0889FDF}" destId="{BE810E1C-449F-48C5-B35C-384AA2A72E2D}" srcOrd="0" destOrd="0" presId="urn:microsoft.com/office/officeart/2005/8/layout/radial4"/>
    <dgm:cxn modelId="{6A32A658-1072-4B1F-87D0-4EC74299779F}" type="presOf" srcId="{01D045C8-201E-4522-ADEC-6E20D52D0F02}" destId="{4DED4B05-FD59-45DE-A617-B7D6D824DD62}" srcOrd="0" destOrd="0" presId="urn:microsoft.com/office/officeart/2005/8/layout/radial4"/>
    <dgm:cxn modelId="{CB80CD89-790D-49F3-B847-BE6D0C1AF240}" srcId="{A0C6F534-8231-4D81-9082-D09C94AAFCE6}" destId="{064274EA-9EF8-4593-9BA8-5ED1D341C683}" srcOrd="0" destOrd="0" parTransId="{DA3ECE76-0A1F-4C68-849F-2FD777CE50D5}" sibTransId="{D70BABCF-E8B4-4B02-B703-7D591B426E21}"/>
    <dgm:cxn modelId="{B6A3EA3C-6A63-4E95-87EF-C31D5E374A89}" type="presOf" srcId="{8EA82B53-4881-43AC-8D40-E26F4539B807}" destId="{82DA6504-355A-4AA9-8F93-259D0E960133}" srcOrd="0" destOrd="0" presId="urn:microsoft.com/office/officeart/2005/8/layout/radial4"/>
    <dgm:cxn modelId="{8C68198F-96AB-41E5-ADDB-95DBF969AB21}" srcId="{772EF951-444B-44AE-A39A-5EE4E6819086}" destId="{A0C6F534-8231-4D81-9082-D09C94AAFCE6}" srcOrd="0" destOrd="0" parTransId="{C2C3BE08-3459-4319-9853-33957569E54E}" sibTransId="{CEF9A646-8068-4CBD-B212-ACD791A69CF7}"/>
    <dgm:cxn modelId="{0FACDF13-E45A-4890-93EE-B03AC21ACF5E}" type="presOf" srcId="{C314299C-09A1-4B3C-90E5-555DCC896B86}" destId="{49AE62D1-B098-4F6D-A2C0-EEF6A8BC7D50}" srcOrd="0" destOrd="0" presId="urn:microsoft.com/office/officeart/2005/8/layout/radial4"/>
    <dgm:cxn modelId="{6E940C2D-F0DD-426D-83DA-9E6C0D26B921}" type="presOf" srcId="{772EF951-444B-44AE-A39A-5EE4E6819086}" destId="{9C25DAA0-FF8A-4EFE-904C-F6065709E589}" srcOrd="0" destOrd="0" presId="urn:microsoft.com/office/officeart/2005/8/layout/radial4"/>
    <dgm:cxn modelId="{33CEF890-748C-44DC-B2B6-946EF7ED0CCE}" type="presOf" srcId="{064274EA-9EF8-4593-9BA8-5ED1D341C683}" destId="{E589154F-A316-4FD7-A67C-1B8425B8E3D6}" srcOrd="0" destOrd="0" presId="urn:microsoft.com/office/officeart/2005/8/layout/radial4"/>
    <dgm:cxn modelId="{FCF4EE9A-7AAC-413D-96D2-48A8FE2A0297}" type="presParOf" srcId="{9C25DAA0-FF8A-4EFE-904C-F6065709E589}" destId="{CCA2E615-1BEC-491A-9A15-051DBC71D956}" srcOrd="0" destOrd="0" presId="urn:microsoft.com/office/officeart/2005/8/layout/radial4"/>
    <dgm:cxn modelId="{D24CEA61-42F1-44DF-BF9A-BC9ACF52F69A}" type="presParOf" srcId="{9C25DAA0-FF8A-4EFE-904C-F6065709E589}" destId="{4CCBC1E7-0F48-4C4A-AFED-6C154B60FB8F}" srcOrd="1" destOrd="0" presId="urn:microsoft.com/office/officeart/2005/8/layout/radial4"/>
    <dgm:cxn modelId="{AC90A9EF-C323-4108-8049-2110B9987996}" type="presParOf" srcId="{9C25DAA0-FF8A-4EFE-904C-F6065709E589}" destId="{E589154F-A316-4FD7-A67C-1B8425B8E3D6}" srcOrd="2" destOrd="0" presId="urn:microsoft.com/office/officeart/2005/8/layout/radial4"/>
    <dgm:cxn modelId="{6055D0F3-8470-4E7C-8788-1FA8BA68B9E7}" type="presParOf" srcId="{9C25DAA0-FF8A-4EFE-904C-F6065709E589}" destId="{82DA6504-355A-4AA9-8F93-259D0E960133}" srcOrd="3" destOrd="0" presId="urn:microsoft.com/office/officeart/2005/8/layout/radial4"/>
    <dgm:cxn modelId="{60E8B3BE-7ED9-45E7-A013-3430744B8AA7}" type="presParOf" srcId="{9C25DAA0-FF8A-4EFE-904C-F6065709E589}" destId="{49AE62D1-B098-4F6D-A2C0-EEF6A8BC7D50}" srcOrd="4" destOrd="0" presId="urn:microsoft.com/office/officeart/2005/8/layout/radial4"/>
    <dgm:cxn modelId="{77629C1D-7423-41DC-ADA8-535D46BB5AF1}" type="presParOf" srcId="{9C25DAA0-FF8A-4EFE-904C-F6065709E589}" destId="{4DED4B05-FD59-45DE-A617-B7D6D824DD62}" srcOrd="5" destOrd="0" presId="urn:microsoft.com/office/officeart/2005/8/layout/radial4"/>
    <dgm:cxn modelId="{1250BFBC-EB71-4B38-BA5F-AB13A6E21515}" type="presParOf" srcId="{9C25DAA0-FF8A-4EFE-904C-F6065709E589}" destId="{BE810E1C-449F-48C5-B35C-384AA2A72E2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B27C1D-754F-45D4-A1DF-8543E56FA7A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8330960-71AF-4DFB-B078-082251DFC86A}">
      <dgm:prSet phldrT="[Text]"/>
      <dgm:spPr/>
      <dgm:t>
        <a:bodyPr/>
        <a:lstStyle/>
        <a:p>
          <a:r>
            <a:rPr lang="en-US" dirty="0" smtClean="0"/>
            <a:t>North</a:t>
          </a:r>
          <a:endParaRPr lang="en-US" dirty="0"/>
        </a:p>
      </dgm:t>
    </dgm:pt>
    <dgm:pt modelId="{4E3D913B-0E80-4F34-9945-4DAD9431D07B}" type="parTrans" cxnId="{4B01F55D-F55C-48E9-8997-1739950C7A78}">
      <dgm:prSet/>
      <dgm:spPr/>
      <dgm:t>
        <a:bodyPr/>
        <a:lstStyle/>
        <a:p>
          <a:endParaRPr lang="en-US"/>
        </a:p>
      </dgm:t>
    </dgm:pt>
    <dgm:pt modelId="{5E4C7991-8B22-424C-86C3-CFE9E8672C6B}" type="sibTrans" cxnId="{4B01F55D-F55C-48E9-8997-1739950C7A78}">
      <dgm:prSet/>
      <dgm:spPr/>
      <dgm:t>
        <a:bodyPr/>
        <a:lstStyle/>
        <a:p>
          <a:endParaRPr lang="en-US"/>
        </a:p>
      </dgm:t>
    </dgm:pt>
    <dgm:pt modelId="{92A32A89-C524-4D59-B058-526E07974899}">
      <dgm:prSet phldrT="[Text]"/>
      <dgm:spPr/>
      <dgm:t>
        <a:bodyPr/>
        <a:lstStyle/>
        <a:p>
          <a:r>
            <a:rPr lang="en-US" dirty="0" smtClean="0"/>
            <a:t>Raised cost of imported goods through tariffs</a:t>
          </a:r>
          <a:endParaRPr lang="en-US" dirty="0"/>
        </a:p>
      </dgm:t>
    </dgm:pt>
    <dgm:pt modelId="{11DBFC0C-20B7-4B40-A2E7-82F49488D6C5}" type="parTrans" cxnId="{ADBBAF2F-53FE-4F22-9D16-CC38002B40CA}">
      <dgm:prSet/>
      <dgm:spPr/>
      <dgm:t>
        <a:bodyPr/>
        <a:lstStyle/>
        <a:p>
          <a:endParaRPr lang="en-US"/>
        </a:p>
      </dgm:t>
    </dgm:pt>
    <dgm:pt modelId="{1342EA85-AAC1-40FA-ABB5-73DCDB1BAD8F}" type="sibTrans" cxnId="{ADBBAF2F-53FE-4F22-9D16-CC38002B40CA}">
      <dgm:prSet/>
      <dgm:spPr/>
      <dgm:t>
        <a:bodyPr/>
        <a:lstStyle/>
        <a:p>
          <a:endParaRPr lang="en-US"/>
        </a:p>
      </dgm:t>
    </dgm:pt>
    <dgm:pt modelId="{391CC310-8F72-4C5D-856D-6F06A7B000D5}">
      <dgm:prSet phldrT="[Text]"/>
      <dgm:spPr/>
      <dgm:t>
        <a:bodyPr/>
        <a:lstStyle/>
        <a:p>
          <a:r>
            <a:rPr lang="en-US" dirty="0" smtClean="0"/>
            <a:t>Sale of bonds to pay for the war</a:t>
          </a:r>
          <a:endParaRPr lang="en-US" dirty="0"/>
        </a:p>
      </dgm:t>
    </dgm:pt>
    <dgm:pt modelId="{8BE17F13-EAC6-48D9-B80C-404CC5C3A755}" type="parTrans" cxnId="{7F539D8E-46D3-40E1-A8E3-ED44C0A190EF}">
      <dgm:prSet/>
      <dgm:spPr/>
      <dgm:t>
        <a:bodyPr/>
        <a:lstStyle/>
        <a:p>
          <a:endParaRPr lang="en-US"/>
        </a:p>
      </dgm:t>
    </dgm:pt>
    <dgm:pt modelId="{4B6FE816-0AE4-4FF3-A658-DFB90892A850}" type="sibTrans" cxnId="{7F539D8E-46D3-40E1-A8E3-ED44C0A190EF}">
      <dgm:prSet/>
      <dgm:spPr/>
      <dgm:t>
        <a:bodyPr/>
        <a:lstStyle/>
        <a:p>
          <a:endParaRPr lang="en-US"/>
        </a:p>
      </dgm:t>
    </dgm:pt>
    <dgm:pt modelId="{8296ACE0-EEFD-46DF-8DEC-0E0A746F4F4A}">
      <dgm:prSet phldrT="[Text]"/>
      <dgm:spPr/>
      <dgm:t>
        <a:bodyPr/>
        <a:lstStyle/>
        <a:p>
          <a:r>
            <a:rPr lang="en-US" dirty="0" smtClean="0"/>
            <a:t>Both</a:t>
          </a:r>
          <a:endParaRPr lang="en-US" dirty="0"/>
        </a:p>
      </dgm:t>
    </dgm:pt>
    <dgm:pt modelId="{A26E215D-3708-4953-A017-AE5B3CC98CB5}" type="parTrans" cxnId="{08FD2AC5-1429-421D-84FB-EFD68975FECA}">
      <dgm:prSet/>
      <dgm:spPr/>
      <dgm:t>
        <a:bodyPr/>
        <a:lstStyle/>
        <a:p>
          <a:endParaRPr lang="en-US"/>
        </a:p>
      </dgm:t>
    </dgm:pt>
    <dgm:pt modelId="{EA612FC5-BC70-4310-9C12-97689BE5EDD9}" type="sibTrans" cxnId="{08FD2AC5-1429-421D-84FB-EFD68975FECA}">
      <dgm:prSet/>
      <dgm:spPr/>
      <dgm:t>
        <a:bodyPr/>
        <a:lstStyle/>
        <a:p>
          <a:endParaRPr lang="en-US"/>
        </a:p>
      </dgm:t>
    </dgm:pt>
    <dgm:pt modelId="{4D8761AC-112D-45A2-8AA4-CEA30B465423}">
      <dgm:prSet phldrT="[Text]"/>
      <dgm:spPr/>
      <dgm:t>
        <a:bodyPr/>
        <a:lstStyle/>
        <a:p>
          <a:r>
            <a:rPr lang="en-US" dirty="0" smtClean="0"/>
            <a:t>Conscription needed to provide soldiers</a:t>
          </a:r>
          <a:endParaRPr lang="en-US" dirty="0"/>
        </a:p>
      </dgm:t>
    </dgm:pt>
    <dgm:pt modelId="{BEBA78B5-3E34-4A63-A97C-173EC2CF72FC}" type="parTrans" cxnId="{11461AC4-A0FB-41BC-828F-AD7C92F6386C}">
      <dgm:prSet/>
      <dgm:spPr/>
      <dgm:t>
        <a:bodyPr/>
        <a:lstStyle/>
        <a:p>
          <a:endParaRPr lang="en-US"/>
        </a:p>
      </dgm:t>
    </dgm:pt>
    <dgm:pt modelId="{07D49EDA-7B4F-41FD-B725-2D2092B7555D}" type="sibTrans" cxnId="{11461AC4-A0FB-41BC-828F-AD7C92F6386C}">
      <dgm:prSet/>
      <dgm:spPr/>
      <dgm:t>
        <a:bodyPr/>
        <a:lstStyle/>
        <a:p>
          <a:endParaRPr lang="en-US"/>
        </a:p>
      </dgm:t>
    </dgm:pt>
    <dgm:pt modelId="{16933921-01FC-41D9-A8BD-8FFDFA94B38A}">
      <dgm:prSet phldrT="[Text]"/>
      <dgm:spPr/>
      <dgm:t>
        <a:bodyPr/>
        <a:lstStyle/>
        <a:p>
          <a:r>
            <a:rPr lang="en-US" dirty="0" smtClean="0"/>
            <a:t>Suspend Habeas Corpus</a:t>
          </a:r>
          <a:endParaRPr lang="en-US" dirty="0"/>
        </a:p>
      </dgm:t>
    </dgm:pt>
    <dgm:pt modelId="{8D6FB7E7-05CC-4334-88F2-D9D3ACFD6099}" type="parTrans" cxnId="{06154692-21BC-4215-A688-DADDD1C9737B}">
      <dgm:prSet/>
      <dgm:spPr/>
      <dgm:t>
        <a:bodyPr/>
        <a:lstStyle/>
        <a:p>
          <a:endParaRPr lang="en-US"/>
        </a:p>
      </dgm:t>
    </dgm:pt>
    <dgm:pt modelId="{F5B03DF1-AFC7-4E5F-AAB8-87CBF036B150}" type="sibTrans" cxnId="{06154692-21BC-4215-A688-DADDD1C9737B}">
      <dgm:prSet/>
      <dgm:spPr/>
      <dgm:t>
        <a:bodyPr/>
        <a:lstStyle/>
        <a:p>
          <a:endParaRPr lang="en-US"/>
        </a:p>
      </dgm:t>
    </dgm:pt>
    <dgm:pt modelId="{300C80D4-DFDB-4B5D-A38E-89B2CBC45430}">
      <dgm:prSet phldrT="[Text]"/>
      <dgm:spPr/>
      <dgm:t>
        <a:bodyPr/>
        <a:lstStyle/>
        <a:p>
          <a:r>
            <a:rPr lang="en-US" dirty="0" smtClean="0"/>
            <a:t>South</a:t>
          </a:r>
          <a:endParaRPr lang="en-US" dirty="0"/>
        </a:p>
      </dgm:t>
    </dgm:pt>
    <dgm:pt modelId="{1CBD4FC6-12C0-4EF1-83C0-30C991E8865A}" type="parTrans" cxnId="{2F075BE6-A195-46BE-89E6-035E2F3A376E}">
      <dgm:prSet/>
      <dgm:spPr/>
      <dgm:t>
        <a:bodyPr/>
        <a:lstStyle/>
        <a:p>
          <a:endParaRPr lang="en-US"/>
        </a:p>
      </dgm:t>
    </dgm:pt>
    <dgm:pt modelId="{29F154BB-DCAD-454E-AF2C-7073118DCBFB}" type="sibTrans" cxnId="{2F075BE6-A195-46BE-89E6-035E2F3A376E}">
      <dgm:prSet/>
      <dgm:spPr/>
      <dgm:t>
        <a:bodyPr/>
        <a:lstStyle/>
        <a:p>
          <a:endParaRPr lang="en-US"/>
        </a:p>
      </dgm:t>
    </dgm:pt>
    <dgm:pt modelId="{90F6C927-82A5-4F18-9C26-D3077FC60245}">
      <dgm:prSet phldrT="[Text]"/>
      <dgm:spPr/>
      <dgm:t>
        <a:bodyPr/>
        <a:lstStyle/>
        <a:p>
          <a:r>
            <a:rPr lang="en-US" dirty="0" smtClean="0"/>
            <a:t>Inflation</a:t>
          </a:r>
          <a:endParaRPr lang="en-US" dirty="0"/>
        </a:p>
      </dgm:t>
    </dgm:pt>
    <dgm:pt modelId="{3B26DF01-C93E-4665-B804-0EB94CF6D7FF}" type="parTrans" cxnId="{A139329B-E2D6-4641-BC35-8F5007D25AFA}">
      <dgm:prSet/>
      <dgm:spPr/>
      <dgm:t>
        <a:bodyPr/>
        <a:lstStyle/>
        <a:p>
          <a:endParaRPr lang="en-US"/>
        </a:p>
      </dgm:t>
    </dgm:pt>
    <dgm:pt modelId="{1C4E9826-D481-428B-A66E-339443FAC92A}" type="sibTrans" cxnId="{A139329B-E2D6-4641-BC35-8F5007D25AFA}">
      <dgm:prSet/>
      <dgm:spPr/>
      <dgm:t>
        <a:bodyPr/>
        <a:lstStyle/>
        <a:p>
          <a:endParaRPr lang="en-US"/>
        </a:p>
      </dgm:t>
    </dgm:pt>
    <dgm:pt modelId="{9B6183FF-4FBA-4299-B348-6AE555C6EC45}">
      <dgm:prSet phldrT="[Text]"/>
      <dgm:spPr/>
      <dgm:t>
        <a:bodyPr/>
        <a:lstStyle/>
        <a:p>
          <a:r>
            <a:rPr lang="en-US" dirty="0" smtClean="0"/>
            <a:t>Tax on farm produce</a:t>
          </a:r>
          <a:endParaRPr lang="en-US" dirty="0"/>
        </a:p>
      </dgm:t>
    </dgm:pt>
    <dgm:pt modelId="{DE730CD3-600C-4C7A-A2B6-A33424F78805}" type="parTrans" cxnId="{F7E24CCA-6AE8-4739-A9F4-43D6CE7D3411}">
      <dgm:prSet/>
      <dgm:spPr/>
      <dgm:t>
        <a:bodyPr/>
        <a:lstStyle/>
        <a:p>
          <a:endParaRPr lang="en-US"/>
        </a:p>
      </dgm:t>
    </dgm:pt>
    <dgm:pt modelId="{DAB9AD54-3A9E-4A5B-846D-54D46CA7A32C}" type="sibTrans" cxnId="{F7E24CCA-6AE8-4739-A9F4-43D6CE7D3411}">
      <dgm:prSet/>
      <dgm:spPr/>
      <dgm:t>
        <a:bodyPr/>
        <a:lstStyle/>
        <a:p>
          <a:endParaRPr lang="en-US"/>
        </a:p>
      </dgm:t>
    </dgm:pt>
    <dgm:pt modelId="{0A678435-5AA3-492F-8FA7-BECB54618B47}">
      <dgm:prSet phldrT="[Text]"/>
      <dgm:spPr/>
      <dgm:t>
        <a:bodyPr/>
        <a:lstStyle/>
        <a:p>
          <a:r>
            <a:rPr lang="en-US" dirty="0" smtClean="0"/>
            <a:t>Homeland Act makes land available in the west for those willing to farm it</a:t>
          </a:r>
          <a:endParaRPr lang="en-US" dirty="0"/>
        </a:p>
      </dgm:t>
    </dgm:pt>
    <dgm:pt modelId="{60153D07-4CFC-4BCE-8EDF-BE0ECD059B29}" type="parTrans" cxnId="{D7329B26-AE32-4E7E-9AAE-1D87D086E5F1}">
      <dgm:prSet/>
      <dgm:spPr/>
      <dgm:t>
        <a:bodyPr/>
        <a:lstStyle/>
        <a:p>
          <a:endParaRPr lang="en-US"/>
        </a:p>
      </dgm:t>
    </dgm:pt>
    <dgm:pt modelId="{2739A22E-EFB0-4F92-863D-E06C7527A03E}" type="sibTrans" cxnId="{D7329B26-AE32-4E7E-9AAE-1D87D086E5F1}">
      <dgm:prSet/>
      <dgm:spPr/>
      <dgm:t>
        <a:bodyPr/>
        <a:lstStyle/>
        <a:p>
          <a:endParaRPr lang="en-US"/>
        </a:p>
      </dgm:t>
    </dgm:pt>
    <dgm:pt modelId="{B7AEC783-34EF-4B07-A79D-15C2150A28A5}">
      <dgm:prSet phldrT="[Text]"/>
      <dgm:spPr/>
      <dgm:t>
        <a:bodyPr/>
        <a:lstStyle/>
        <a:p>
          <a:r>
            <a:rPr lang="en-US" dirty="0" smtClean="0"/>
            <a:t>Used Income tax to pay for the war</a:t>
          </a:r>
          <a:endParaRPr lang="en-US" dirty="0"/>
        </a:p>
      </dgm:t>
    </dgm:pt>
    <dgm:pt modelId="{826D9B68-868C-493D-8089-377A41FA92B5}" type="parTrans" cxnId="{0B996B71-EF09-4857-8219-2555E0F99332}">
      <dgm:prSet/>
      <dgm:spPr/>
      <dgm:t>
        <a:bodyPr/>
        <a:lstStyle/>
        <a:p>
          <a:endParaRPr lang="en-US"/>
        </a:p>
      </dgm:t>
    </dgm:pt>
    <dgm:pt modelId="{2E05A24E-19B2-48A2-AD32-0156BB316A3A}" type="sibTrans" cxnId="{0B996B71-EF09-4857-8219-2555E0F99332}">
      <dgm:prSet/>
      <dgm:spPr/>
      <dgm:t>
        <a:bodyPr/>
        <a:lstStyle/>
        <a:p>
          <a:endParaRPr lang="en-US"/>
        </a:p>
      </dgm:t>
    </dgm:pt>
    <dgm:pt modelId="{C5BB56D3-29C9-4DB5-9CD7-E5C2518BF746}">
      <dgm:prSet phldrT="[Text]"/>
      <dgm:spPr/>
      <dgm:t>
        <a:bodyPr/>
        <a:lstStyle/>
        <a:p>
          <a:r>
            <a:rPr lang="en-US" dirty="0" smtClean="0"/>
            <a:t>Issue paper money</a:t>
          </a:r>
          <a:endParaRPr lang="en-US" dirty="0"/>
        </a:p>
      </dgm:t>
    </dgm:pt>
    <dgm:pt modelId="{728759A1-4F43-45D4-99DA-C4785892E1E6}" type="parTrans" cxnId="{72139FB4-FBB3-45C4-BE12-605A1AD5D974}">
      <dgm:prSet/>
      <dgm:spPr/>
      <dgm:t>
        <a:bodyPr/>
        <a:lstStyle/>
        <a:p>
          <a:endParaRPr lang="en-US"/>
        </a:p>
      </dgm:t>
    </dgm:pt>
    <dgm:pt modelId="{E3CB7A5D-ED4A-4959-885F-D8801578D25D}" type="sibTrans" cxnId="{72139FB4-FBB3-45C4-BE12-605A1AD5D974}">
      <dgm:prSet/>
      <dgm:spPr/>
      <dgm:t>
        <a:bodyPr/>
        <a:lstStyle/>
        <a:p>
          <a:endParaRPr lang="en-US"/>
        </a:p>
      </dgm:t>
    </dgm:pt>
    <dgm:pt modelId="{DC077536-1966-4109-AC2F-71DD20802B4A}">
      <dgm:prSet phldrT="[Text]"/>
      <dgm:spPr/>
      <dgm:t>
        <a:bodyPr/>
        <a:lstStyle/>
        <a:p>
          <a:r>
            <a:rPr lang="en-US" dirty="0" smtClean="0"/>
            <a:t>Seize private property to ‘support’ the war effort</a:t>
          </a:r>
          <a:endParaRPr lang="en-US" dirty="0"/>
        </a:p>
      </dgm:t>
    </dgm:pt>
    <dgm:pt modelId="{40FB7A16-74F1-4EDD-92D9-52103B704F80}" type="parTrans" cxnId="{65B2763B-E5AA-4B85-8739-FE0789C3531B}">
      <dgm:prSet/>
      <dgm:spPr/>
      <dgm:t>
        <a:bodyPr/>
        <a:lstStyle/>
        <a:p>
          <a:endParaRPr lang="en-US"/>
        </a:p>
      </dgm:t>
    </dgm:pt>
    <dgm:pt modelId="{1A00382C-81A2-474B-9B48-A85260CFA0ED}" type="sibTrans" cxnId="{65B2763B-E5AA-4B85-8739-FE0789C3531B}">
      <dgm:prSet/>
      <dgm:spPr/>
      <dgm:t>
        <a:bodyPr/>
        <a:lstStyle/>
        <a:p>
          <a:endParaRPr lang="en-US"/>
        </a:p>
      </dgm:t>
    </dgm:pt>
    <dgm:pt modelId="{94B5C8EC-560D-4EDC-BA9B-DD85834C2CA3}">
      <dgm:prSet phldrT="[Text]"/>
      <dgm:spPr/>
      <dgm:t>
        <a:bodyPr/>
        <a:lstStyle/>
        <a:p>
          <a:r>
            <a:rPr lang="en-US" dirty="0" smtClean="0"/>
            <a:t>“Blockade Runners’ used to deliver supplies</a:t>
          </a:r>
          <a:endParaRPr lang="en-US" dirty="0"/>
        </a:p>
      </dgm:t>
    </dgm:pt>
    <dgm:pt modelId="{E9D49298-88EE-4402-B8FD-DE67778DA6E0}" type="parTrans" cxnId="{E8B4B812-7EA1-49CA-99C7-AC8D7AA5F830}">
      <dgm:prSet/>
      <dgm:spPr/>
      <dgm:t>
        <a:bodyPr/>
        <a:lstStyle/>
        <a:p>
          <a:endParaRPr lang="en-US"/>
        </a:p>
      </dgm:t>
    </dgm:pt>
    <dgm:pt modelId="{8CF55697-E476-4D00-B996-1C69559B70B0}" type="sibTrans" cxnId="{E8B4B812-7EA1-49CA-99C7-AC8D7AA5F830}">
      <dgm:prSet/>
      <dgm:spPr/>
      <dgm:t>
        <a:bodyPr/>
        <a:lstStyle/>
        <a:p>
          <a:endParaRPr lang="en-US"/>
        </a:p>
      </dgm:t>
    </dgm:pt>
    <dgm:pt modelId="{DA63309A-A17B-47BE-8828-80B29F536BFE}">
      <dgm:prSet phldrT="[Text]"/>
      <dgm:spPr/>
      <dgm:t>
        <a:bodyPr/>
        <a:lstStyle/>
        <a:p>
          <a:r>
            <a:rPr lang="en-US" dirty="0" smtClean="0"/>
            <a:t>Agricultural work complicated by military operations</a:t>
          </a:r>
          <a:endParaRPr lang="en-US" dirty="0"/>
        </a:p>
      </dgm:t>
    </dgm:pt>
    <dgm:pt modelId="{75AB315D-BAB7-4DE4-A437-E7618A6744D4}" type="parTrans" cxnId="{62472E96-CED7-43FA-9024-A1FD634DBD47}">
      <dgm:prSet/>
      <dgm:spPr/>
    </dgm:pt>
    <dgm:pt modelId="{2710D3DD-4820-45D6-92DA-F58B759E7ECD}" type="sibTrans" cxnId="{62472E96-CED7-43FA-9024-A1FD634DBD47}">
      <dgm:prSet/>
      <dgm:spPr/>
    </dgm:pt>
    <dgm:pt modelId="{680DB4D3-EE4B-4C22-A39F-94A5794E2087}">
      <dgm:prSet phldrT="[Text]"/>
      <dgm:spPr/>
      <dgm:t>
        <a:bodyPr/>
        <a:lstStyle/>
        <a:p>
          <a:r>
            <a:rPr lang="en-US" dirty="0" smtClean="0"/>
            <a:t>Seize Union weapons, food, &amp; supplies</a:t>
          </a:r>
          <a:endParaRPr lang="en-US" dirty="0"/>
        </a:p>
      </dgm:t>
    </dgm:pt>
    <dgm:pt modelId="{6B199036-86D7-4A81-9BA8-13F2DD003EA9}" type="parTrans" cxnId="{D3DC45E7-B7BF-41E6-81C0-266C66B62570}">
      <dgm:prSet/>
      <dgm:spPr/>
    </dgm:pt>
    <dgm:pt modelId="{9B5ECA6E-FC27-43F5-B943-16554941A0A0}" type="sibTrans" cxnId="{D3DC45E7-B7BF-41E6-81C0-266C66B62570}">
      <dgm:prSet/>
      <dgm:spPr/>
    </dgm:pt>
    <dgm:pt modelId="{B1817A0C-51F4-44FF-836E-8D5DDDD7FD9F}" type="pres">
      <dgm:prSet presAssocID="{53B27C1D-754F-45D4-A1DF-8543E56FA7AF}" presName="Name0" presStyleCnt="0">
        <dgm:presLayoutVars>
          <dgm:dir/>
          <dgm:animLvl val="lvl"/>
          <dgm:resizeHandles val="exact"/>
        </dgm:presLayoutVars>
      </dgm:prSet>
      <dgm:spPr/>
      <dgm:t>
        <a:bodyPr/>
        <a:lstStyle/>
        <a:p>
          <a:endParaRPr lang="en-US"/>
        </a:p>
      </dgm:t>
    </dgm:pt>
    <dgm:pt modelId="{8F16C1E1-AE06-4A45-95E5-1F7016F82C74}" type="pres">
      <dgm:prSet presAssocID="{88330960-71AF-4DFB-B078-082251DFC86A}" presName="composite" presStyleCnt="0"/>
      <dgm:spPr/>
    </dgm:pt>
    <dgm:pt modelId="{DCFAE8FA-32AF-4691-9990-9632C105D9C0}" type="pres">
      <dgm:prSet presAssocID="{88330960-71AF-4DFB-B078-082251DFC86A}" presName="parTx" presStyleLbl="alignNode1" presStyleIdx="0" presStyleCnt="3">
        <dgm:presLayoutVars>
          <dgm:chMax val="0"/>
          <dgm:chPref val="0"/>
          <dgm:bulletEnabled val="1"/>
        </dgm:presLayoutVars>
      </dgm:prSet>
      <dgm:spPr/>
      <dgm:t>
        <a:bodyPr/>
        <a:lstStyle/>
        <a:p>
          <a:endParaRPr lang="en-US"/>
        </a:p>
      </dgm:t>
    </dgm:pt>
    <dgm:pt modelId="{B13E1305-33D3-4024-B2E6-085B78D2E853}" type="pres">
      <dgm:prSet presAssocID="{88330960-71AF-4DFB-B078-082251DFC86A}" presName="desTx" presStyleLbl="alignAccFollowNode1" presStyleIdx="0" presStyleCnt="3">
        <dgm:presLayoutVars>
          <dgm:bulletEnabled val="1"/>
        </dgm:presLayoutVars>
      </dgm:prSet>
      <dgm:spPr/>
      <dgm:t>
        <a:bodyPr/>
        <a:lstStyle/>
        <a:p>
          <a:endParaRPr lang="en-US"/>
        </a:p>
      </dgm:t>
    </dgm:pt>
    <dgm:pt modelId="{4150BFF8-A5C0-4905-A23F-5CF363568A7A}" type="pres">
      <dgm:prSet presAssocID="{5E4C7991-8B22-424C-86C3-CFE9E8672C6B}" presName="space" presStyleCnt="0"/>
      <dgm:spPr/>
    </dgm:pt>
    <dgm:pt modelId="{2580A7E9-4133-47FC-A572-A7982C337A74}" type="pres">
      <dgm:prSet presAssocID="{8296ACE0-EEFD-46DF-8DEC-0E0A746F4F4A}" presName="composite" presStyleCnt="0"/>
      <dgm:spPr/>
    </dgm:pt>
    <dgm:pt modelId="{BDCB2062-D86B-4955-B81D-4D5C6DE0E513}" type="pres">
      <dgm:prSet presAssocID="{8296ACE0-EEFD-46DF-8DEC-0E0A746F4F4A}" presName="parTx" presStyleLbl="alignNode1" presStyleIdx="1" presStyleCnt="3">
        <dgm:presLayoutVars>
          <dgm:chMax val="0"/>
          <dgm:chPref val="0"/>
          <dgm:bulletEnabled val="1"/>
        </dgm:presLayoutVars>
      </dgm:prSet>
      <dgm:spPr/>
      <dgm:t>
        <a:bodyPr/>
        <a:lstStyle/>
        <a:p>
          <a:endParaRPr lang="en-US"/>
        </a:p>
      </dgm:t>
    </dgm:pt>
    <dgm:pt modelId="{0AC92488-0557-4A23-A87E-4A2C0FF6BDC4}" type="pres">
      <dgm:prSet presAssocID="{8296ACE0-EEFD-46DF-8DEC-0E0A746F4F4A}" presName="desTx" presStyleLbl="alignAccFollowNode1" presStyleIdx="1" presStyleCnt="3">
        <dgm:presLayoutVars>
          <dgm:bulletEnabled val="1"/>
        </dgm:presLayoutVars>
      </dgm:prSet>
      <dgm:spPr/>
      <dgm:t>
        <a:bodyPr/>
        <a:lstStyle/>
        <a:p>
          <a:endParaRPr lang="en-US"/>
        </a:p>
      </dgm:t>
    </dgm:pt>
    <dgm:pt modelId="{4D45F36A-3A29-44A6-A3B1-9DCDCF6D6608}" type="pres">
      <dgm:prSet presAssocID="{EA612FC5-BC70-4310-9C12-97689BE5EDD9}" presName="space" presStyleCnt="0"/>
      <dgm:spPr/>
    </dgm:pt>
    <dgm:pt modelId="{B671D558-F101-412C-ADAE-0990E2DCE350}" type="pres">
      <dgm:prSet presAssocID="{300C80D4-DFDB-4B5D-A38E-89B2CBC45430}" presName="composite" presStyleCnt="0"/>
      <dgm:spPr/>
    </dgm:pt>
    <dgm:pt modelId="{1B959947-6074-44B3-8BFD-204FEBA26B7E}" type="pres">
      <dgm:prSet presAssocID="{300C80D4-DFDB-4B5D-A38E-89B2CBC45430}" presName="parTx" presStyleLbl="alignNode1" presStyleIdx="2" presStyleCnt="3">
        <dgm:presLayoutVars>
          <dgm:chMax val="0"/>
          <dgm:chPref val="0"/>
          <dgm:bulletEnabled val="1"/>
        </dgm:presLayoutVars>
      </dgm:prSet>
      <dgm:spPr/>
      <dgm:t>
        <a:bodyPr/>
        <a:lstStyle/>
        <a:p>
          <a:endParaRPr lang="en-US"/>
        </a:p>
      </dgm:t>
    </dgm:pt>
    <dgm:pt modelId="{D5E1A5DF-B542-4EEA-86BF-E5FA9A4443B2}" type="pres">
      <dgm:prSet presAssocID="{300C80D4-DFDB-4B5D-A38E-89B2CBC45430}" presName="desTx" presStyleLbl="alignAccFollowNode1" presStyleIdx="2" presStyleCnt="3">
        <dgm:presLayoutVars>
          <dgm:bulletEnabled val="1"/>
        </dgm:presLayoutVars>
      </dgm:prSet>
      <dgm:spPr/>
      <dgm:t>
        <a:bodyPr/>
        <a:lstStyle/>
        <a:p>
          <a:endParaRPr lang="en-US"/>
        </a:p>
      </dgm:t>
    </dgm:pt>
  </dgm:ptLst>
  <dgm:cxnLst>
    <dgm:cxn modelId="{FF920BBC-EEB0-4F38-80AD-75A3862704C0}" type="presOf" srcId="{391CC310-8F72-4C5D-856D-6F06A7B000D5}" destId="{B13E1305-33D3-4024-B2E6-085B78D2E853}" srcOrd="0" destOrd="1" presId="urn:microsoft.com/office/officeart/2005/8/layout/hList1"/>
    <dgm:cxn modelId="{DB894080-5B89-41AD-AA31-71A60CD954EF}" type="presOf" srcId="{B7AEC783-34EF-4B07-A79D-15C2150A28A5}" destId="{B13E1305-33D3-4024-B2E6-085B78D2E853}" srcOrd="0" destOrd="3" presId="urn:microsoft.com/office/officeart/2005/8/layout/hList1"/>
    <dgm:cxn modelId="{94F45A2C-6419-49D3-85A8-F682BA763227}" type="presOf" srcId="{90F6C927-82A5-4F18-9C26-D3077FC60245}" destId="{D5E1A5DF-B542-4EEA-86BF-E5FA9A4443B2}" srcOrd="0" destOrd="0" presId="urn:microsoft.com/office/officeart/2005/8/layout/hList1"/>
    <dgm:cxn modelId="{2F075BE6-A195-46BE-89E6-035E2F3A376E}" srcId="{53B27C1D-754F-45D4-A1DF-8543E56FA7AF}" destId="{300C80D4-DFDB-4B5D-A38E-89B2CBC45430}" srcOrd="2" destOrd="0" parTransId="{1CBD4FC6-12C0-4EF1-83C0-30C991E8865A}" sibTransId="{29F154BB-DCAD-454E-AF2C-7073118DCBFB}"/>
    <dgm:cxn modelId="{555EF81D-BCC4-427D-87DA-18379BD9609F}" type="presOf" srcId="{C5BB56D3-29C9-4DB5-9CD7-E5C2518BF746}" destId="{0AC92488-0557-4A23-A87E-4A2C0FF6BDC4}" srcOrd="0" destOrd="1" presId="urn:microsoft.com/office/officeart/2005/8/layout/hList1"/>
    <dgm:cxn modelId="{7F539D8E-46D3-40E1-A8E3-ED44C0A190EF}" srcId="{88330960-71AF-4DFB-B078-082251DFC86A}" destId="{391CC310-8F72-4C5D-856D-6F06A7B000D5}" srcOrd="1" destOrd="0" parTransId="{8BE17F13-EAC6-48D9-B80C-404CC5C3A755}" sibTransId="{4B6FE816-0AE4-4FF3-A658-DFB90892A850}"/>
    <dgm:cxn modelId="{ADBBAF2F-53FE-4F22-9D16-CC38002B40CA}" srcId="{88330960-71AF-4DFB-B078-082251DFC86A}" destId="{92A32A89-C524-4D59-B058-526E07974899}" srcOrd="0" destOrd="0" parTransId="{11DBFC0C-20B7-4B40-A2E7-82F49488D6C5}" sibTransId="{1342EA85-AAC1-40FA-ABB5-73DCDB1BAD8F}"/>
    <dgm:cxn modelId="{F7E24CCA-6AE8-4739-A9F4-43D6CE7D3411}" srcId="{300C80D4-DFDB-4B5D-A38E-89B2CBC45430}" destId="{9B6183FF-4FBA-4299-B348-6AE555C6EC45}" srcOrd="2" destOrd="0" parTransId="{DE730CD3-600C-4C7A-A2B6-A33424F78805}" sibTransId="{DAB9AD54-3A9E-4A5B-846D-54D46CA7A32C}"/>
    <dgm:cxn modelId="{6DF5AF7B-0AEA-4BEB-9B23-061EC4F5A45C}" type="presOf" srcId="{680DB4D3-EE4B-4C22-A39F-94A5794E2087}" destId="{D5E1A5DF-B542-4EEA-86BF-E5FA9A4443B2}" srcOrd="0" destOrd="4" presId="urn:microsoft.com/office/officeart/2005/8/layout/hList1"/>
    <dgm:cxn modelId="{53E69C6D-FDD9-4C38-9406-F89840381320}" type="presOf" srcId="{92A32A89-C524-4D59-B058-526E07974899}" destId="{B13E1305-33D3-4024-B2E6-085B78D2E853}" srcOrd="0" destOrd="0" presId="urn:microsoft.com/office/officeart/2005/8/layout/hList1"/>
    <dgm:cxn modelId="{EEAB30A6-393E-489A-A80F-84D3497ED36E}" type="presOf" srcId="{8296ACE0-EEFD-46DF-8DEC-0E0A746F4F4A}" destId="{BDCB2062-D86B-4955-B81D-4D5C6DE0E513}" srcOrd="0" destOrd="0" presId="urn:microsoft.com/office/officeart/2005/8/layout/hList1"/>
    <dgm:cxn modelId="{EBDE469B-EC7D-441C-9DB5-3BC39B70B6CF}" type="presOf" srcId="{DA63309A-A17B-47BE-8828-80B29F536BFE}" destId="{D5E1A5DF-B542-4EEA-86BF-E5FA9A4443B2}" srcOrd="0" destOrd="3" presId="urn:microsoft.com/office/officeart/2005/8/layout/hList1"/>
    <dgm:cxn modelId="{5F4655BE-1550-47F1-BE26-A5798FD98B63}" type="presOf" srcId="{88330960-71AF-4DFB-B078-082251DFC86A}" destId="{DCFAE8FA-32AF-4691-9990-9632C105D9C0}" srcOrd="0" destOrd="0" presId="urn:microsoft.com/office/officeart/2005/8/layout/hList1"/>
    <dgm:cxn modelId="{D7329B26-AE32-4E7E-9AAE-1D87D086E5F1}" srcId="{88330960-71AF-4DFB-B078-082251DFC86A}" destId="{0A678435-5AA3-492F-8FA7-BECB54618B47}" srcOrd="2" destOrd="0" parTransId="{60153D07-4CFC-4BCE-8EDF-BE0ECD059B29}" sibTransId="{2739A22E-EFB0-4F92-863D-E06C7527A03E}"/>
    <dgm:cxn modelId="{72139FB4-FBB3-45C4-BE12-605A1AD5D974}" srcId="{8296ACE0-EEFD-46DF-8DEC-0E0A746F4F4A}" destId="{C5BB56D3-29C9-4DB5-9CD7-E5C2518BF746}" srcOrd="1" destOrd="0" parTransId="{728759A1-4F43-45D4-99DA-C4785892E1E6}" sibTransId="{E3CB7A5D-ED4A-4959-885F-D8801578D25D}"/>
    <dgm:cxn modelId="{D3DC45E7-B7BF-41E6-81C0-266C66B62570}" srcId="{300C80D4-DFDB-4B5D-A38E-89B2CBC45430}" destId="{680DB4D3-EE4B-4C22-A39F-94A5794E2087}" srcOrd="4" destOrd="0" parTransId="{6B199036-86D7-4A81-9BA8-13F2DD003EA9}" sibTransId="{9B5ECA6E-FC27-43F5-B943-16554941A0A0}"/>
    <dgm:cxn modelId="{53B224D5-86CC-4C3D-B9EE-0C8F0E686818}" type="presOf" srcId="{16933921-01FC-41D9-A8BD-8FFDFA94B38A}" destId="{0AC92488-0557-4A23-A87E-4A2C0FF6BDC4}" srcOrd="0" destOrd="3" presId="urn:microsoft.com/office/officeart/2005/8/layout/hList1"/>
    <dgm:cxn modelId="{78975C2A-852C-411D-B521-5C49EAD227F4}" type="presOf" srcId="{53B27C1D-754F-45D4-A1DF-8543E56FA7AF}" destId="{B1817A0C-51F4-44FF-836E-8D5DDDD7FD9F}" srcOrd="0" destOrd="0" presId="urn:microsoft.com/office/officeart/2005/8/layout/hList1"/>
    <dgm:cxn modelId="{E8B4B812-7EA1-49CA-99C7-AC8D7AA5F830}" srcId="{300C80D4-DFDB-4B5D-A38E-89B2CBC45430}" destId="{94B5C8EC-560D-4EDC-BA9B-DD85834C2CA3}" srcOrd="1" destOrd="0" parTransId="{E9D49298-88EE-4402-B8FD-DE67778DA6E0}" sibTransId="{8CF55697-E476-4D00-B996-1C69559B70B0}"/>
    <dgm:cxn modelId="{555F9E7C-DD4F-47D6-A528-9A3C1AA5044E}" type="presOf" srcId="{0A678435-5AA3-492F-8FA7-BECB54618B47}" destId="{B13E1305-33D3-4024-B2E6-085B78D2E853}" srcOrd="0" destOrd="2" presId="urn:microsoft.com/office/officeart/2005/8/layout/hList1"/>
    <dgm:cxn modelId="{BB813F90-14C5-4D9B-A361-D82C00F71DE0}" type="presOf" srcId="{4D8761AC-112D-45A2-8AA4-CEA30B465423}" destId="{0AC92488-0557-4A23-A87E-4A2C0FF6BDC4}" srcOrd="0" destOrd="0" presId="urn:microsoft.com/office/officeart/2005/8/layout/hList1"/>
    <dgm:cxn modelId="{A139329B-E2D6-4641-BC35-8F5007D25AFA}" srcId="{300C80D4-DFDB-4B5D-A38E-89B2CBC45430}" destId="{90F6C927-82A5-4F18-9C26-D3077FC60245}" srcOrd="0" destOrd="0" parTransId="{3B26DF01-C93E-4665-B804-0EB94CF6D7FF}" sibTransId="{1C4E9826-D481-428B-A66E-339443FAC92A}"/>
    <dgm:cxn modelId="{65B2763B-E5AA-4B85-8739-FE0789C3531B}" srcId="{8296ACE0-EEFD-46DF-8DEC-0E0A746F4F4A}" destId="{DC077536-1966-4109-AC2F-71DD20802B4A}" srcOrd="2" destOrd="0" parTransId="{40FB7A16-74F1-4EDD-92D9-52103B704F80}" sibTransId="{1A00382C-81A2-474B-9B48-A85260CFA0ED}"/>
    <dgm:cxn modelId="{F97B49AA-1910-498A-B042-1E2F5D01509B}" type="presOf" srcId="{300C80D4-DFDB-4B5D-A38E-89B2CBC45430}" destId="{1B959947-6074-44B3-8BFD-204FEBA26B7E}" srcOrd="0" destOrd="0" presId="urn:microsoft.com/office/officeart/2005/8/layout/hList1"/>
    <dgm:cxn modelId="{08FD2AC5-1429-421D-84FB-EFD68975FECA}" srcId="{53B27C1D-754F-45D4-A1DF-8543E56FA7AF}" destId="{8296ACE0-EEFD-46DF-8DEC-0E0A746F4F4A}" srcOrd="1" destOrd="0" parTransId="{A26E215D-3708-4953-A017-AE5B3CC98CB5}" sibTransId="{EA612FC5-BC70-4310-9C12-97689BE5EDD9}"/>
    <dgm:cxn modelId="{11461AC4-A0FB-41BC-828F-AD7C92F6386C}" srcId="{8296ACE0-EEFD-46DF-8DEC-0E0A746F4F4A}" destId="{4D8761AC-112D-45A2-8AA4-CEA30B465423}" srcOrd="0" destOrd="0" parTransId="{BEBA78B5-3E34-4A63-A97C-173EC2CF72FC}" sibTransId="{07D49EDA-7B4F-41FD-B725-2D2092B7555D}"/>
    <dgm:cxn modelId="{62472E96-CED7-43FA-9024-A1FD634DBD47}" srcId="{300C80D4-DFDB-4B5D-A38E-89B2CBC45430}" destId="{DA63309A-A17B-47BE-8828-80B29F536BFE}" srcOrd="3" destOrd="0" parTransId="{75AB315D-BAB7-4DE4-A437-E7618A6744D4}" sibTransId="{2710D3DD-4820-45D6-92DA-F58B759E7ECD}"/>
    <dgm:cxn modelId="{B2354A3F-A953-48BF-8D43-C14B4485843C}" type="presOf" srcId="{9B6183FF-4FBA-4299-B348-6AE555C6EC45}" destId="{D5E1A5DF-B542-4EEA-86BF-E5FA9A4443B2}" srcOrd="0" destOrd="2" presId="urn:microsoft.com/office/officeart/2005/8/layout/hList1"/>
    <dgm:cxn modelId="{0B996B71-EF09-4857-8219-2555E0F99332}" srcId="{88330960-71AF-4DFB-B078-082251DFC86A}" destId="{B7AEC783-34EF-4B07-A79D-15C2150A28A5}" srcOrd="3" destOrd="0" parTransId="{826D9B68-868C-493D-8089-377A41FA92B5}" sibTransId="{2E05A24E-19B2-48A2-AD32-0156BB316A3A}"/>
    <dgm:cxn modelId="{AC5BB5CF-F1A9-4F99-ADCF-1C78ABFB817F}" type="presOf" srcId="{DC077536-1966-4109-AC2F-71DD20802B4A}" destId="{0AC92488-0557-4A23-A87E-4A2C0FF6BDC4}" srcOrd="0" destOrd="2" presId="urn:microsoft.com/office/officeart/2005/8/layout/hList1"/>
    <dgm:cxn modelId="{4B01F55D-F55C-48E9-8997-1739950C7A78}" srcId="{53B27C1D-754F-45D4-A1DF-8543E56FA7AF}" destId="{88330960-71AF-4DFB-B078-082251DFC86A}" srcOrd="0" destOrd="0" parTransId="{4E3D913B-0E80-4F34-9945-4DAD9431D07B}" sibTransId="{5E4C7991-8B22-424C-86C3-CFE9E8672C6B}"/>
    <dgm:cxn modelId="{06154692-21BC-4215-A688-DADDD1C9737B}" srcId="{8296ACE0-EEFD-46DF-8DEC-0E0A746F4F4A}" destId="{16933921-01FC-41D9-A8BD-8FFDFA94B38A}" srcOrd="3" destOrd="0" parTransId="{8D6FB7E7-05CC-4334-88F2-D9D3ACFD6099}" sibTransId="{F5B03DF1-AFC7-4E5F-AAB8-87CBF036B150}"/>
    <dgm:cxn modelId="{A217730E-E151-43BF-82C6-E0B93292B1AB}" type="presOf" srcId="{94B5C8EC-560D-4EDC-BA9B-DD85834C2CA3}" destId="{D5E1A5DF-B542-4EEA-86BF-E5FA9A4443B2}" srcOrd="0" destOrd="1" presId="urn:microsoft.com/office/officeart/2005/8/layout/hList1"/>
    <dgm:cxn modelId="{76052C4B-6330-4272-94EA-21BA63D288CF}" type="presParOf" srcId="{B1817A0C-51F4-44FF-836E-8D5DDDD7FD9F}" destId="{8F16C1E1-AE06-4A45-95E5-1F7016F82C74}" srcOrd="0" destOrd="0" presId="urn:microsoft.com/office/officeart/2005/8/layout/hList1"/>
    <dgm:cxn modelId="{2C022AAD-C713-4829-ADDA-EB396D5B3F1F}" type="presParOf" srcId="{8F16C1E1-AE06-4A45-95E5-1F7016F82C74}" destId="{DCFAE8FA-32AF-4691-9990-9632C105D9C0}" srcOrd="0" destOrd="0" presId="urn:microsoft.com/office/officeart/2005/8/layout/hList1"/>
    <dgm:cxn modelId="{965270C0-0F09-47AF-8C18-FF3F94B7F84B}" type="presParOf" srcId="{8F16C1E1-AE06-4A45-95E5-1F7016F82C74}" destId="{B13E1305-33D3-4024-B2E6-085B78D2E853}" srcOrd="1" destOrd="0" presId="urn:microsoft.com/office/officeart/2005/8/layout/hList1"/>
    <dgm:cxn modelId="{2CCA82BA-5410-46EC-8F3A-5AA90E2A74A5}" type="presParOf" srcId="{B1817A0C-51F4-44FF-836E-8D5DDDD7FD9F}" destId="{4150BFF8-A5C0-4905-A23F-5CF363568A7A}" srcOrd="1" destOrd="0" presId="urn:microsoft.com/office/officeart/2005/8/layout/hList1"/>
    <dgm:cxn modelId="{DD58A86B-2FAE-4300-B9C9-D96FDC68153E}" type="presParOf" srcId="{B1817A0C-51F4-44FF-836E-8D5DDDD7FD9F}" destId="{2580A7E9-4133-47FC-A572-A7982C337A74}" srcOrd="2" destOrd="0" presId="urn:microsoft.com/office/officeart/2005/8/layout/hList1"/>
    <dgm:cxn modelId="{93013D23-1B44-4E94-827B-05792286B637}" type="presParOf" srcId="{2580A7E9-4133-47FC-A572-A7982C337A74}" destId="{BDCB2062-D86B-4955-B81D-4D5C6DE0E513}" srcOrd="0" destOrd="0" presId="urn:microsoft.com/office/officeart/2005/8/layout/hList1"/>
    <dgm:cxn modelId="{1154456C-2CD2-419B-BB44-26C0151C1A32}" type="presParOf" srcId="{2580A7E9-4133-47FC-A572-A7982C337A74}" destId="{0AC92488-0557-4A23-A87E-4A2C0FF6BDC4}" srcOrd="1" destOrd="0" presId="urn:microsoft.com/office/officeart/2005/8/layout/hList1"/>
    <dgm:cxn modelId="{57DB3DD9-A31C-4868-95B0-7B8FF92F23BF}" type="presParOf" srcId="{B1817A0C-51F4-44FF-836E-8D5DDDD7FD9F}" destId="{4D45F36A-3A29-44A6-A3B1-9DCDCF6D6608}" srcOrd="3" destOrd="0" presId="urn:microsoft.com/office/officeart/2005/8/layout/hList1"/>
    <dgm:cxn modelId="{C78FD9C9-29DC-4D82-BEE8-48A3734FCD5B}" type="presParOf" srcId="{B1817A0C-51F4-44FF-836E-8D5DDDD7FD9F}" destId="{B671D558-F101-412C-ADAE-0990E2DCE350}" srcOrd="4" destOrd="0" presId="urn:microsoft.com/office/officeart/2005/8/layout/hList1"/>
    <dgm:cxn modelId="{E897A94A-C1A5-4B63-BD65-601EF566687E}" type="presParOf" srcId="{B671D558-F101-412C-ADAE-0990E2DCE350}" destId="{1B959947-6074-44B3-8BFD-204FEBA26B7E}" srcOrd="0" destOrd="0" presId="urn:microsoft.com/office/officeart/2005/8/layout/hList1"/>
    <dgm:cxn modelId="{1B5C5EAA-A5ED-4FB4-883C-DFD4962EFD66}" type="presParOf" srcId="{B671D558-F101-412C-ADAE-0990E2DCE350}" destId="{D5E1A5DF-B542-4EEA-86BF-E5FA9A4443B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B9087-9B2F-458D-A3CA-1820316817BD}">
      <dsp:nvSpPr>
        <dsp:cNvPr id="0" name=""/>
        <dsp:cNvSpPr/>
      </dsp:nvSpPr>
      <dsp:spPr>
        <a:xfrm>
          <a:off x="3475" y="457191"/>
          <a:ext cx="2846226" cy="434705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smtClean="0"/>
            <a:t>Political Compromises </a:t>
          </a:r>
          <a:r>
            <a:rPr lang="en-US" sz="1900" kern="1200" dirty="0" smtClean="0"/>
            <a:t>failed to ease sectional differences and resolve question of expanding slavery </a:t>
          </a:r>
          <a:endParaRPr lang="en-US" sz="1900" kern="1200" dirty="0"/>
        </a:p>
        <a:p>
          <a:pPr marL="228600" lvl="2" indent="-114300" algn="l" defTabSz="622300">
            <a:lnSpc>
              <a:spcPct val="90000"/>
            </a:lnSpc>
            <a:spcBef>
              <a:spcPct val="0"/>
            </a:spcBef>
            <a:spcAft>
              <a:spcPct val="15000"/>
            </a:spcAft>
            <a:buChar char="••"/>
          </a:pPr>
          <a:r>
            <a:rPr lang="en-US" sz="1400" kern="1200" dirty="0" smtClean="0"/>
            <a:t>Missouri Compromise of 1820</a:t>
          </a:r>
          <a:endParaRPr lang="en-US" sz="1400" kern="1200" dirty="0"/>
        </a:p>
        <a:p>
          <a:pPr marL="228600" lvl="2" indent="-114300" algn="l" defTabSz="622300">
            <a:lnSpc>
              <a:spcPct val="90000"/>
            </a:lnSpc>
            <a:spcBef>
              <a:spcPct val="0"/>
            </a:spcBef>
            <a:spcAft>
              <a:spcPct val="15000"/>
            </a:spcAft>
            <a:buChar char="••"/>
          </a:pPr>
          <a:r>
            <a:rPr lang="en-US" sz="1400" kern="1200" dirty="0" smtClean="0"/>
            <a:t>Compromise of 1850</a:t>
          </a:r>
          <a:endParaRPr lang="en-US" sz="1400" kern="1200" dirty="0"/>
        </a:p>
        <a:p>
          <a:pPr marL="228600" lvl="2" indent="-114300" algn="l" defTabSz="622300">
            <a:lnSpc>
              <a:spcPct val="90000"/>
            </a:lnSpc>
            <a:spcBef>
              <a:spcPct val="0"/>
            </a:spcBef>
            <a:spcAft>
              <a:spcPct val="15000"/>
            </a:spcAft>
            <a:buChar char="••"/>
          </a:pPr>
          <a:r>
            <a:rPr lang="en-US" sz="1400" kern="1200" dirty="0" smtClean="0"/>
            <a:t>Kansas-Nebraska Act 1854</a:t>
          </a:r>
          <a:endParaRPr lang="en-US" sz="1400" kern="1200" dirty="0"/>
        </a:p>
        <a:p>
          <a:pPr marL="171450" lvl="1" indent="-171450" algn="l" defTabSz="844550">
            <a:lnSpc>
              <a:spcPct val="90000"/>
            </a:lnSpc>
            <a:spcBef>
              <a:spcPct val="0"/>
            </a:spcBef>
            <a:spcAft>
              <a:spcPct val="15000"/>
            </a:spcAft>
            <a:buChar char="••"/>
          </a:pPr>
          <a:r>
            <a:rPr lang="en-US" sz="1900" b="1" kern="1200" dirty="0" smtClean="0"/>
            <a:t>Laws and court decisions </a:t>
          </a:r>
          <a:r>
            <a:rPr lang="en-US" sz="1900" kern="1200" dirty="0" smtClean="0"/>
            <a:t>increased sectional tensions </a:t>
          </a:r>
          <a:endParaRPr lang="en-US" sz="1900" kern="1200" dirty="0"/>
        </a:p>
        <a:p>
          <a:pPr marL="342900" lvl="2" indent="-171450" algn="l" defTabSz="844550">
            <a:lnSpc>
              <a:spcPct val="90000"/>
            </a:lnSpc>
            <a:spcBef>
              <a:spcPct val="0"/>
            </a:spcBef>
            <a:spcAft>
              <a:spcPct val="15000"/>
            </a:spcAft>
            <a:buChar char="••"/>
          </a:pPr>
          <a:r>
            <a:rPr lang="en-US" sz="1900" kern="1200" dirty="0" smtClean="0"/>
            <a:t>Fugitive Slave Act 1850</a:t>
          </a:r>
          <a:endParaRPr lang="en-US" sz="1900" kern="1200" dirty="0"/>
        </a:p>
        <a:p>
          <a:pPr marL="342900" lvl="2" indent="-171450" algn="l" defTabSz="844550">
            <a:lnSpc>
              <a:spcPct val="90000"/>
            </a:lnSpc>
            <a:spcBef>
              <a:spcPct val="0"/>
            </a:spcBef>
            <a:spcAft>
              <a:spcPct val="15000"/>
            </a:spcAft>
            <a:buChar char="••"/>
          </a:pPr>
          <a:r>
            <a:rPr lang="en-US" sz="1900" kern="1200" dirty="0" smtClean="0"/>
            <a:t>Dred Scott Decision</a:t>
          </a:r>
          <a:endParaRPr lang="en-US" sz="1900" kern="1200" dirty="0"/>
        </a:p>
        <a:p>
          <a:pPr marL="171450" lvl="1" indent="-171450" algn="l" defTabSz="844550">
            <a:lnSpc>
              <a:spcPct val="90000"/>
            </a:lnSpc>
            <a:spcBef>
              <a:spcPct val="0"/>
            </a:spcBef>
            <a:spcAft>
              <a:spcPct val="15000"/>
            </a:spcAft>
            <a:buChar char="••"/>
          </a:pPr>
          <a:r>
            <a:rPr lang="en-US" sz="1900" b="1" kern="1200" dirty="0" smtClean="0"/>
            <a:t>Election of 1860</a:t>
          </a:r>
          <a:r>
            <a:rPr lang="en-US" sz="1900" kern="1200" dirty="0" smtClean="0"/>
            <a:t> </a:t>
          </a: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70165" y="523881"/>
        <a:ext cx="2712846" cy="4280365"/>
      </dsp:txXfrm>
    </dsp:sp>
    <dsp:sp modelId="{850F7C07-28AD-469B-B58D-FD79419D67BE}">
      <dsp:nvSpPr>
        <dsp:cNvPr id="0" name=""/>
        <dsp:cNvSpPr/>
      </dsp:nvSpPr>
      <dsp:spPr>
        <a:xfrm>
          <a:off x="134677" y="4724397"/>
          <a:ext cx="2536539" cy="8141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sz="3200" kern="1200" dirty="0" smtClean="0"/>
            <a:t>Political </a:t>
          </a:r>
          <a:endParaRPr lang="en-US" sz="3200" kern="1200" dirty="0"/>
        </a:p>
      </dsp:txBody>
      <dsp:txXfrm>
        <a:off x="134677" y="4724397"/>
        <a:ext cx="1786295" cy="814193"/>
      </dsp:txXfrm>
    </dsp:sp>
    <dsp:sp modelId="{2BE8D800-1B15-4087-A80A-8266F8B08064}">
      <dsp:nvSpPr>
        <dsp:cNvPr id="0" name=""/>
        <dsp:cNvSpPr/>
      </dsp:nvSpPr>
      <dsp:spPr>
        <a:xfrm>
          <a:off x="2007810" y="4800596"/>
          <a:ext cx="887788" cy="887788"/>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6B88CF-7A3B-4497-9D5B-686C747E7C9C}">
      <dsp:nvSpPr>
        <dsp:cNvPr id="0" name=""/>
        <dsp:cNvSpPr/>
      </dsp:nvSpPr>
      <dsp:spPr>
        <a:xfrm>
          <a:off x="3124101" y="381007"/>
          <a:ext cx="2536539" cy="453808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Sectional economic differences and reliance on slavery</a:t>
          </a:r>
          <a:endParaRPr lang="en-US" sz="2000" kern="1200" dirty="0"/>
        </a:p>
        <a:p>
          <a:pPr marL="457200" lvl="2" indent="-228600" algn="l" defTabSz="889000">
            <a:lnSpc>
              <a:spcPct val="90000"/>
            </a:lnSpc>
            <a:spcBef>
              <a:spcPct val="0"/>
            </a:spcBef>
            <a:spcAft>
              <a:spcPct val="15000"/>
            </a:spcAft>
            <a:buChar char="••"/>
          </a:pPr>
          <a:r>
            <a:rPr lang="en-US" sz="2000" kern="1200" dirty="0" smtClean="0"/>
            <a:t>Importance of cotton to US economy</a:t>
          </a:r>
          <a:endParaRPr lang="en-US" sz="2000" kern="1200" dirty="0"/>
        </a:p>
        <a:p>
          <a:pPr marL="457200" lvl="2" indent="-228600" algn="l" defTabSz="889000">
            <a:lnSpc>
              <a:spcPct val="90000"/>
            </a:lnSpc>
            <a:spcBef>
              <a:spcPct val="0"/>
            </a:spcBef>
            <a:spcAft>
              <a:spcPct val="15000"/>
            </a:spcAft>
            <a:buChar char="••"/>
          </a:pPr>
          <a:endParaRPr lang="en-US" sz="2000" kern="1200" dirty="0"/>
        </a:p>
      </dsp:txBody>
      <dsp:txXfrm>
        <a:off x="3183535" y="440441"/>
        <a:ext cx="2417671" cy="4478653"/>
      </dsp:txXfrm>
    </dsp:sp>
    <dsp:sp modelId="{C9238BA2-F35D-424C-951E-24AC405ECFF5}">
      <dsp:nvSpPr>
        <dsp:cNvPr id="0" name=""/>
        <dsp:cNvSpPr/>
      </dsp:nvSpPr>
      <dsp:spPr>
        <a:xfrm>
          <a:off x="3100791" y="4672207"/>
          <a:ext cx="2536539" cy="8141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sz="3200" kern="1200" dirty="0" smtClean="0"/>
            <a:t>Economic</a:t>
          </a:r>
          <a:endParaRPr lang="en-US" sz="3200" kern="1200" dirty="0"/>
        </a:p>
      </dsp:txBody>
      <dsp:txXfrm>
        <a:off x="3100791" y="4672207"/>
        <a:ext cx="1786295" cy="814193"/>
      </dsp:txXfrm>
    </dsp:sp>
    <dsp:sp modelId="{8D7203D9-06A8-451F-8F44-53F549D8AF7A}">
      <dsp:nvSpPr>
        <dsp:cNvPr id="0" name=""/>
        <dsp:cNvSpPr/>
      </dsp:nvSpPr>
      <dsp:spPr>
        <a:xfrm>
          <a:off x="4979613" y="4751013"/>
          <a:ext cx="887788" cy="887788"/>
        </a:xfrm>
        <a:prstGeom prst="ellipse">
          <a:avLst/>
        </a:prstGeom>
        <a:blipFill rotWithShape="1">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0D8A5F-5C67-4C1E-88D5-9EEAFE3E13FD}">
      <dsp:nvSpPr>
        <dsp:cNvPr id="0" name=""/>
        <dsp:cNvSpPr/>
      </dsp:nvSpPr>
      <dsp:spPr>
        <a:xfrm>
          <a:off x="6064114" y="533819"/>
          <a:ext cx="2536539" cy="449538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Growth of </a:t>
          </a:r>
          <a:r>
            <a:rPr lang="en-US" sz="2000" b="1" kern="1200" dirty="0" smtClean="0"/>
            <a:t>Abolitionist</a:t>
          </a:r>
          <a:r>
            <a:rPr lang="en-US" sz="2000" kern="1200" dirty="0" smtClean="0"/>
            <a:t> Movement</a:t>
          </a:r>
          <a:endParaRPr lang="en-US" sz="2000" kern="1200" dirty="0"/>
        </a:p>
        <a:p>
          <a:pPr marL="457200" lvl="2" indent="-228600" algn="l" defTabSz="889000">
            <a:lnSpc>
              <a:spcPct val="90000"/>
            </a:lnSpc>
            <a:spcBef>
              <a:spcPct val="0"/>
            </a:spcBef>
            <a:spcAft>
              <a:spcPct val="15000"/>
            </a:spcAft>
            <a:buChar char="••"/>
          </a:pPr>
          <a:r>
            <a:rPr lang="en-US" sz="2000" i="1" kern="1200" dirty="0" smtClean="0"/>
            <a:t>Uncle Tom’s Cabin</a:t>
          </a:r>
          <a:endParaRPr lang="en-US" sz="2000" i="1" kern="1200" dirty="0"/>
        </a:p>
        <a:p>
          <a:pPr marL="457200" lvl="2" indent="-228600" algn="l" defTabSz="889000">
            <a:lnSpc>
              <a:spcPct val="90000"/>
            </a:lnSpc>
            <a:spcBef>
              <a:spcPct val="0"/>
            </a:spcBef>
            <a:spcAft>
              <a:spcPct val="15000"/>
            </a:spcAft>
            <a:buChar char="••"/>
          </a:pPr>
          <a:r>
            <a:rPr lang="en-US" sz="2000" i="0" kern="1200" dirty="0" smtClean="0"/>
            <a:t>Underground Railroad</a:t>
          </a:r>
          <a:endParaRPr lang="en-US" sz="2000" i="0" kern="1200" dirty="0"/>
        </a:p>
        <a:p>
          <a:pPr marL="457200" lvl="2" indent="-228600" algn="l" defTabSz="889000">
            <a:lnSpc>
              <a:spcPct val="90000"/>
            </a:lnSpc>
            <a:spcBef>
              <a:spcPct val="0"/>
            </a:spcBef>
            <a:spcAft>
              <a:spcPct val="15000"/>
            </a:spcAft>
            <a:buChar char="••"/>
          </a:pPr>
          <a:r>
            <a:rPr lang="en-US" sz="2000" i="0" kern="1200" dirty="0" smtClean="0"/>
            <a:t>Republican party forms with Anti-slavery platform</a:t>
          </a:r>
          <a:endParaRPr lang="en-US" sz="2000" i="0" kern="1200" dirty="0"/>
        </a:p>
        <a:p>
          <a:pPr marL="457200" lvl="2" indent="-228600" algn="l" defTabSz="889000">
            <a:lnSpc>
              <a:spcPct val="90000"/>
            </a:lnSpc>
            <a:spcBef>
              <a:spcPct val="0"/>
            </a:spcBef>
            <a:spcAft>
              <a:spcPct val="15000"/>
            </a:spcAft>
            <a:buChar char="••"/>
          </a:pPr>
          <a:r>
            <a:rPr lang="en-US" sz="2000" i="0" kern="1200" dirty="0" smtClean="0"/>
            <a:t>Radicalization of Abolitionist movement </a:t>
          </a:r>
          <a:endParaRPr lang="en-US" sz="2000" i="0" kern="1200" dirty="0"/>
        </a:p>
        <a:p>
          <a:pPr marL="685800" lvl="3" indent="-228600" algn="l" defTabSz="889000">
            <a:lnSpc>
              <a:spcPct val="90000"/>
            </a:lnSpc>
            <a:spcBef>
              <a:spcPct val="0"/>
            </a:spcBef>
            <a:spcAft>
              <a:spcPct val="15000"/>
            </a:spcAft>
            <a:buChar char="••"/>
          </a:pPr>
          <a:r>
            <a:rPr lang="en-US" sz="2000" i="0" kern="1200" dirty="0" smtClean="0"/>
            <a:t>John Brown</a:t>
          </a:r>
          <a:endParaRPr lang="en-US" sz="2000" i="0" kern="1200" dirty="0"/>
        </a:p>
      </dsp:txBody>
      <dsp:txXfrm>
        <a:off x="6123548" y="593253"/>
        <a:ext cx="2417671" cy="4435955"/>
      </dsp:txXfrm>
    </dsp:sp>
    <dsp:sp modelId="{62E6C9CD-B8A2-4376-8D4A-D438C4FD998A}">
      <dsp:nvSpPr>
        <dsp:cNvPr id="0" name=""/>
        <dsp:cNvSpPr/>
      </dsp:nvSpPr>
      <dsp:spPr>
        <a:xfrm>
          <a:off x="6074057" y="4672207"/>
          <a:ext cx="2536539" cy="8141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sz="3200" kern="1200" dirty="0" smtClean="0"/>
            <a:t>Social</a:t>
          </a:r>
          <a:endParaRPr lang="en-US" sz="3200" kern="1200" dirty="0"/>
        </a:p>
      </dsp:txBody>
      <dsp:txXfrm>
        <a:off x="6074057" y="4672207"/>
        <a:ext cx="1786295" cy="814193"/>
      </dsp:txXfrm>
    </dsp:sp>
    <dsp:sp modelId="{6638326D-8B7D-4CC9-9C9B-6930F48D9A26}">
      <dsp:nvSpPr>
        <dsp:cNvPr id="0" name=""/>
        <dsp:cNvSpPr/>
      </dsp:nvSpPr>
      <dsp:spPr>
        <a:xfrm>
          <a:off x="7951406" y="4751013"/>
          <a:ext cx="887788" cy="887788"/>
        </a:xfrm>
        <a:prstGeom prst="ellipse">
          <a:avLst/>
        </a:prstGeom>
        <a:blipFill rotWithShape="1">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2E615-1BEC-491A-9A15-051DBC71D956}">
      <dsp:nvSpPr>
        <dsp:cNvPr id="0" name=""/>
        <dsp:cNvSpPr/>
      </dsp:nvSpPr>
      <dsp:spPr>
        <a:xfrm>
          <a:off x="3071598" y="3321450"/>
          <a:ext cx="2543603" cy="25436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pPr>
          <a:r>
            <a:rPr lang="en-US" sz="6100" kern="1200" dirty="0" smtClean="0"/>
            <a:t>Civil War</a:t>
          </a:r>
          <a:endParaRPr lang="en-US" sz="6100" kern="1200" dirty="0"/>
        </a:p>
      </dsp:txBody>
      <dsp:txXfrm>
        <a:off x="3444100" y="3693952"/>
        <a:ext cx="1798599" cy="1798599"/>
      </dsp:txXfrm>
    </dsp:sp>
    <dsp:sp modelId="{4CCBC1E7-0F48-4C4A-AFED-6C154B60FB8F}">
      <dsp:nvSpPr>
        <dsp:cNvPr id="0" name=""/>
        <dsp:cNvSpPr/>
      </dsp:nvSpPr>
      <dsp:spPr>
        <a:xfrm rot="12900000">
          <a:off x="1173491" y="2789526"/>
          <a:ext cx="2223145" cy="72492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89154F-A316-4FD7-A67C-1B8425B8E3D6}">
      <dsp:nvSpPr>
        <dsp:cNvPr id="0" name=""/>
        <dsp:cNvSpPr/>
      </dsp:nvSpPr>
      <dsp:spPr>
        <a:xfrm>
          <a:off x="166305" y="990602"/>
          <a:ext cx="2416423" cy="3047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t>Election of 1860</a:t>
          </a:r>
        </a:p>
        <a:p>
          <a:pPr lvl="0" algn="ctr" defTabSz="1111250">
            <a:lnSpc>
              <a:spcPct val="90000"/>
            </a:lnSpc>
            <a:spcBef>
              <a:spcPct val="0"/>
            </a:spcBef>
            <a:spcAft>
              <a:spcPct val="35000"/>
            </a:spcAft>
          </a:pPr>
          <a:r>
            <a:rPr lang="en-US" sz="2500" kern="1200" dirty="0" smtClean="0"/>
            <a:t>- Divided political parties lead to election of Lincoln</a:t>
          </a:r>
          <a:endParaRPr lang="en-US" sz="2500" kern="1200" dirty="0"/>
        </a:p>
      </dsp:txBody>
      <dsp:txXfrm>
        <a:off x="237080" y="1061377"/>
        <a:ext cx="2274873" cy="2906081"/>
      </dsp:txXfrm>
    </dsp:sp>
    <dsp:sp modelId="{82DA6504-355A-4AA9-8F93-259D0E960133}">
      <dsp:nvSpPr>
        <dsp:cNvPr id="0" name=""/>
        <dsp:cNvSpPr/>
      </dsp:nvSpPr>
      <dsp:spPr>
        <a:xfrm rot="16200000">
          <a:off x="3231827" y="1718024"/>
          <a:ext cx="2223145" cy="72492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AE62D1-B098-4F6D-A2C0-EEF6A8BC7D50}">
      <dsp:nvSpPr>
        <dsp:cNvPr id="0" name=""/>
        <dsp:cNvSpPr/>
      </dsp:nvSpPr>
      <dsp:spPr>
        <a:xfrm>
          <a:off x="2895599" y="2345"/>
          <a:ext cx="2895600" cy="19331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t>Southern States Leave the Union</a:t>
          </a:r>
        </a:p>
        <a:p>
          <a:pPr lvl="0" algn="ctr" defTabSz="1111250">
            <a:lnSpc>
              <a:spcPct val="90000"/>
            </a:lnSpc>
            <a:spcBef>
              <a:spcPct val="0"/>
            </a:spcBef>
            <a:spcAft>
              <a:spcPct val="35000"/>
            </a:spcAft>
          </a:pPr>
          <a:r>
            <a:rPr lang="en-US" sz="2500" kern="1200" dirty="0" smtClean="0"/>
            <a:t>- Confederacy forms</a:t>
          </a:r>
          <a:endParaRPr lang="en-US" sz="2500" kern="1200" dirty="0"/>
        </a:p>
      </dsp:txBody>
      <dsp:txXfrm>
        <a:off x="2952219" y="58965"/>
        <a:ext cx="2782360" cy="1819898"/>
      </dsp:txXfrm>
    </dsp:sp>
    <dsp:sp modelId="{4DED4B05-FD59-45DE-A617-B7D6D824DD62}">
      <dsp:nvSpPr>
        <dsp:cNvPr id="0" name=""/>
        <dsp:cNvSpPr/>
      </dsp:nvSpPr>
      <dsp:spPr>
        <a:xfrm rot="19500000">
          <a:off x="5290162" y="2789526"/>
          <a:ext cx="2223145" cy="72492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810E1C-449F-48C5-B35C-384AA2A72E2D}">
      <dsp:nvSpPr>
        <dsp:cNvPr id="0" name=""/>
        <dsp:cNvSpPr/>
      </dsp:nvSpPr>
      <dsp:spPr>
        <a:xfrm>
          <a:off x="6104071" y="1547848"/>
          <a:ext cx="2416423" cy="19331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kern="1200" dirty="0" smtClean="0"/>
            <a:t>Fort Sumter Falls </a:t>
          </a:r>
        </a:p>
        <a:p>
          <a:pPr lvl="0" algn="ctr" defTabSz="1111250">
            <a:lnSpc>
              <a:spcPct val="90000"/>
            </a:lnSpc>
            <a:spcBef>
              <a:spcPct val="0"/>
            </a:spcBef>
            <a:spcAft>
              <a:spcPct val="35000"/>
            </a:spcAft>
          </a:pPr>
          <a:r>
            <a:rPr lang="en-US" sz="2500" b="1" kern="1200" dirty="0" smtClean="0"/>
            <a:t>- </a:t>
          </a:r>
          <a:r>
            <a:rPr lang="en-US" sz="2500" b="0" kern="1200" dirty="0" smtClean="0"/>
            <a:t>Beginning of War</a:t>
          </a:r>
          <a:endParaRPr lang="en-US" sz="2500" b="1" kern="1200" dirty="0"/>
        </a:p>
      </dsp:txBody>
      <dsp:txXfrm>
        <a:off x="6160691" y="1604468"/>
        <a:ext cx="2303183" cy="1819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AE8FA-32AF-4691-9990-9632C105D9C0}">
      <dsp:nvSpPr>
        <dsp:cNvPr id="0" name=""/>
        <dsp:cNvSpPr/>
      </dsp:nvSpPr>
      <dsp:spPr>
        <a:xfrm>
          <a:off x="2881" y="189575"/>
          <a:ext cx="2809279"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North</a:t>
          </a:r>
          <a:endParaRPr lang="en-US" sz="2300" kern="1200" dirty="0"/>
        </a:p>
      </dsp:txBody>
      <dsp:txXfrm>
        <a:off x="2881" y="189575"/>
        <a:ext cx="2809279" cy="662400"/>
      </dsp:txXfrm>
    </dsp:sp>
    <dsp:sp modelId="{B13E1305-33D3-4024-B2E6-085B78D2E853}">
      <dsp:nvSpPr>
        <dsp:cNvPr id="0" name=""/>
        <dsp:cNvSpPr/>
      </dsp:nvSpPr>
      <dsp:spPr>
        <a:xfrm>
          <a:off x="2881" y="851975"/>
          <a:ext cx="2809279" cy="4419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Raised cost of imported goods through tariffs</a:t>
          </a:r>
          <a:endParaRPr lang="en-US" sz="2300" kern="1200" dirty="0"/>
        </a:p>
        <a:p>
          <a:pPr marL="228600" lvl="1" indent="-228600" algn="l" defTabSz="1022350">
            <a:lnSpc>
              <a:spcPct val="90000"/>
            </a:lnSpc>
            <a:spcBef>
              <a:spcPct val="0"/>
            </a:spcBef>
            <a:spcAft>
              <a:spcPct val="15000"/>
            </a:spcAft>
            <a:buChar char="••"/>
          </a:pPr>
          <a:r>
            <a:rPr lang="en-US" sz="2300" kern="1200" dirty="0" smtClean="0"/>
            <a:t>Sale of bonds to pay for the war</a:t>
          </a:r>
          <a:endParaRPr lang="en-US" sz="2300" kern="1200" dirty="0"/>
        </a:p>
        <a:p>
          <a:pPr marL="228600" lvl="1" indent="-228600" algn="l" defTabSz="1022350">
            <a:lnSpc>
              <a:spcPct val="90000"/>
            </a:lnSpc>
            <a:spcBef>
              <a:spcPct val="0"/>
            </a:spcBef>
            <a:spcAft>
              <a:spcPct val="15000"/>
            </a:spcAft>
            <a:buChar char="••"/>
          </a:pPr>
          <a:r>
            <a:rPr lang="en-US" sz="2300" kern="1200" dirty="0" smtClean="0"/>
            <a:t>Homeland Act makes land available in the west for those willing to farm it</a:t>
          </a:r>
          <a:endParaRPr lang="en-US" sz="2300" kern="1200" dirty="0"/>
        </a:p>
        <a:p>
          <a:pPr marL="228600" lvl="1" indent="-228600" algn="l" defTabSz="1022350">
            <a:lnSpc>
              <a:spcPct val="90000"/>
            </a:lnSpc>
            <a:spcBef>
              <a:spcPct val="0"/>
            </a:spcBef>
            <a:spcAft>
              <a:spcPct val="15000"/>
            </a:spcAft>
            <a:buChar char="••"/>
          </a:pPr>
          <a:r>
            <a:rPr lang="en-US" sz="2300" kern="1200" dirty="0" smtClean="0"/>
            <a:t>Used Income tax to pay for the war</a:t>
          </a:r>
          <a:endParaRPr lang="en-US" sz="2300" kern="1200" dirty="0"/>
        </a:p>
      </dsp:txBody>
      <dsp:txXfrm>
        <a:off x="2881" y="851975"/>
        <a:ext cx="2809279" cy="4419449"/>
      </dsp:txXfrm>
    </dsp:sp>
    <dsp:sp modelId="{BDCB2062-D86B-4955-B81D-4D5C6DE0E513}">
      <dsp:nvSpPr>
        <dsp:cNvPr id="0" name=""/>
        <dsp:cNvSpPr/>
      </dsp:nvSpPr>
      <dsp:spPr>
        <a:xfrm>
          <a:off x="3205460" y="189575"/>
          <a:ext cx="2809279"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Both</a:t>
          </a:r>
          <a:endParaRPr lang="en-US" sz="2300" kern="1200" dirty="0"/>
        </a:p>
      </dsp:txBody>
      <dsp:txXfrm>
        <a:off x="3205460" y="189575"/>
        <a:ext cx="2809279" cy="662400"/>
      </dsp:txXfrm>
    </dsp:sp>
    <dsp:sp modelId="{0AC92488-0557-4A23-A87E-4A2C0FF6BDC4}">
      <dsp:nvSpPr>
        <dsp:cNvPr id="0" name=""/>
        <dsp:cNvSpPr/>
      </dsp:nvSpPr>
      <dsp:spPr>
        <a:xfrm>
          <a:off x="3205460" y="851975"/>
          <a:ext cx="2809279" cy="4419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Conscription needed to provide soldiers</a:t>
          </a:r>
          <a:endParaRPr lang="en-US" sz="2300" kern="1200" dirty="0"/>
        </a:p>
        <a:p>
          <a:pPr marL="228600" lvl="1" indent="-228600" algn="l" defTabSz="1022350">
            <a:lnSpc>
              <a:spcPct val="90000"/>
            </a:lnSpc>
            <a:spcBef>
              <a:spcPct val="0"/>
            </a:spcBef>
            <a:spcAft>
              <a:spcPct val="15000"/>
            </a:spcAft>
            <a:buChar char="••"/>
          </a:pPr>
          <a:r>
            <a:rPr lang="en-US" sz="2300" kern="1200" dirty="0" smtClean="0"/>
            <a:t>Issue paper money</a:t>
          </a:r>
          <a:endParaRPr lang="en-US" sz="2300" kern="1200" dirty="0"/>
        </a:p>
        <a:p>
          <a:pPr marL="228600" lvl="1" indent="-228600" algn="l" defTabSz="1022350">
            <a:lnSpc>
              <a:spcPct val="90000"/>
            </a:lnSpc>
            <a:spcBef>
              <a:spcPct val="0"/>
            </a:spcBef>
            <a:spcAft>
              <a:spcPct val="15000"/>
            </a:spcAft>
            <a:buChar char="••"/>
          </a:pPr>
          <a:r>
            <a:rPr lang="en-US" sz="2300" kern="1200" dirty="0" smtClean="0"/>
            <a:t>Seize private property to ‘support’ the war effort</a:t>
          </a:r>
          <a:endParaRPr lang="en-US" sz="2300" kern="1200" dirty="0"/>
        </a:p>
        <a:p>
          <a:pPr marL="228600" lvl="1" indent="-228600" algn="l" defTabSz="1022350">
            <a:lnSpc>
              <a:spcPct val="90000"/>
            </a:lnSpc>
            <a:spcBef>
              <a:spcPct val="0"/>
            </a:spcBef>
            <a:spcAft>
              <a:spcPct val="15000"/>
            </a:spcAft>
            <a:buChar char="••"/>
          </a:pPr>
          <a:r>
            <a:rPr lang="en-US" sz="2300" kern="1200" dirty="0" smtClean="0"/>
            <a:t>Suspend Habeas Corpus</a:t>
          </a:r>
          <a:endParaRPr lang="en-US" sz="2300" kern="1200" dirty="0"/>
        </a:p>
      </dsp:txBody>
      <dsp:txXfrm>
        <a:off x="3205460" y="851975"/>
        <a:ext cx="2809279" cy="4419449"/>
      </dsp:txXfrm>
    </dsp:sp>
    <dsp:sp modelId="{1B959947-6074-44B3-8BFD-204FEBA26B7E}">
      <dsp:nvSpPr>
        <dsp:cNvPr id="0" name=""/>
        <dsp:cNvSpPr/>
      </dsp:nvSpPr>
      <dsp:spPr>
        <a:xfrm>
          <a:off x="6408039" y="189575"/>
          <a:ext cx="2809279"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South</a:t>
          </a:r>
          <a:endParaRPr lang="en-US" sz="2300" kern="1200" dirty="0"/>
        </a:p>
      </dsp:txBody>
      <dsp:txXfrm>
        <a:off x="6408039" y="189575"/>
        <a:ext cx="2809279" cy="662400"/>
      </dsp:txXfrm>
    </dsp:sp>
    <dsp:sp modelId="{D5E1A5DF-B542-4EEA-86BF-E5FA9A4443B2}">
      <dsp:nvSpPr>
        <dsp:cNvPr id="0" name=""/>
        <dsp:cNvSpPr/>
      </dsp:nvSpPr>
      <dsp:spPr>
        <a:xfrm>
          <a:off x="6408039" y="851975"/>
          <a:ext cx="2809279" cy="4419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Inflation</a:t>
          </a:r>
          <a:endParaRPr lang="en-US" sz="2300" kern="1200" dirty="0"/>
        </a:p>
        <a:p>
          <a:pPr marL="228600" lvl="1" indent="-228600" algn="l" defTabSz="1022350">
            <a:lnSpc>
              <a:spcPct val="90000"/>
            </a:lnSpc>
            <a:spcBef>
              <a:spcPct val="0"/>
            </a:spcBef>
            <a:spcAft>
              <a:spcPct val="15000"/>
            </a:spcAft>
            <a:buChar char="••"/>
          </a:pPr>
          <a:r>
            <a:rPr lang="en-US" sz="2300" kern="1200" dirty="0" smtClean="0"/>
            <a:t>“Blockade Runners’ used to deliver supplies</a:t>
          </a:r>
          <a:endParaRPr lang="en-US" sz="2300" kern="1200" dirty="0"/>
        </a:p>
        <a:p>
          <a:pPr marL="228600" lvl="1" indent="-228600" algn="l" defTabSz="1022350">
            <a:lnSpc>
              <a:spcPct val="90000"/>
            </a:lnSpc>
            <a:spcBef>
              <a:spcPct val="0"/>
            </a:spcBef>
            <a:spcAft>
              <a:spcPct val="15000"/>
            </a:spcAft>
            <a:buChar char="••"/>
          </a:pPr>
          <a:r>
            <a:rPr lang="en-US" sz="2300" kern="1200" dirty="0" smtClean="0"/>
            <a:t>Tax on farm produce</a:t>
          </a:r>
          <a:endParaRPr lang="en-US" sz="2300" kern="1200" dirty="0"/>
        </a:p>
        <a:p>
          <a:pPr marL="228600" lvl="1" indent="-228600" algn="l" defTabSz="1022350">
            <a:lnSpc>
              <a:spcPct val="90000"/>
            </a:lnSpc>
            <a:spcBef>
              <a:spcPct val="0"/>
            </a:spcBef>
            <a:spcAft>
              <a:spcPct val="15000"/>
            </a:spcAft>
            <a:buChar char="••"/>
          </a:pPr>
          <a:r>
            <a:rPr lang="en-US" sz="2300" kern="1200" dirty="0" smtClean="0"/>
            <a:t>Agricultural work complicated by military operations</a:t>
          </a:r>
          <a:endParaRPr lang="en-US" sz="2300" kern="1200" dirty="0"/>
        </a:p>
        <a:p>
          <a:pPr marL="228600" lvl="1" indent="-228600" algn="l" defTabSz="1022350">
            <a:lnSpc>
              <a:spcPct val="90000"/>
            </a:lnSpc>
            <a:spcBef>
              <a:spcPct val="0"/>
            </a:spcBef>
            <a:spcAft>
              <a:spcPct val="15000"/>
            </a:spcAft>
            <a:buChar char="••"/>
          </a:pPr>
          <a:r>
            <a:rPr lang="en-US" sz="2300" kern="1200" dirty="0" smtClean="0"/>
            <a:t>Seize Union weapons, food, &amp; supplies</a:t>
          </a:r>
          <a:endParaRPr lang="en-US" sz="2300" kern="1200" dirty="0"/>
        </a:p>
      </dsp:txBody>
      <dsp:txXfrm>
        <a:off x="6408039" y="851975"/>
        <a:ext cx="2809279" cy="4419449"/>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fld id="{20B720EA-BEE8-4A64-B273-68A07FD5B51A}" type="datetimeFigureOut">
              <a:rPr lang="en-US" smtClean="0"/>
              <a:t>11/23/2016</a:t>
            </a:fld>
            <a:endParaRPr lang="en-US"/>
          </a:p>
        </p:txBody>
      </p:sp>
      <p:sp>
        <p:nvSpPr>
          <p:cNvPr id="4" name="Footer Placeholder 3"/>
          <p:cNvSpPr>
            <a:spLocks noGrp="1"/>
          </p:cNvSpPr>
          <p:nvPr>
            <p:ph type="ftr" sz="quarter" idx="2"/>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40" tIns="45720" rIns="91440" bIns="45720" rtlCol="0" anchor="b"/>
          <a:lstStyle>
            <a:lvl1pPr algn="r">
              <a:defRPr sz="1200"/>
            </a:lvl1pPr>
          </a:lstStyle>
          <a:p>
            <a:fld id="{CA26351E-7709-43F8-86ED-B6896A2C66A5}" type="slidenum">
              <a:rPr lang="en-US" smtClean="0"/>
              <a:t>‹#›</a:t>
            </a:fld>
            <a:endParaRPr lang="en-US"/>
          </a:p>
        </p:txBody>
      </p:sp>
    </p:spTree>
    <p:extLst>
      <p:ext uri="{BB962C8B-B14F-4D97-AF65-F5344CB8AC3E}">
        <p14:creationId xmlns:p14="http://schemas.microsoft.com/office/powerpoint/2010/main" val="152310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BEECD1CB-7247-4059-822B-0C76E7F8E588}" type="datetimeFigureOut">
              <a:rPr lang="en-US" smtClean="0"/>
              <a:t>11/23/2016</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850"/>
            <a:ext cx="548640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525"/>
            <a:ext cx="2971800" cy="461963"/>
          </a:xfrm>
          <a:prstGeom prst="rect">
            <a:avLst/>
          </a:prstGeom>
        </p:spPr>
        <p:txBody>
          <a:bodyPr vert="horz" lIns="91440" tIns="45720" rIns="91440" bIns="45720" rtlCol="0" anchor="b"/>
          <a:lstStyle>
            <a:lvl1pPr algn="r">
              <a:defRPr sz="1200"/>
            </a:lvl1pPr>
          </a:lstStyle>
          <a:p>
            <a:fld id="{F8167B44-AB7A-4604-B1CF-0E27728CB825}" type="slidenum">
              <a:rPr lang="en-US" smtClean="0"/>
              <a:t>‹#›</a:t>
            </a:fld>
            <a:endParaRPr lang="en-US"/>
          </a:p>
        </p:txBody>
      </p:sp>
    </p:spTree>
    <p:extLst>
      <p:ext uri="{BB962C8B-B14F-4D97-AF65-F5344CB8AC3E}">
        <p14:creationId xmlns:p14="http://schemas.microsoft.com/office/powerpoint/2010/main" val="3773989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CAB5DA-93C3-4DFD-9015-9E7764C38EDE}"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A94F0-8365-4D8B-9702-B60CDB99C2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AB5DA-93C3-4DFD-9015-9E7764C38EDE}"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A94F0-8365-4D8B-9702-B60CDB99C2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AB5DA-93C3-4DFD-9015-9E7764C38EDE}"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A94F0-8365-4D8B-9702-B60CDB99C26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A515B5-64C7-4E85-9DA4-7E9A2889611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7CEA51-1E91-44DD-A2BB-89C5D6BFE7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2450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515B5-64C7-4E85-9DA4-7E9A2889611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7CEA51-1E91-44DD-A2BB-89C5D6BFE7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2487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A515B5-64C7-4E85-9DA4-7E9A2889611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7CEA51-1E91-44DD-A2BB-89C5D6BFE7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5405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A515B5-64C7-4E85-9DA4-7E9A2889611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7CEA51-1E91-44DD-A2BB-89C5D6BFE7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289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A515B5-64C7-4E85-9DA4-7E9A2889611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7CEA51-1E91-44DD-A2BB-89C5D6BFE7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526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A515B5-64C7-4E85-9DA4-7E9A2889611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67CEA51-1E91-44DD-A2BB-89C5D6BFE7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3444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515B5-64C7-4E85-9DA4-7E9A2889611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67CEA51-1E91-44DD-A2BB-89C5D6BFE7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5414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515B5-64C7-4E85-9DA4-7E9A2889611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7CEA51-1E91-44DD-A2BB-89C5D6BFE7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574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AB5DA-93C3-4DFD-9015-9E7764C38EDE}"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A94F0-8365-4D8B-9702-B60CDB99C26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515B5-64C7-4E85-9DA4-7E9A2889611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7CEA51-1E91-44DD-A2BB-89C5D6BFE7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9796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515B5-64C7-4E85-9DA4-7E9A2889611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7CEA51-1E91-44DD-A2BB-89C5D6BFE7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64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515B5-64C7-4E85-9DA4-7E9A2889611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7CEA51-1E91-44DD-A2BB-89C5D6BFE7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5782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1737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7421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0455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642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4639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50102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2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AB5DA-93C3-4DFD-9015-9E7764C38EDE}"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A94F0-8365-4D8B-9702-B60CDB99C26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6124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7767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4931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868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84718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084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2757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2800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957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2787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CAB5DA-93C3-4DFD-9015-9E7764C38EDE}"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A94F0-8365-4D8B-9702-B60CDB99C26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818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3282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3661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920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237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CAB5DA-93C3-4DFD-9015-9E7764C38EDE}" type="datetimeFigureOut">
              <a:rPr lang="en-US" smtClean="0"/>
              <a:pPr/>
              <a:t>11/23/2016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A94F0-8365-4D8B-9702-B60CDB99C2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CAB5DA-93C3-4DFD-9015-9E7764C38EDE}" type="datetimeFigureOut">
              <a:rPr lang="en-US" smtClean="0"/>
              <a:pPr/>
              <a:t>11/23/2016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A94F0-8365-4D8B-9702-B60CDB99C2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AB5DA-93C3-4DFD-9015-9E7764C38EDE}" type="datetimeFigureOut">
              <a:rPr lang="en-US" smtClean="0"/>
              <a:pPr/>
              <a:t>11/23/2016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A94F0-8365-4D8B-9702-B60CDB99C2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AB5DA-93C3-4DFD-9015-9E7764C38EDE}"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A94F0-8365-4D8B-9702-B60CDB99C2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AB5DA-93C3-4DFD-9015-9E7764C38EDE}"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A94F0-8365-4D8B-9702-B60CDB99C2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AB5DA-93C3-4DFD-9015-9E7764C38EDE}" type="datetimeFigureOut">
              <a:rPr lang="en-US" smtClean="0"/>
              <a:pPr/>
              <a:t>11/23/2016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A94F0-8365-4D8B-9702-B60CDB99C2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515B5-64C7-4E85-9DA4-7E9A28896110}" type="datetimeFigureOut">
              <a:rPr lang="en-US" smtClean="0">
                <a:solidFill>
                  <a:prstClr val="black">
                    <a:tint val="75000"/>
                  </a:prstClr>
                </a:solidFill>
              </a:rPr>
              <a:pPr/>
              <a:t>11/23/2016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CEA51-1E91-44DD-A2BB-89C5D6BFE7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6845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fontAlgn="base">
              <a:spcBef>
                <a:spcPct val="0"/>
              </a:spcBef>
              <a:spcAft>
                <a:spcPct val="0"/>
              </a:spcAft>
              <a:defRPr/>
            </a:pPr>
            <a:endParaRPr lang="en-US" sz="2400">
              <a:solidFill>
                <a:srgbClr val="000000"/>
              </a:solidFill>
              <a:effectLst>
                <a:outerShdw blurRad="38100" dist="38100" dir="2700000" algn="tl">
                  <a:srgbClr val="C0C0C0"/>
                </a:outerShdw>
              </a:effectLst>
            </a:endParaRPr>
          </a:p>
        </p:txBody>
      </p:sp>
      <p:pic>
        <p:nvPicPr>
          <p:cNvPr id="1027" name="Picture 30" descr="US flag-1867"/>
          <p:cNvPicPr>
            <a:picLocks noChangeAspect="1" noChangeArrowheads="1"/>
          </p:cNvPicPr>
          <p:nvPr userDrawn="1"/>
        </p:nvPicPr>
        <p:blipFill>
          <a:blip r:embed="rId13">
            <a:lum bright="88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8342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fontAlgn="base">
              <a:spcBef>
                <a:spcPct val="0"/>
              </a:spcBef>
              <a:spcAft>
                <a:spcPct val="0"/>
              </a:spcAft>
              <a:defRPr/>
            </a:pPr>
            <a:endParaRPr lang="en-US" sz="2400">
              <a:solidFill>
                <a:srgbClr val="000000"/>
              </a:solidFill>
              <a:effectLst>
                <a:outerShdw blurRad="38100" dist="38100" dir="2700000" algn="tl">
                  <a:srgbClr val="C0C0C0"/>
                </a:outerShdw>
              </a:effectLst>
            </a:endParaRPr>
          </a:p>
        </p:txBody>
      </p:sp>
      <p:pic>
        <p:nvPicPr>
          <p:cNvPr id="1027" name="Picture 30" descr="US flag-1867"/>
          <p:cNvPicPr>
            <a:picLocks noChangeAspect="1" noChangeArrowheads="1"/>
          </p:cNvPicPr>
          <p:nvPr userDrawn="1"/>
        </p:nvPicPr>
        <p:blipFill>
          <a:blip r:embed="rId13">
            <a:lum bright="88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8886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JwerHiI2X_Tw2M&amp;tbnid=6VMqTMbRT_FLPM:&amp;ved=0CAUQjRw&amp;url=http://civilwarcruise.org/registration&amp;ei=dWZgUrHxKLKy4AO04YDwCA&amp;bvm=bv.54176721,d.dmg&amp;psig=AFQjCNEnPc-CxDK8OfeTdaraTO_BvwrUlQ&amp;ust=138213578568800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X6xR5Lfs7CJUhM&amp;tbnid=_5m3kz30Qdo1JM:&amp;ved=0CAUQjRw&amp;url=http://www.charlestonbatterytour.com/fort-sumter.htm&amp;ei=k5hgUpy1Mca0ygH4j4CgBw&amp;bvm=bv.54176721,d.aWc&amp;psig=AFQjCNGcxmmf4VnpIzwm5eM4N1h09SPVCw&amp;ust=1382148612596833" TargetMode="Externa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hyperlink" Target="http://www.google.com/url?sa=i&amp;rct=j&amp;q=&amp;esrc=s&amp;frm=1&amp;source=images&amp;cd=&amp;cad=rja&amp;docid=sCIkCJ8jQr5ItM&amp;tbnid=4ffKjsSJlWZ7lM:&amp;ved=0CAUQjRw&amp;url=http://library.thinkquest.org/3055/graphics/battles/fortsumter.html&amp;ei=uJhgUqTGC-blyQHWzIHwBA&amp;bvm=bv.54176721,d.aWc&amp;psig=AFQjCNGcxmmf4VnpIzwm5eM4N1h09SPVCw&amp;ust=138214861259683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source=images&amp;cd=&amp;cad=rja&amp;docid=C-Hs-F0ps5IIoM&amp;tbnid=dCkCZdSinqE9TM:&amp;ved=&amp;url=http://en.wikipedia.org/wiki/Battle_of_Fort_Sumter&amp;ei=QphgUsjaFem2yAGulYGIDg&amp;psig=AFQjCNEDlYo2fr49NTZCzxZcar-ZzjHtJg&amp;ust=1382148546400452"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m/url?sa=i&amp;source=images&amp;cd=&amp;cad=rja&amp;docid=ba6h37zAkjTjhM&amp;tbnid=Y3Za9IWEu0cGQM:&amp;ved=&amp;url=http://www.history.com/topics/fort-sumter/photos&amp;ei=9ZxgUsr_Kc_eyQGEnIDoCQ&amp;psig=AFQjCNHcraqx3jZHp_leGHTkENCEbn5xyg&amp;ust=138214974973037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frm=1&amp;source=images&amp;cd=&amp;cad=rja&amp;docid=veljFAhLBo7ROM&amp;tbnid=8Mk8-8t0cwx1SM:&amp;ved=0CAUQjRw&amp;url=http://www.amazon.com/Rebels/dp/B004ALFWUS&amp;ei=jDVAUqGhG9PC4APss4GgCQ&amp;bvm=bv.52434380,d.dmg&amp;psig=AFQjCNFrndDLSxSytt90TzCQCxpufZiQ0A&amp;ust=138002610935443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frm=1&amp;source=images&amp;cd=&amp;cad=rja&amp;docid=XqHa0aBOrbWIiM&amp;tbnid=9mUyOomrS5kHbM:&amp;ved=0CAUQjRw&amp;url=http://thomaslegion.net/borderstatecivilwarhistory.html&amp;ei=hcBlUsWXJsHyyAGPnoCgAQ&amp;bvm=bv.54934254,d.aWc&amp;psig=AFQjCNFUU0X1Nb8iml-66anD0gRX3yJw1A&amp;ust=138248633794791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docid=UIGQEtpsV5xMYM&amp;tbnid=OjMHEAIBFrAokM:&amp;ved=0CAUQjRw&amp;url=http://www.rareflags.com/RareFlags_Collecting_CivilWar.htm&amp;ei=1cNlUonaA-Xq2QXJ6YG4Aw&amp;bvm=bv.55123115,d.b2I&amp;psig=AFQjCNF5nNWDTOXYAz-qV8t-gzhxU-3HiA&amp;ust=1382487372682964" TargetMode="Externa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hyperlink" Target="http://www.google.com/url?sa=i&amp;rct=j&amp;q=&amp;esrc=s&amp;frm=1&amp;source=images&amp;cd=&amp;cad=rja&amp;docid=v1SowNB3ONH-MM&amp;tbnid=dW4MfGqpe4lpMM:&amp;ved=0CAUQjRw&amp;url=http://www.antiquetrader.com/antiques/ownership-disputes-controversy-accompany-captured-confederate-flags&amp;ei=JsRlUtr4A6jh2QWEoYHgBg&amp;bvm=bv.55123115,d.b2I&amp;psig=AFQjCNHzD1sjVswUt_G3TMtYqMRwJ6KsxA&amp;ust=1382487450894633"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jinLHUhN5fTpjM&amp;tbnid=8JHxRPOQ0xMgVM:&amp;ved=0CAUQjRw&amp;url=http://www.xtimeline.com/evt/view.aspx?id=29669&amp;ei=QNBlUq-PGaP0yQHIsYCIAw&amp;bvm=bv.55123115,d.aWc&amp;psig=AFQjCNG1j4YkKY4aWKsJDfpQxfWlrOMPjA&amp;ust=1382490556972270" TargetMode="External"/><Relationship Id="rId3" Type="http://schemas.openxmlformats.org/officeDocument/2006/relationships/image" Target="../media/image20.jpeg"/><Relationship Id="rId7" Type="http://schemas.openxmlformats.org/officeDocument/2006/relationships/image" Target="../media/image21.jpeg"/><Relationship Id="rId2" Type="http://schemas.openxmlformats.org/officeDocument/2006/relationships/hyperlink" Target="http://www.google.com/url?sa=i&amp;rct=j&amp;q=&amp;esrc=s&amp;frm=1&amp;source=images&amp;cd=&amp;cad=rja&amp;docid=v1SowNB3ONH-MM&amp;tbnid=dW4MfGqpe4lpMM:&amp;ved=0CAUQjRw&amp;url=http://www.antiquetrader.com/antiques/ownership-disputes-controversy-accompany-captured-confederate-flags&amp;ei=JsRlUtr4A6jh2QWEoYHgBg&amp;bvm=bv.55123115,d.b2I&amp;psig=AFQjCNHzD1sjVswUt_G3TMtYqMRwJ6KsxA&amp;ust=1382487450894633" TargetMode="External"/><Relationship Id="rId1" Type="http://schemas.openxmlformats.org/officeDocument/2006/relationships/slideLayout" Target="../slideLayouts/slideLayout5.xml"/><Relationship Id="rId6" Type="http://schemas.openxmlformats.org/officeDocument/2006/relationships/hyperlink" Target="http://www.google.com/url?sa=i&amp;rct=j&amp;q=&amp;esrc=s&amp;frm=1&amp;source=images&amp;cd=&amp;cad=rja&amp;docid=REC3P8mK6x7Q6M&amp;tbnid=-f0yOKIGhfjtOM:&amp;ved=0CAUQjRw&amp;url=http://mrbarbersocialstudies.com/Socialstudies/American_History_Chapter_16.html&amp;ei=789lUpqNK_LyyAG-_ICoBg&amp;bvm=bv.55123115,d.aWc&amp;psig=AFQjCNE895vzeeig0VYOfF1xr1IZykEkCw&amp;ust=1382490461923685" TargetMode="External"/><Relationship Id="rId5" Type="http://schemas.openxmlformats.org/officeDocument/2006/relationships/image" Target="../media/image18.jpeg"/><Relationship Id="rId4" Type="http://schemas.openxmlformats.org/officeDocument/2006/relationships/hyperlink" Target="http://www.google.com/url?sa=i&amp;rct=j&amp;q=&amp;esrc=s&amp;frm=1&amp;source=images&amp;cd=&amp;cad=rja&amp;docid=UIGQEtpsV5xMYM&amp;tbnid=OjMHEAIBFrAokM:&amp;ved=0CAUQjRw&amp;url=http://www.rareflags.com/RareFlags_Collecting_CivilWar.htm&amp;ei=1cNlUonaA-Xq2QXJ6YG4Aw&amp;bvm=bv.55123115,d.b2I&amp;psig=AFQjCNF5nNWDTOXYAz-qV8t-gzhxU-3HiA&amp;ust=1382487372682964" TargetMode="External"/><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KNITg1PUYTYIsM&amp;tbnid=Xfc8t18Lf2RALM:&amp;ved=0CAUQjRw&amp;url=http://www.biography.com/people/joseph-hooker-9343219&amp;ei=Xxd1UqDANZXI4APO74G4Aw&amp;bvm=bv.55819444,d.cWc&amp;psig=AFQjCNHzg7ZwJPMfq4zE6Sni9j4A1bhS0A&amp;ust=1383491780829537" TargetMode="External"/><Relationship Id="rId13"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7.jpeg"/><Relationship Id="rId12" Type="http://schemas.openxmlformats.org/officeDocument/2006/relationships/hyperlink" Target="http://www.google.com/url?sa=i&amp;rct=j&amp;q=&amp;esrc=s&amp;frm=1&amp;source=images&amp;cd=&amp;cad=rja&amp;docid=KkhkQvib6vddZM&amp;tbnid=aQl_Kw2z-HTi5M:&amp;ved=0CAUQjRw&amp;url=http://jackmalcolm.com/blog/2012/12/us-grants-lesson-in-outside-in-thinking/&amp;ei=Jhh1Urv0BLPJ4APv_4HICg&amp;bvm=bv.55819444,d.cWc&amp;psig=AFQjCNEWCzC_JqyBl79IjOCRzN2pGceBbA&amp;ust=1383491981051054" TargetMode="External"/><Relationship Id="rId2" Type="http://schemas.openxmlformats.org/officeDocument/2006/relationships/hyperlink" Target="http://www.google.com/url?sa=i&amp;rct=j&amp;q=&amp;esrc=s&amp;frm=1&amp;source=images&amp;cd=&amp;cad=rja&amp;docid=bnwIKLCqr5h4ZM&amp;tbnid=zH-vjYsWMeTYAM:&amp;ved=0CAUQjRw&amp;url=http://blueandgraytrail.com/event/Irvin_McDowell&amp;ei=UxZ1UpzwDpKj4APf9IG4Bg&amp;bvm=bv.55819444,d.cWc&amp;psig=AFQjCNHxP38l6L-C_HQ5xGYWLrxxdOdcEQ&amp;ust=1383491524847671" TargetMode="External"/><Relationship Id="rId1" Type="http://schemas.openxmlformats.org/officeDocument/2006/relationships/slideLayout" Target="../slideLayouts/slideLayout5.xml"/><Relationship Id="rId6" Type="http://schemas.openxmlformats.org/officeDocument/2006/relationships/hyperlink" Target="http://en.wikipedia.org/wiki/File:Ambrose_Burnside2.jpg" TargetMode="External"/><Relationship Id="rId11" Type="http://schemas.openxmlformats.org/officeDocument/2006/relationships/image" Target="../media/image29.jpeg"/><Relationship Id="rId5" Type="http://schemas.openxmlformats.org/officeDocument/2006/relationships/image" Target="../media/image26.jpeg"/><Relationship Id="rId15" Type="http://schemas.openxmlformats.org/officeDocument/2006/relationships/image" Target="../media/image31.jpeg"/><Relationship Id="rId10" Type="http://schemas.openxmlformats.org/officeDocument/2006/relationships/hyperlink" Target="http://www.google.com/url?sa=i&amp;rct=j&amp;q=&amp;esrc=s&amp;frm=1&amp;source=images&amp;cd=&amp;cad=rja&amp;docid=040JhPVT0Zb_zM&amp;tbnid=0LmY3B5C38iI7M:&amp;ved=0CAUQjRw&amp;url=http://kids.britannica.com/comptons/art-150967/George-G-Meade&amp;ei=xhd1UojXK6vA4APpkoCgCg&amp;bvm=bv.55819444,d.cWc&amp;psig=AFQjCNFvnlrRUuQrbcxRfswazyARyRVcxA&amp;ust=1383491881942815" TargetMode="External"/><Relationship Id="rId4" Type="http://schemas.openxmlformats.org/officeDocument/2006/relationships/hyperlink" Target="http://www.google.com/url?sa=i&amp;source=images&amp;cd=&amp;cad=rja&amp;docid=ddb3--Dm-HabvM&amp;tbnid=45e2bi4pGghg2M:&amp;ved=&amp;url=http://ironbrigader.com/2011/09/17/george-b-mcclellan-quick-facts/&amp;ei=exZ1UvyMFdOwsASZ_oDwBA&amp;psig=AFQjCNHeUb7YHGY6ra-LjgwHCP6Igb514w&amp;ust=1383491579391700" TargetMode="External"/><Relationship Id="rId9" Type="http://schemas.openxmlformats.org/officeDocument/2006/relationships/image" Target="../media/image28.jpeg"/><Relationship Id="rId14" Type="http://schemas.openxmlformats.org/officeDocument/2006/relationships/hyperlink" Target="http://www.google.com/url?sa=i&amp;rct=j&amp;q=&amp;esrc=s&amp;frm=1&amp;source=images&amp;cd=&amp;cad=rja&amp;docid=hBM_huXrk1bMKM&amp;tbnid=iyKiMYJd6O1CoM:&amp;ved=0CAUQjRw&amp;url=http://www.occidentaldissent.com/2011/04/12/southern-conservatism/&amp;ei=5Rx1UtyUMMP-4APs1IHgCw&amp;psig=AFQjCNEX5OeC_itKSqvK7BqvoXBJwbt0bQ&amp;ust=1383492119131063"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nYcZQO1VXNg0SM&amp;tbnid=UXwKu-f3n8si-M:&amp;ved=0CAUQjRw&amp;url=http://en.wikipedia.org/wiki/Monument_Avenue&amp;ei=lBl1Uu_aJNKs4AOh1IHYBg&amp;psig=AFQjCNEX5OeC_itKSqvK7BqvoXBJwbt0bQ&amp;ust=1383492119131063" TargetMode="External"/><Relationship Id="rId13" Type="http://schemas.openxmlformats.org/officeDocument/2006/relationships/hyperlink" Target="http://www.google.com/url?sa=i&amp;rct=j&amp;q=&amp;esrc=s&amp;frm=1&amp;source=images&amp;cd=&amp;cad=rja&amp;docid=IjSaf3gRu0N6GM&amp;tbnid=CZnyGCPcNrDv7M:&amp;ved=0CAUQjRw&amp;url=http://www.artswfl.com/public-art-2/fort-myers-river-district-public-art-2/robert-e-lee-bust/robert-e-lee-bust&amp;ei=qhx1UuqoHrfH4AOZhoDgDw&amp;psig=AFQjCNEX5OeC_itKSqvK7BqvoXBJwbt0bQ&amp;ust=1383492119131063" TargetMode="External"/><Relationship Id="rId3" Type="http://schemas.openxmlformats.org/officeDocument/2006/relationships/image" Target="../media/image32.jpeg"/><Relationship Id="rId7" Type="http://schemas.openxmlformats.org/officeDocument/2006/relationships/image" Target="../media/image34.jpeg"/><Relationship Id="rId12" Type="http://schemas.openxmlformats.org/officeDocument/2006/relationships/image" Target="../media/image37.jpeg"/><Relationship Id="rId2" Type="http://schemas.openxmlformats.org/officeDocument/2006/relationships/hyperlink" Target="http://www.google.com/url?sa=i&amp;rct=j&amp;q=&amp;esrc=s&amp;frm=1&amp;source=images&amp;cd=&amp;cad=rja&amp;docid=MzaoFHbRd1ebpM&amp;tbnid=xV-H36q7MhbbLM:&amp;ved=0CAUQjRw&amp;url=http://www.wtop.com/864/2913588/Obscure-memorials-monuments-in-DC&amp;ei=0Bh1UtTNH-LE4AOJqYDQDg&amp;psig=AFQjCNEX5OeC_itKSqvK7BqvoXBJwbt0bQ&amp;ust=1383492119131063" TargetMode="External"/><Relationship Id="rId16"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hyperlink" Target="http://www.google.com/url?sa=i&amp;rct=j&amp;q=&amp;esrc=s&amp;frm=1&amp;source=images&amp;cd=&amp;cad=rja&amp;docid=fG-V8p4gBGZy2M&amp;tbnid=IVgNOqvX5IViMM:&amp;ved=0CAUQjRw&amp;url=http://en.wikipedia.org/wiki/Robert_E._Lee&amp;ei=Wxl1Ut21D_S44APlyIHYDQ&amp;psig=AFQjCNEX5OeC_itKSqvK7BqvoXBJwbt0bQ&amp;ust=1383492119131063" TargetMode="External"/><Relationship Id="rId11" Type="http://schemas.openxmlformats.org/officeDocument/2006/relationships/image" Target="../media/image36.jpeg"/><Relationship Id="rId5" Type="http://schemas.openxmlformats.org/officeDocument/2006/relationships/image" Target="../media/image33.jpeg"/><Relationship Id="rId15" Type="http://schemas.openxmlformats.org/officeDocument/2006/relationships/hyperlink" Target="http://www.google.com/url?sa=i&amp;rct=j&amp;q=&amp;esrc=s&amp;frm=1&amp;source=images&amp;cd=&amp;cad=rja&amp;docid=OUE3-ae2m0czSM&amp;tbnid=qSHrjT0o2_WlcM:&amp;ved=0CAUQjRw&amp;url=http://americanroadmagazine.com/forum/index.php?app=gallery&amp;image=1096&amp;ei=Gh11UquNCuPh4AOixIDwDQ&amp;psig=AFQjCNEX5OeC_itKSqvK7BqvoXBJwbt0bQ&amp;ust=1383492119131063" TargetMode="External"/><Relationship Id="rId10" Type="http://schemas.openxmlformats.org/officeDocument/2006/relationships/hyperlink" Target="http://www.google.com/url?sa=i&amp;rct=j&amp;q=&amp;esrc=s&amp;frm=1&amp;source=images&amp;cd=&amp;cad=rja&amp;docid=vurFWvdDvuYzFM&amp;tbnid=HlU0kRSYepJFzM:&amp;ved=0CAUQjRw&amp;url=http://www.charlottesville.org/index.aspx?page=354&amp;ei=Ghx1UufJAbe34AOSyYH4AQ&amp;psig=AFQjCNEX5OeC_itKSqvK7BqvoXBJwbt0bQ&amp;ust=1383492119131063" TargetMode="External"/><Relationship Id="rId4" Type="http://schemas.openxmlformats.org/officeDocument/2006/relationships/hyperlink" Target="http://www.google.com/url?sa=i&amp;rct=j&amp;q=&amp;esrc=s&amp;frm=1&amp;source=images&amp;cd=&amp;cad=rja&amp;docid=MzaoFHbRd1ebpM&amp;tbnid=xV-H36q7MhbbLM:&amp;ved=0CAUQjRw&amp;url=http://www.marriott.com/hotels/photo-tours.mi?marshaCode=msyrm&amp;pageID=HWARI&amp;imageID=6&amp;ei=4hh1UvO6Gpf_4AOt84DwDQ&amp;psig=AFQjCNEX5OeC_itKSqvK7BqvoXBJwbt0bQ&amp;ust=1383492119131063" TargetMode="External"/><Relationship Id="rId9" Type="http://schemas.openxmlformats.org/officeDocument/2006/relationships/image" Target="../media/image35.jpeg"/><Relationship Id="rId14"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hyperlink" Target="http://www.washingtonpost.com/wp-srv/lifestyle/special/civil-war-interactive/civil-war-battles-and-casualties-interactive-map/" TargetMode="Externa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1.bp.blogspot.com/-hn3gRMWpaQg/T4Bn4CRivAI/AAAAAAAAJW8/3Y3Dl3x58aI/s1600/americacivilwar.jpg" TargetMode="External"/><Relationship Id="rId2" Type="http://schemas.openxmlformats.org/officeDocument/2006/relationships/hyperlink" Target="http://www.google.com/url?sa=i&amp;rct=j&amp;q=&amp;esrc=s&amp;frm=1&amp;source=images&amp;cd=&amp;cad=rja&amp;docid=Txijyi_brrdsvM&amp;tbnid=CQ4dannGI5FPMM:&amp;ved=0CAUQjRw&amp;url=http://journey2excellence.blogspot.com/2012/04/america-story-of-us-episode-5-civil-war.html&amp;ei=6R51UorTOYrWkQeQ5YCoBw&amp;bvm=bv.55819444,d.cWc&amp;psig=AFQjCNEdDKxPttriUrYazHetihRulA_VGQ&amp;ust=1383493732944468" TargetMode="Externa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url?sa=i&amp;rct=j&amp;q=&amp;esrc=s&amp;frm=1&amp;source=images&amp;cd=&amp;cad=rja&amp;docid=a-Fb2mLs3x-MyM&amp;tbnid=FfHX10ybbkrh9M:&amp;ved=0CAUQjRw&amp;url=http://civilwar-studyguide.wikispaces.com/Weapons-of-the-Civil-War&amp;ei=yQF1Up7XIOXA4AOpj4CYBQ&amp;bvm=bv.55819444,d.cWc&amp;psig=AFQjCNHdFWzlE87ylBlxmZYC2ucig-T9FA&amp;ust=1383486274802362" TargetMode="Externa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om/url?sa=i&amp;rct=j&amp;q=&amp;esrc=s&amp;frm=1&amp;source=images&amp;cd=&amp;cad=rja&amp;docid=JNE9YGCc9CGMDM&amp;tbnid=_l6hh1Wrt_e8hM:&amp;ved=0CAUQjRw&amp;url=http://connecticuthistory.org/connecticut-arms-the-union/&amp;ei=qAJ1Us3YJaT84AOw44HgBg&amp;bvm=bv.55819444,d.cWc&amp;psig=AFQjCNFrCRxAgZjnakDSW3VSzHMQ778gxA&amp;ust=1383486493211689" TargetMode="Externa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jpeg"/><Relationship Id="rId2" Type="http://schemas.openxmlformats.org/officeDocument/2006/relationships/hyperlink" Target="http://en.wikipedia.org/wiki/File:Savannah_Campaign.png"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aye5Xy7ymZpkEM&amp;tbnid=F1-6qt4McgoA8M:&amp;ved=0CAUQjRw&amp;url=http://www.wired.com/thisdayintech/2010/11/1115-sherman-march-to-sea/&amp;ei=ASx1UumjN4nk4AOg2YGwDg&amp;bvm=bv.55819444,d.cWc&amp;psig=AFQjCNHIEbfBUs2Fqe7GzzQHXDKki66pXA&amp;ust=1383496857239867" TargetMode="External"/><Relationship Id="rId5" Type="http://schemas.openxmlformats.org/officeDocument/2006/relationships/image" Target="../media/image50.jpeg"/><Relationship Id="rId4" Type="http://schemas.openxmlformats.org/officeDocument/2006/relationships/hyperlink" Target="http://en.wikipedia.org/wiki/File:Sherman_railroad_destroy_noborder.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m/url?sa=i&amp;rct=j&amp;q=&amp;esrc=s&amp;frm=1&amp;source=images&amp;cd=&amp;cad=rja&amp;docid=9f8pf1iWzCVJMM&amp;tbnid=dmD3RppLJdU_uM:&amp;ved=0CAUQjRw&amp;url=http://invention.smithsonian.org/centerpieces/whole_cloth/u2ei/u2materials/eiPac4.html&amp;ei=Wr1MUqPPHq_lygHt-oHQAQ&amp;bvm=bv.53537100,d.cGE&amp;psig=AFQjCNGiqCubsvH3FCmYfCh6ybCuxH1M5w&amp;ust=1380847236723155" TargetMode="External"/><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hyperlink" Target="http://www.google.com/url?sa=i&amp;rct=j&amp;q=&amp;esrc=s&amp;frm=1&amp;source=images&amp;cd=&amp;cad=rja&amp;docid=0peSMZ80ScmXWM&amp;tbnid=83fm-ulkSGS1jM:&amp;ved=0CAUQjRw&amp;url=http://commons.wikimedia.org/wiki/File:PSM_V54_D025_Cotton_field_in_mississippi.jpg&amp;ei=vb1MUpeAKsT4yQHW7YCICg&amp;bvm=bv.53537100,d.cGE&amp;psig=AFQjCNG-USLHZXnI9f3pedwRlB7Nn8OepA&amp;ust=1380847356399856"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om/url?sa=i&amp;rct=j&amp;q=&amp;esrc=s&amp;frm=1&amp;source=images&amp;cd=&amp;cad=rja&amp;docid=tTt9lkym8nl3cM&amp;tbnid=myvIxid_FH1h7M:&amp;ved=0CAUQjRw&amp;url=http://archives.delaware.gov/100/wearelivingandlearning/Writing%20Home.shtml&amp;ei=bE18Uq2GI87lygGQxIHABQ&amp;bvm=bv.56146854,d.aWc&amp;psig=AFQjCNFIZ6W4br27opOWIrGe8HFEhf-40w&amp;ust=1383964393267730" TargetMode="External"/><Relationship Id="rId1" Type="http://schemas.openxmlformats.org/officeDocument/2006/relationships/slideLayout" Target="../slideLayouts/slideLayout5.xml"/><Relationship Id="rId5" Type="http://schemas.openxmlformats.org/officeDocument/2006/relationships/image" Target="../media/image55.jpeg"/><Relationship Id="rId4" Type="http://schemas.openxmlformats.org/officeDocument/2006/relationships/hyperlink" Target="http://www.google.com/url?sa=i&amp;rct=j&amp;q=&amp;esrc=s&amp;frm=1&amp;source=images&amp;cd=&amp;cad=rja&amp;docid=EmX7b5ZMPBRCUM&amp;tbnid=JkoSFQJUd55AlM:&amp;ved=0CAUQjRw&amp;url=http://civilwarplay.com/playwrights-blog/silent-voices-civil-war/&amp;ei=DU58Upy4Fem2yAG9-oD4Ag&amp;bvm=bv.56146854,d.aWc&amp;psig=AFQjCNHQlzaF33JPcpMUjJ4EEj2CVs2DEQ&amp;ust=1383964551168388"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google.com/url?sa=i&amp;rct=j&amp;q=&amp;esrc=s&amp;frm=1&amp;source=images&amp;cd=&amp;cad=rja&amp;docid=tTt9lkym8nl3cM&amp;tbnid=myvIxid_FH1h7M:&amp;ved=0CAUQjRw&amp;url=http://www.dailykos.com/story/2009/06/23/745796/-NFTT-The-Importance-Of-Letters-Edition&amp;ei=j018UrG-CqWbygG6sIDgDA&amp;bvm=bv.56146854,d.aWc&amp;psig=AFQjCNFIZ6W4br27opOWIrGe8HFEhf-40w&amp;ust=1383964393267730" TargetMode="Externa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hyperlink" Target="http://www.google.com/url?sa=i&amp;rct=j&amp;q=&amp;esrc=s&amp;frm=1&amp;source=images&amp;cd=&amp;cad=rja&amp;docid=EmX7b5ZMPBRCUM&amp;tbnid=JkoSFQJUd55AlM:&amp;ved=0CAUQjRw&amp;url=http://civilwarplay.com/playwrights-blog/silent-voices-civil-war/&amp;ei=DU58Upy4Fem2yAG9-oD4Ag&amp;bvm=bv.56146854,d.aWc&amp;psig=AFQjCNHQlzaF33JPcpMUjJ4EEj2CVs2DEQ&amp;ust=138396455116838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com/url?sa=i&amp;rct=j&amp;q=&amp;esrc=s&amp;frm=1&amp;source=images&amp;cd=&amp;cad=rja&amp;docid=EzaZcArpiz8KkM&amp;tbnid=Xq0snhyfrAPDrM:&amp;ved=0CAUQjRw&amp;url=http://civilwardailygazette.com/2012/09/23/northern-press-and-politicians-react-to-emancipation-proclamation/&amp;ei=W85lUpWkKsOYyAG41oGoCg&amp;bvm=bv.55123115,d.aWc&amp;psig=AFQjCNHZ5bE4Fv4OpRbu-ujFjdpOH2aU-Q&amp;ust=1382490062025855"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google.com/url?sa=i&amp;rct=j&amp;q=&amp;esrc=s&amp;frm=1&amp;source=images&amp;cd=&amp;cad=rja&amp;docid=6Vsa8YvwW7Ii6M&amp;tbnid=vXxGZ8ghKdIb6M:&amp;ved=0CAUQjRw&amp;url=http://www.freeworldu.org/Flash-Cards/Effects-of-the-Civil-War--5779&amp;ei=YcxlUuf_NvDYyQGVzIDoBA&amp;bvm=bv.55123115,d.aWc&amp;psig=AFQjCNFVRxMYTgJBSVmRNGhsVufyhUcjzQ&amp;ust=1382489519295489" TargetMode="Externa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hyperlink" Target="http://www.google.com/url?sa=i&amp;rct=j&amp;q=&amp;esrc=s&amp;frm=1&amp;source=images&amp;cd=&amp;cad=rja&amp;docid=MHmJLRtHMl6RTM&amp;tbnid=kC9wUSUq0xEXRM:&amp;ved=0CAUQjRw&amp;url=http://www.nps.gov/civilwar/civil-war-to-civil-rights.htm?showall=0&amp;maxrows=5&amp;startrow=6&amp;ei=pcxlUuCtDeiOyAGekoDgBA&amp;bvm=bv.55123115,d.aWc&amp;psig=AFQjCNF6-CgMK1u6v8WjWnlQt5z5-8QtPg&amp;ust=1382489625670800"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4.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49FqMzTldaXJoM&amp;tbnid=uD52PkSodPL_WM:&amp;ved=0CAUQjRw&amp;url=http://www.nps.gov/history/nr/travel/national_cemeteries/Virginia/Arlington_National_Cemetery.html&amp;ei=PS11UvjMJ_Sz4APV_4HICQ&amp;bvm=bv.55819444,d.cWc&amp;psig=AFQjCNFOzzL2LSeAkGWbFiV8onEux8s2JQ&amp;ust=1383497328892894" TargetMode="External"/><Relationship Id="rId5" Type="http://schemas.openxmlformats.org/officeDocument/2006/relationships/image" Target="../media/image63.jpeg"/><Relationship Id="rId4" Type="http://schemas.openxmlformats.org/officeDocument/2006/relationships/hyperlink" Target="http://www.google.com/url?sa=i&amp;rct=j&amp;q=&amp;esrc=s&amp;frm=1&amp;source=images&amp;cd=&amp;cad=rja&amp;docid=VQzUw5D3Sspa8M&amp;tbnid=1ntuTg5sMH6HJM:&amp;ved=0CAUQjRw&amp;url=http://www.nationalparkstraveler.com/2011/07/national-park-service-director-jarvis-addresses-value-and-importance-maintaining-civil-war-sites8501&amp;ei=1ix1UpHqJJih4AOzg4GQDw&amp;bvm=bv.55819444,d.cWc&amp;psig=AFQjCNFidCKc36vJIjtdpnhd-oqYez265A&amp;ust=1383497247291463"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www.google.com/url?sa=i&amp;rct=j&amp;q=&amp;esrc=s&amp;frm=1&amp;source=images&amp;cd=&amp;cad=rja&amp;docid=TW2nuY6m2yW-VM&amp;tbnid=Hi2ckavX5SjNQM:&amp;ved=0CAUQjRw&amp;url=http://www.xtimeline.com/evt/view.aspx?id=40522&amp;ei=IeSDUu3sOoPC4APVwIGICQ&amp;bvm=bv.56343320,d.dmg&amp;psig=AFQjCNH2GQXdYxq6nH_XOEQh3h9rakWfLg&amp;ust=1384461719493218"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upload.wikimedia.org/wikipedia/commons/d/d7/Forcing_Slavery_Freesoilers_Throats.jpg"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google.com/url?sa=i&amp;rct=j&amp;q=&amp;esrc=s&amp;frm=1&amp;source=images&amp;cd=&amp;cad=rja&amp;docid=XrqdUobYozLnAM&amp;tbnid=TCzmCqZsif6EtM:&amp;ved=0CAUQjRw&amp;url=http://www.fasttrackteaching.com/burns/Unit_1_Reconstruction/U1_Reconstruction_Ends.html&amp;ei=DCaGUqWkOs7gsATFpoCgBw&amp;psig=AFQjCNF8xepkkYlQokHwkymH3XR55LuiiA&amp;ust=1384609637341381" TargetMode="Externa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gxuSP9ViRKGB5M&amp;tbnid=BEgQQWefXPYuYM:&amp;ved=0CAUQjRw&amp;url=http://mrnussbaum.com/civil-war/election_of_1860/&amp;ei=XJFgUsnmKOPayAG964HADA&amp;bvm=bv.54176721,d.aWc&amp;psig=AFQjCNErzC08SwElTPcLdIS_DS6P4yLafw&amp;ust=1382146777174322"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url?sa=i&amp;rct=j&amp;q=&amp;esrc=s&amp;frm=1&amp;source=images&amp;cd=&amp;cad=rja&amp;docid=aQNfs4Vgt2MFsM&amp;tbnid=1XS_sOyghtABtM:&amp;ved=0CAUQjRw&amp;url=http://voteview.com/Political_Parties_UCSD_21_February_2006.htm&amp;ei=jpFgUr-hHK6FyQHY5oGoDw&amp;bvm=bv.54176721,d.aWc&amp;psig=AFQjCNErzC08SwElTPcLdIS_DS6P4yLafw&amp;ust=138214677717432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9rzGkTPk9531VM&amp;tbnid=zBVU0BI0Nsy9PM:&amp;ved=0CAUQjRw&amp;url=http://althistory.wikia.com/wiki/Abraham_Lincoln_(Two_Americas)&amp;ei=QJZgUoyYOMWdyQHq5oGQBg&amp;bvm=bv.54176721,d.aWc&amp;psig=AFQjCNGB4m3nDknzqK6uGNcuV34sJkn4dw&amp;ust=138214802698862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102880"/>
          </a:xfrm>
        </p:spPr>
        <p:txBody>
          <a:bodyPr/>
          <a:lstStyle/>
          <a:p>
            <a:r>
              <a:rPr lang="en-US" dirty="0" smtClean="0"/>
              <a:t>Civil War</a:t>
            </a:r>
            <a:endParaRPr lang="en-US" dirty="0"/>
          </a:p>
        </p:txBody>
      </p:sp>
      <p:sp>
        <p:nvSpPr>
          <p:cNvPr id="3" name="Subtitle 2"/>
          <p:cNvSpPr>
            <a:spLocks noGrp="1"/>
          </p:cNvSpPr>
          <p:nvPr>
            <p:ph type="subTitle" idx="1"/>
          </p:nvPr>
        </p:nvSpPr>
        <p:spPr>
          <a:xfrm>
            <a:off x="0" y="838200"/>
            <a:ext cx="9144000" cy="1752600"/>
          </a:xfrm>
        </p:spPr>
        <p:txBody>
          <a:bodyPr>
            <a:normAutofit fontScale="62500" lnSpcReduction="20000"/>
          </a:bodyPr>
          <a:lstStyle/>
          <a:p>
            <a:r>
              <a:rPr lang="en-US" dirty="0" smtClean="0"/>
              <a:t>Essential Questions/ Topics: </a:t>
            </a:r>
          </a:p>
          <a:p>
            <a:pPr marL="514350" indent="-514350" algn="l">
              <a:buAutoNum type="arabicPeriod"/>
            </a:pPr>
            <a:r>
              <a:rPr lang="en-US" dirty="0" smtClean="0"/>
              <a:t>What were the underlying and immediate causes of the Civil War?</a:t>
            </a:r>
          </a:p>
          <a:p>
            <a:pPr marL="514350" indent="-514350" algn="l">
              <a:buAutoNum type="arabicPeriod"/>
            </a:pPr>
            <a:r>
              <a:rPr lang="en-US" dirty="0" smtClean="0"/>
              <a:t>Contrast the resources and strategies of the North and South. </a:t>
            </a:r>
          </a:p>
          <a:p>
            <a:pPr marL="514350" indent="-514350" algn="l">
              <a:buAutoNum type="arabicPeriod"/>
            </a:pPr>
            <a:r>
              <a:rPr lang="en-US" dirty="0" smtClean="0"/>
              <a:t>Describe the immediate outcomes and effects of the battles of the Civil War.</a:t>
            </a:r>
          </a:p>
          <a:p>
            <a:pPr marL="514350" indent="-514350" algn="l">
              <a:buAutoNum type="arabicPeriod"/>
            </a:pPr>
            <a:r>
              <a:rPr lang="en-US" dirty="0" smtClean="0"/>
              <a:t>What lasting impacts did the Civil War have on the North and the South?</a:t>
            </a:r>
            <a:endParaRPr lang="en-US" dirty="0"/>
          </a:p>
        </p:txBody>
      </p:sp>
      <p:pic>
        <p:nvPicPr>
          <p:cNvPr id="3074" name="Picture 2" descr="http://civilwarcruise.org/sites/civilwarcruise.org/files/unionsoldier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454089"/>
            <a:ext cx="6096000" cy="4403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Fort Sumter Falls</a:t>
            </a:r>
            <a:endParaRPr lang="en-US" dirty="0"/>
          </a:p>
        </p:txBody>
      </p:sp>
      <p:sp>
        <p:nvSpPr>
          <p:cNvPr id="3" name="Content Placeholder 2"/>
          <p:cNvSpPr>
            <a:spLocks noGrp="1"/>
          </p:cNvSpPr>
          <p:nvPr>
            <p:ph idx="1"/>
          </p:nvPr>
        </p:nvSpPr>
        <p:spPr>
          <a:xfrm>
            <a:off x="0" y="685800"/>
            <a:ext cx="5105400" cy="6172200"/>
          </a:xfrm>
        </p:spPr>
        <p:txBody>
          <a:bodyPr>
            <a:normAutofit fontScale="62500" lnSpcReduction="20000"/>
          </a:bodyPr>
          <a:lstStyle/>
          <a:p>
            <a:pPr marL="0" indent="0">
              <a:buNone/>
            </a:pPr>
            <a:r>
              <a:rPr lang="en-US" b="1" dirty="0" smtClean="0"/>
              <a:t>Background:</a:t>
            </a:r>
          </a:p>
          <a:p>
            <a:r>
              <a:rPr lang="en-US" dirty="0" smtClean="0"/>
              <a:t>Southern States seize all federal forts/ arsenals in their territory when they seceded (state rights)</a:t>
            </a:r>
          </a:p>
          <a:p>
            <a:r>
              <a:rPr lang="en-US" dirty="0" smtClean="0"/>
              <a:t>Fort Sumter 1 of 4 still held by Union (Northern) forces </a:t>
            </a:r>
            <a:r>
              <a:rPr lang="en-US" dirty="0" smtClean="0">
                <a:sym typeface="Wingdings" pitchFamily="2" charset="2"/>
              </a:rPr>
              <a:t> controls access to Charleston Harbor</a:t>
            </a:r>
          </a:p>
          <a:p>
            <a:pPr marL="0" indent="0">
              <a:buNone/>
            </a:pPr>
            <a:r>
              <a:rPr lang="en-US" b="1" dirty="0" smtClean="0">
                <a:sym typeface="Wingdings" pitchFamily="2" charset="2"/>
              </a:rPr>
              <a:t>Timeline: </a:t>
            </a:r>
          </a:p>
          <a:p>
            <a:r>
              <a:rPr lang="en-US" dirty="0" smtClean="0"/>
              <a:t>January - President Buchanan tries to resupply the fort… Fail</a:t>
            </a:r>
          </a:p>
          <a:p>
            <a:r>
              <a:rPr lang="en-US" dirty="0" smtClean="0"/>
              <a:t>March 4</a:t>
            </a:r>
            <a:r>
              <a:rPr lang="en-US" baseline="30000" dirty="0" smtClean="0"/>
              <a:t>th</a:t>
            </a:r>
            <a:r>
              <a:rPr lang="en-US" dirty="0" smtClean="0"/>
              <a:t> – Lincoln inauguration </a:t>
            </a:r>
          </a:p>
          <a:p>
            <a:r>
              <a:rPr lang="en-US" dirty="0" smtClean="0"/>
              <a:t>April 6</a:t>
            </a:r>
            <a:r>
              <a:rPr lang="en-US" baseline="30000" dirty="0" smtClean="0"/>
              <a:t>th</a:t>
            </a:r>
            <a:r>
              <a:rPr lang="en-US" dirty="0" smtClean="0"/>
              <a:t> – Lincoln says will resupply fort only with food</a:t>
            </a:r>
          </a:p>
          <a:p>
            <a:r>
              <a:rPr lang="en-US" dirty="0" smtClean="0"/>
              <a:t>April 11</a:t>
            </a:r>
            <a:r>
              <a:rPr lang="en-US" baseline="30000" dirty="0" smtClean="0"/>
              <a:t>th</a:t>
            </a:r>
            <a:r>
              <a:rPr lang="en-US" dirty="0" smtClean="0"/>
              <a:t>- SC give ultimatum to surrender </a:t>
            </a:r>
          </a:p>
          <a:p>
            <a:pPr lvl="1"/>
            <a:r>
              <a:rPr lang="en-US" dirty="0" smtClean="0"/>
              <a:t>Union commander: "I </a:t>
            </a:r>
            <a:r>
              <a:rPr lang="en-US" dirty="0"/>
              <a:t>shall await the first shot, and if you do not batter us to pieces, we shall be starved out in a few days." </a:t>
            </a:r>
            <a:r>
              <a:rPr lang="en-US" dirty="0" smtClean="0"/>
              <a:t> says they will leave on 15</a:t>
            </a:r>
            <a:r>
              <a:rPr lang="en-US" baseline="30000" dirty="0" smtClean="0"/>
              <a:t>th</a:t>
            </a:r>
            <a:r>
              <a:rPr lang="en-US" dirty="0" smtClean="0"/>
              <a:t> </a:t>
            </a:r>
          </a:p>
          <a:p>
            <a:r>
              <a:rPr lang="en-US" dirty="0" smtClean="0"/>
              <a:t>April 12</a:t>
            </a:r>
            <a:r>
              <a:rPr lang="en-US" baseline="30000" dirty="0" smtClean="0"/>
              <a:t>th</a:t>
            </a:r>
            <a:r>
              <a:rPr lang="en-US" dirty="0" smtClean="0"/>
              <a:t>  - 4:30 – April 13</a:t>
            </a:r>
            <a:r>
              <a:rPr lang="en-US" baseline="30000" dirty="0" smtClean="0"/>
              <a:t>th</a:t>
            </a:r>
            <a:r>
              <a:rPr lang="en-US" dirty="0" smtClean="0"/>
              <a:t> 2pm fort fired upon &amp; then surrenders </a:t>
            </a:r>
          </a:p>
          <a:p>
            <a:r>
              <a:rPr lang="en-US" dirty="0" smtClean="0"/>
              <a:t>April 15</a:t>
            </a:r>
            <a:r>
              <a:rPr lang="en-US" baseline="30000" dirty="0" smtClean="0"/>
              <a:t>th</a:t>
            </a:r>
            <a:r>
              <a:rPr lang="en-US" dirty="0" smtClean="0"/>
              <a:t> -  Lincoln declares “insurrection” and calls for troops </a:t>
            </a:r>
            <a:endParaRPr lang="en-US" dirty="0"/>
          </a:p>
        </p:txBody>
      </p:sp>
      <p:pic>
        <p:nvPicPr>
          <p:cNvPr id="3076" name="Picture 4" descr="http://www.charlestonbatterytour.com/fort-sumter-scale-mode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276600"/>
            <a:ext cx="3933824" cy="26980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library.thinkquest.org/3055/graphics/battles/images/sumteranim.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685800"/>
            <a:ext cx="3886200" cy="268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240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Fort Sumter</a:t>
            </a:r>
            <a:endParaRPr lang="en-US" dirty="0"/>
          </a:p>
        </p:txBody>
      </p:sp>
      <p:pic>
        <p:nvPicPr>
          <p:cNvPr id="4" name="Picture 2" descr="http://upload.wikimedia.org/wikipedia/commons/0/05/Sumte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84118"/>
            <a:ext cx="9184370" cy="554528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history.com/images/media/slideshow/civil-war-fort-sumter/aerial-fort-sumter.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762000"/>
            <a:ext cx="839217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31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rmAutofit fontScale="90000"/>
          </a:bodyPr>
          <a:lstStyle/>
          <a:p>
            <a:r>
              <a:rPr lang="en-US" dirty="0" smtClean="0"/>
              <a:t>Social Causes: Growth &amp; Radicalization of Abolitionist Movement </a:t>
            </a:r>
            <a:br>
              <a:rPr lang="en-US" dirty="0" smtClean="0"/>
            </a:br>
            <a:r>
              <a:rPr lang="en-US" dirty="0" smtClean="0"/>
              <a:t/>
            </a:r>
            <a:br>
              <a:rPr lang="en-US" dirty="0" smtClean="0"/>
            </a:br>
            <a:r>
              <a:rPr lang="en-US" dirty="0" smtClean="0"/>
              <a:t>America the Story of US</a:t>
            </a:r>
            <a:endParaRPr lang="en-US" dirty="0"/>
          </a:p>
        </p:txBody>
      </p:sp>
      <p:sp>
        <p:nvSpPr>
          <p:cNvPr id="3" name="Content Placeholder 2"/>
          <p:cNvSpPr>
            <a:spLocks noGrp="1"/>
          </p:cNvSpPr>
          <p:nvPr>
            <p:ph idx="1"/>
          </p:nvPr>
        </p:nvSpPr>
        <p:spPr>
          <a:xfrm>
            <a:off x="152400" y="2408237"/>
            <a:ext cx="4724400" cy="4525963"/>
          </a:xfrm>
        </p:spPr>
        <p:txBody>
          <a:bodyPr>
            <a:normAutofit fontScale="92500"/>
          </a:bodyPr>
          <a:lstStyle/>
          <a:p>
            <a:r>
              <a:rPr lang="en-US" dirty="0" smtClean="0"/>
              <a:t>How did Expansion lead to further conflict over slavery?</a:t>
            </a:r>
          </a:p>
          <a:p>
            <a:r>
              <a:rPr lang="en-US" dirty="0" smtClean="0"/>
              <a:t>How should we remember John Brown? What do you think his legacy was?</a:t>
            </a:r>
          </a:p>
          <a:p>
            <a:r>
              <a:rPr lang="en-US" dirty="0" smtClean="0"/>
              <a:t>What is the South’s reaction to the Election of 1860?</a:t>
            </a:r>
          </a:p>
          <a:p>
            <a:endParaRPr lang="en-US" dirty="0"/>
          </a:p>
        </p:txBody>
      </p:sp>
      <p:pic>
        <p:nvPicPr>
          <p:cNvPr id="4" name="Picture 4" descr="http://ecx.images-amazon.com/images/I/51gmcLl24bL._SX300_.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8576" y="2647950"/>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34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Outbreak of War</a:t>
            </a:r>
            <a:endParaRPr lang="en-US" dirty="0"/>
          </a:p>
        </p:txBody>
      </p:sp>
      <p:sp>
        <p:nvSpPr>
          <p:cNvPr id="3" name="Content Placeholder 2"/>
          <p:cNvSpPr>
            <a:spLocks noGrp="1"/>
          </p:cNvSpPr>
          <p:nvPr>
            <p:ph idx="1"/>
          </p:nvPr>
        </p:nvSpPr>
        <p:spPr>
          <a:xfrm>
            <a:off x="76200" y="1143000"/>
            <a:ext cx="3721952" cy="5715000"/>
          </a:xfrm>
        </p:spPr>
        <p:txBody>
          <a:bodyPr>
            <a:normAutofit fontScale="62500" lnSpcReduction="20000"/>
          </a:bodyPr>
          <a:lstStyle/>
          <a:p>
            <a:pPr>
              <a:lnSpc>
                <a:spcPct val="115000"/>
              </a:lnSpc>
              <a:spcBef>
                <a:spcPts val="0"/>
              </a:spcBef>
              <a:spcAft>
                <a:spcPts val="1000"/>
              </a:spcAft>
            </a:pPr>
            <a:r>
              <a:rPr lang="en-US" dirty="0">
                <a:ea typeface="Calibri"/>
                <a:cs typeface="Times New Roman"/>
              </a:rPr>
              <a:t>What was the relationship between the percentage of enslaved people and secession?</a:t>
            </a:r>
          </a:p>
          <a:p>
            <a:r>
              <a:rPr lang="en-US" dirty="0">
                <a:ea typeface="Calibri"/>
                <a:cs typeface="Times New Roman"/>
              </a:rPr>
              <a:t>What was the primary crop grown in states with a high concentration of enslaved people</a:t>
            </a:r>
            <a:r>
              <a:rPr lang="en-US" dirty="0" smtClean="0">
                <a:ea typeface="Calibri"/>
                <a:cs typeface="Times New Roman"/>
              </a:rPr>
              <a:t>?</a:t>
            </a:r>
          </a:p>
          <a:p>
            <a:endParaRPr lang="en-US" dirty="0" smtClean="0">
              <a:ea typeface="Calibri"/>
              <a:cs typeface="Times New Roman"/>
            </a:endParaRPr>
          </a:p>
          <a:p>
            <a:r>
              <a:rPr lang="en-US" dirty="0">
                <a:ea typeface="Calibri"/>
                <a:cs typeface="Times New Roman"/>
              </a:rPr>
              <a:t>How did the Union blockade affect the Confederate economy? How might this impact the war effort</a:t>
            </a:r>
            <a:r>
              <a:rPr lang="en-US" dirty="0" smtClean="0">
                <a:ea typeface="Calibri"/>
                <a:cs typeface="Times New Roman"/>
              </a:rPr>
              <a:t>?</a:t>
            </a:r>
          </a:p>
          <a:p>
            <a:endParaRPr lang="en-US" dirty="0" smtClean="0">
              <a:ea typeface="Calibri"/>
              <a:cs typeface="Times New Roman"/>
            </a:endParaRPr>
          </a:p>
          <a:p>
            <a:r>
              <a:rPr lang="en-US" dirty="0" smtClean="0">
                <a:cs typeface="Times New Roman"/>
              </a:rPr>
              <a:t>What new state for formed &amp; joined the Union?</a:t>
            </a:r>
          </a:p>
          <a:p>
            <a:r>
              <a:rPr lang="en-US" dirty="0" smtClean="0">
                <a:cs typeface="Times New Roman"/>
              </a:rPr>
              <a:t>What body of water did the Union control as a result of  keeping Kentucky in the Union?</a:t>
            </a:r>
            <a:endParaRPr lang="en-US" dirty="0"/>
          </a:p>
        </p:txBody>
      </p:sp>
      <p:pic>
        <p:nvPicPr>
          <p:cNvPr id="1030" name="Picture 6" descr="http://thomaslegion.net/sitebuildercontent/sitebuilderpictures/american-civil-war-map.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8152" y="1295400"/>
            <a:ext cx="5345848" cy="419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44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marL="514350" lvl="0" indent="-514350">
              <a:spcBef>
                <a:spcPct val="20000"/>
              </a:spcBef>
            </a:pPr>
            <a:r>
              <a:rPr lang="en-US" dirty="0" smtClean="0"/>
              <a:t>Wartime Advantages</a:t>
            </a:r>
            <a:br>
              <a:rPr lang="en-US" dirty="0" smtClean="0"/>
            </a:br>
            <a:r>
              <a:rPr lang="en-US" sz="2200" dirty="0">
                <a:solidFill>
                  <a:prstClr val="black">
                    <a:tint val="75000"/>
                  </a:prstClr>
                </a:solidFill>
                <a:ea typeface="+mn-ea"/>
                <a:cs typeface="+mn-cs"/>
              </a:rPr>
              <a:t>Contrast the resources and strategies of the North and </a:t>
            </a:r>
            <a:r>
              <a:rPr lang="en-US" sz="2200" dirty="0" smtClean="0">
                <a:solidFill>
                  <a:prstClr val="black">
                    <a:tint val="75000"/>
                  </a:prstClr>
                </a:solidFill>
                <a:ea typeface="+mn-ea"/>
                <a:cs typeface="+mn-cs"/>
              </a:rPr>
              <a:t>South</a:t>
            </a:r>
            <a:endParaRPr lang="en-US" dirty="0"/>
          </a:p>
        </p:txBody>
      </p:sp>
      <p:sp>
        <p:nvSpPr>
          <p:cNvPr id="4" name="Text Placeholder 3"/>
          <p:cNvSpPr>
            <a:spLocks noGrp="1"/>
          </p:cNvSpPr>
          <p:nvPr>
            <p:ph type="body" idx="1"/>
          </p:nvPr>
        </p:nvSpPr>
        <p:spPr/>
        <p:txBody>
          <a:bodyPr/>
          <a:lstStyle/>
          <a:p>
            <a:r>
              <a:rPr lang="en-US" dirty="0" smtClean="0"/>
              <a:t>North - Union</a:t>
            </a:r>
            <a:endParaRPr lang="en-US" dirty="0"/>
          </a:p>
        </p:txBody>
      </p:sp>
      <p:sp>
        <p:nvSpPr>
          <p:cNvPr id="5" name="Content Placeholder 4"/>
          <p:cNvSpPr>
            <a:spLocks noGrp="1"/>
          </p:cNvSpPr>
          <p:nvPr>
            <p:ph sz="half" idx="2"/>
          </p:nvPr>
        </p:nvSpPr>
        <p:spPr>
          <a:xfrm>
            <a:off x="457200" y="2174874"/>
            <a:ext cx="4040188" cy="4683126"/>
          </a:xfrm>
        </p:spPr>
        <p:txBody>
          <a:bodyPr>
            <a:normAutofit fontScale="92500" lnSpcReduction="10000"/>
          </a:bodyPr>
          <a:lstStyle/>
          <a:p>
            <a:r>
              <a:rPr lang="en-US" dirty="0" smtClean="0"/>
              <a:t>Resources – better prepared for the war	</a:t>
            </a:r>
          </a:p>
          <a:p>
            <a:pPr lvl="1"/>
            <a:r>
              <a:rPr lang="en-US" dirty="0" smtClean="0"/>
              <a:t>Heavily Industrialized </a:t>
            </a:r>
          </a:p>
          <a:p>
            <a:pPr lvl="1"/>
            <a:r>
              <a:rPr lang="en-US" dirty="0" smtClean="0"/>
              <a:t>Railroad Network </a:t>
            </a:r>
          </a:p>
          <a:p>
            <a:pPr lvl="1"/>
            <a:r>
              <a:rPr lang="en-US" dirty="0" smtClean="0"/>
              <a:t>more food products (wheat)</a:t>
            </a:r>
          </a:p>
          <a:p>
            <a:pPr lvl="1"/>
            <a:r>
              <a:rPr lang="en-US" dirty="0" smtClean="0"/>
              <a:t>Mines (coal, iron, gold, silver)</a:t>
            </a:r>
          </a:p>
          <a:p>
            <a:r>
              <a:rPr lang="en-US" dirty="0" smtClean="0"/>
              <a:t>Established Military </a:t>
            </a:r>
          </a:p>
          <a:p>
            <a:pPr lvl="1"/>
            <a:r>
              <a:rPr lang="en-US" dirty="0" smtClean="0"/>
              <a:t>Navy firmly established</a:t>
            </a:r>
          </a:p>
          <a:p>
            <a:pPr lvl="2"/>
            <a:r>
              <a:rPr lang="en-US" dirty="0" smtClean="0"/>
              <a:t>Allows North to use a Naval blockade</a:t>
            </a:r>
          </a:p>
          <a:p>
            <a:r>
              <a:rPr lang="en-US" dirty="0" smtClean="0"/>
              <a:t>Population </a:t>
            </a:r>
          </a:p>
          <a:p>
            <a:pPr lvl="1"/>
            <a:r>
              <a:rPr lang="en-US" dirty="0" smtClean="0"/>
              <a:t>Larger population (22 million) </a:t>
            </a:r>
          </a:p>
          <a:p>
            <a:pPr lvl="1"/>
            <a:r>
              <a:rPr lang="en-US" dirty="0" smtClean="0"/>
              <a:t>Immigration &amp; large labor supply</a:t>
            </a:r>
          </a:p>
          <a:p>
            <a:endParaRPr lang="en-US" dirty="0" smtClean="0"/>
          </a:p>
        </p:txBody>
      </p:sp>
      <p:sp>
        <p:nvSpPr>
          <p:cNvPr id="6" name="Text Placeholder 5"/>
          <p:cNvSpPr>
            <a:spLocks noGrp="1"/>
          </p:cNvSpPr>
          <p:nvPr>
            <p:ph type="body" sz="quarter" idx="3"/>
          </p:nvPr>
        </p:nvSpPr>
        <p:spPr/>
        <p:txBody>
          <a:bodyPr/>
          <a:lstStyle/>
          <a:p>
            <a:r>
              <a:rPr lang="en-US" dirty="0" smtClean="0"/>
              <a:t>South - Confederate</a:t>
            </a:r>
            <a:endParaRPr lang="en-US" dirty="0"/>
          </a:p>
        </p:txBody>
      </p:sp>
      <p:sp>
        <p:nvSpPr>
          <p:cNvPr id="7" name="Content Placeholder 6"/>
          <p:cNvSpPr>
            <a:spLocks noGrp="1"/>
          </p:cNvSpPr>
          <p:nvPr>
            <p:ph sz="quarter" idx="4"/>
          </p:nvPr>
        </p:nvSpPr>
        <p:spPr>
          <a:xfrm>
            <a:off x="4645025" y="2174875"/>
            <a:ext cx="4041775" cy="4454526"/>
          </a:xfrm>
        </p:spPr>
        <p:txBody>
          <a:bodyPr>
            <a:normAutofit fontScale="92500" lnSpcReduction="20000"/>
          </a:bodyPr>
          <a:lstStyle/>
          <a:p>
            <a:r>
              <a:rPr lang="en-US" dirty="0" smtClean="0"/>
              <a:t>Resources </a:t>
            </a:r>
          </a:p>
          <a:p>
            <a:pPr lvl="1"/>
            <a:r>
              <a:rPr lang="en-US" dirty="0" smtClean="0"/>
              <a:t>Cotton production </a:t>
            </a:r>
          </a:p>
          <a:p>
            <a:r>
              <a:rPr lang="en-US" dirty="0" smtClean="0"/>
              <a:t>Geography </a:t>
            </a:r>
          </a:p>
          <a:p>
            <a:pPr lvl="1"/>
            <a:r>
              <a:rPr lang="en-US" dirty="0" smtClean="0"/>
              <a:t>Washington D.C. is close to Confederate border</a:t>
            </a:r>
          </a:p>
          <a:p>
            <a:pPr lvl="1"/>
            <a:r>
              <a:rPr lang="en-US" dirty="0" smtClean="0"/>
              <a:t>Fighting on familiar territory</a:t>
            </a:r>
          </a:p>
          <a:p>
            <a:r>
              <a:rPr lang="en-US" dirty="0" smtClean="0"/>
              <a:t>Military Strategy</a:t>
            </a:r>
          </a:p>
          <a:p>
            <a:pPr lvl="1"/>
            <a:r>
              <a:rPr lang="en-US" dirty="0" smtClean="0"/>
              <a:t>Did not need to attack the north, only had to avoid defeat</a:t>
            </a:r>
          </a:p>
          <a:p>
            <a:r>
              <a:rPr lang="en-US" dirty="0" smtClean="0"/>
              <a:t>Leadership</a:t>
            </a:r>
          </a:p>
          <a:p>
            <a:pPr lvl="1"/>
            <a:r>
              <a:rPr lang="en-US" dirty="0" smtClean="0"/>
              <a:t>Strong Military tradition</a:t>
            </a:r>
          </a:p>
          <a:p>
            <a:pPr lvl="1"/>
            <a:r>
              <a:rPr lang="en-US" dirty="0" smtClean="0"/>
              <a:t>Many Ex US Army officers</a:t>
            </a:r>
          </a:p>
          <a:p>
            <a:r>
              <a:rPr lang="en-US" dirty="0" smtClean="0"/>
              <a:t>Morale</a:t>
            </a:r>
          </a:p>
          <a:p>
            <a:pPr lvl="1"/>
            <a:r>
              <a:rPr lang="en-US" dirty="0" smtClean="0"/>
              <a:t>Strong motivation to fight </a:t>
            </a:r>
            <a:endParaRPr lang="en-US" dirty="0"/>
          </a:p>
        </p:txBody>
      </p:sp>
      <p:pic>
        <p:nvPicPr>
          <p:cNvPr id="2050" name="Picture 2" descr="http://www.rareflags.com/images/RareFlags_IAS_00157.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80642"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hfm7sshutfw.cloudfront.net/wp-content/uploads/captured-civil-war-confederate-flag.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1"/>
            <a:ext cx="1983556" cy="127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533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620000" cy="1143000"/>
          </a:xfrm>
        </p:spPr>
        <p:txBody>
          <a:bodyPr>
            <a:normAutofit/>
          </a:bodyPr>
          <a:lstStyle/>
          <a:p>
            <a:pPr marL="514350" lvl="0" indent="-514350">
              <a:spcBef>
                <a:spcPct val="20000"/>
              </a:spcBef>
            </a:pPr>
            <a:r>
              <a:rPr lang="en-US" dirty="0" smtClean="0"/>
              <a:t>Wartime Disadvantages </a:t>
            </a:r>
            <a:br>
              <a:rPr lang="en-US" dirty="0" smtClean="0"/>
            </a:br>
            <a:r>
              <a:rPr lang="en-US" sz="2200" dirty="0">
                <a:solidFill>
                  <a:prstClr val="black">
                    <a:tint val="75000"/>
                  </a:prstClr>
                </a:solidFill>
                <a:ea typeface="+mn-ea"/>
                <a:cs typeface="+mn-cs"/>
              </a:rPr>
              <a:t>Contrast the resources and strategies of the North and </a:t>
            </a:r>
            <a:r>
              <a:rPr lang="en-US" sz="2200" dirty="0" smtClean="0">
                <a:solidFill>
                  <a:prstClr val="black">
                    <a:tint val="75000"/>
                  </a:prstClr>
                </a:solidFill>
                <a:ea typeface="+mn-ea"/>
                <a:cs typeface="+mn-cs"/>
              </a:rPr>
              <a:t>South</a:t>
            </a:r>
            <a:endParaRPr lang="en-US" dirty="0"/>
          </a:p>
        </p:txBody>
      </p:sp>
      <p:sp>
        <p:nvSpPr>
          <p:cNvPr id="4" name="Text Placeholder 3"/>
          <p:cNvSpPr>
            <a:spLocks noGrp="1"/>
          </p:cNvSpPr>
          <p:nvPr>
            <p:ph type="body" idx="1"/>
          </p:nvPr>
        </p:nvSpPr>
        <p:spPr>
          <a:xfrm>
            <a:off x="457200" y="1371600"/>
            <a:ext cx="4040188" cy="639762"/>
          </a:xfrm>
        </p:spPr>
        <p:txBody>
          <a:bodyPr/>
          <a:lstStyle/>
          <a:p>
            <a:r>
              <a:rPr lang="en-US" dirty="0" smtClean="0"/>
              <a:t>North - Union</a:t>
            </a:r>
            <a:endParaRPr lang="en-US" dirty="0"/>
          </a:p>
        </p:txBody>
      </p:sp>
      <p:sp>
        <p:nvSpPr>
          <p:cNvPr id="5" name="Content Placeholder 4"/>
          <p:cNvSpPr>
            <a:spLocks noGrp="1"/>
          </p:cNvSpPr>
          <p:nvPr>
            <p:ph sz="half" idx="2"/>
          </p:nvPr>
        </p:nvSpPr>
        <p:spPr>
          <a:xfrm>
            <a:off x="457200" y="1905000"/>
            <a:ext cx="4040188" cy="3611563"/>
          </a:xfrm>
        </p:spPr>
        <p:txBody>
          <a:bodyPr>
            <a:normAutofit/>
          </a:bodyPr>
          <a:lstStyle/>
          <a:p>
            <a:r>
              <a:rPr lang="en-US" dirty="0" smtClean="0"/>
              <a:t>Morale</a:t>
            </a:r>
          </a:p>
          <a:p>
            <a:pPr lvl="1"/>
            <a:r>
              <a:rPr lang="en-US" dirty="0" smtClean="0"/>
              <a:t>Many Northerners did not support the war</a:t>
            </a:r>
          </a:p>
          <a:p>
            <a:pPr lvl="2"/>
            <a:r>
              <a:rPr lang="en-US" dirty="0" smtClean="0"/>
              <a:t>Copperhead oppose war</a:t>
            </a:r>
          </a:p>
          <a:p>
            <a:r>
              <a:rPr lang="en-US" dirty="0" smtClean="0"/>
              <a:t>Had to fight an offensive war making it hard to supply troops at times</a:t>
            </a:r>
          </a:p>
          <a:p>
            <a:endParaRPr lang="en-US" dirty="0" smtClean="0"/>
          </a:p>
          <a:p>
            <a:endParaRPr lang="en-US" dirty="0" smtClean="0"/>
          </a:p>
        </p:txBody>
      </p:sp>
      <p:sp>
        <p:nvSpPr>
          <p:cNvPr id="6" name="Text Placeholder 5"/>
          <p:cNvSpPr>
            <a:spLocks noGrp="1"/>
          </p:cNvSpPr>
          <p:nvPr>
            <p:ph type="body" sz="quarter" idx="3"/>
          </p:nvPr>
        </p:nvSpPr>
        <p:spPr>
          <a:xfrm>
            <a:off x="4949825" y="1371600"/>
            <a:ext cx="4041775" cy="639762"/>
          </a:xfrm>
        </p:spPr>
        <p:txBody>
          <a:bodyPr/>
          <a:lstStyle/>
          <a:p>
            <a:r>
              <a:rPr lang="en-US" dirty="0" smtClean="0"/>
              <a:t>South - Confederate</a:t>
            </a:r>
            <a:endParaRPr lang="en-US" dirty="0"/>
          </a:p>
        </p:txBody>
      </p:sp>
      <p:sp>
        <p:nvSpPr>
          <p:cNvPr id="7" name="Content Placeholder 6"/>
          <p:cNvSpPr>
            <a:spLocks noGrp="1"/>
          </p:cNvSpPr>
          <p:nvPr>
            <p:ph sz="quarter" idx="4"/>
          </p:nvPr>
        </p:nvSpPr>
        <p:spPr>
          <a:xfrm>
            <a:off x="4645025" y="1981200"/>
            <a:ext cx="4041775" cy="3611563"/>
          </a:xfrm>
        </p:spPr>
        <p:txBody>
          <a:bodyPr/>
          <a:lstStyle/>
          <a:p>
            <a:r>
              <a:rPr lang="en-US" dirty="0" smtClean="0"/>
              <a:t>Government</a:t>
            </a:r>
          </a:p>
          <a:p>
            <a:pPr lvl="1"/>
            <a:r>
              <a:rPr lang="en-US" dirty="0" smtClean="0"/>
              <a:t>New and inexperienced</a:t>
            </a:r>
          </a:p>
          <a:p>
            <a:r>
              <a:rPr lang="en-US" dirty="0" smtClean="0"/>
              <a:t>Resources </a:t>
            </a:r>
          </a:p>
          <a:p>
            <a:pPr lvl="1"/>
            <a:r>
              <a:rPr lang="en-US" dirty="0" smtClean="0"/>
              <a:t>Lacked productive resources</a:t>
            </a:r>
          </a:p>
          <a:p>
            <a:r>
              <a:rPr lang="en-US" dirty="0" smtClean="0"/>
              <a:t>Population </a:t>
            </a:r>
          </a:p>
          <a:p>
            <a:pPr lvl="1"/>
            <a:r>
              <a:rPr lang="en-US" sz="1900" dirty="0" smtClean="0">
                <a:solidFill>
                  <a:prstClr val="black"/>
                </a:solidFill>
              </a:rPr>
              <a:t>9 </a:t>
            </a:r>
            <a:r>
              <a:rPr lang="en-US" sz="1900" dirty="0">
                <a:solidFill>
                  <a:prstClr val="black"/>
                </a:solidFill>
              </a:rPr>
              <a:t>million… 3.5 </a:t>
            </a:r>
            <a:r>
              <a:rPr lang="en-US" sz="1900" dirty="0" smtClean="0">
                <a:solidFill>
                  <a:prstClr val="black"/>
                </a:solidFill>
              </a:rPr>
              <a:t>million are slaves</a:t>
            </a:r>
            <a:endParaRPr lang="en-US" dirty="0" smtClean="0"/>
          </a:p>
          <a:p>
            <a:endParaRPr lang="en-US" dirty="0"/>
          </a:p>
        </p:txBody>
      </p:sp>
      <p:pic>
        <p:nvPicPr>
          <p:cNvPr id="3074" name="Picture 2" descr="http://d3rhfm7sshutfw.cloudfront.net/wp-content/uploads/captured-civil-war-confederate-flag.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0"/>
            <a:ext cx="1600200" cy="10309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rareflags.com/images/RareFlags_IAS_00157.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880642" cy="1000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rbarbersocialstudies.com/Socialstudies/American_History_Chapter_16_files/Copperhead%20Cartoon.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 y="4460443"/>
            <a:ext cx="3505200" cy="239755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xtimeline.com/__UserPic_Large/1237/ELT200709260548017819051.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53025" y="4572000"/>
            <a:ext cx="3381375" cy="221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862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Material Advantages of the North</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1"/>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76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563562"/>
          </a:xfrm>
        </p:spPr>
        <p:txBody>
          <a:bodyPr>
            <a:normAutofit fontScale="90000"/>
          </a:bodyPr>
          <a:lstStyle/>
          <a:p>
            <a:r>
              <a:rPr lang="en-US" dirty="0" smtClean="0"/>
              <a:t>Comparing the Union and Confederacy</a:t>
            </a:r>
            <a:br>
              <a:rPr lang="en-US" dirty="0" smtClean="0"/>
            </a:br>
            <a:r>
              <a:rPr lang="en-US" dirty="0" smtClean="0"/>
              <a:t>War Strategies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82580650"/>
              </p:ext>
            </p:extLst>
          </p:nvPr>
        </p:nvGraphicFramePr>
        <p:xfrm>
          <a:off x="762000" y="1143000"/>
          <a:ext cx="7848600" cy="5328920"/>
        </p:xfrm>
        <a:graphic>
          <a:graphicData uri="http://schemas.openxmlformats.org/drawingml/2006/table">
            <a:tbl>
              <a:tblPr firstRow="1" bandRow="1">
                <a:tableStyleId>{5C22544A-7EE6-4342-B048-85BDC9FD1C3A}</a:tableStyleId>
              </a:tblPr>
              <a:tblGrid>
                <a:gridCol w="1480868">
                  <a:extLst>
                    <a:ext uri="{9D8B030D-6E8A-4147-A177-3AD203B41FA5}">
                      <a16:colId xmlns:a16="http://schemas.microsoft.com/office/drawing/2014/main" val="20000"/>
                    </a:ext>
                  </a:extLst>
                </a:gridCol>
                <a:gridCol w="3167332">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smtClean="0"/>
                        <a:t>Union</a:t>
                      </a:r>
                      <a:r>
                        <a:rPr lang="en-US" baseline="0" dirty="0" smtClean="0"/>
                        <a:t>  (North)</a:t>
                      </a:r>
                      <a:endParaRPr lang="en-US" dirty="0"/>
                    </a:p>
                  </a:txBody>
                  <a:tcPr/>
                </a:tc>
                <a:tc>
                  <a:txBody>
                    <a:bodyPr/>
                    <a:lstStyle/>
                    <a:p>
                      <a:r>
                        <a:rPr lang="en-US" dirty="0" smtClean="0"/>
                        <a:t>Confederacy</a:t>
                      </a:r>
                      <a:r>
                        <a:rPr lang="en-US" baseline="0" dirty="0" smtClean="0"/>
                        <a:t> (South</a:t>
                      </a:r>
                      <a:endParaRPr lang="en-US" dirty="0"/>
                    </a:p>
                  </a:txBody>
                  <a:tcPr/>
                </a:tc>
                <a:extLst>
                  <a:ext uri="{0D108BD9-81ED-4DB2-BD59-A6C34878D82A}">
                    <a16:rowId xmlns:a16="http://schemas.microsoft.com/office/drawing/2014/main" val="10000"/>
                  </a:ext>
                </a:extLst>
              </a:tr>
              <a:tr h="1203960">
                <a:tc>
                  <a:txBody>
                    <a:bodyPr/>
                    <a:lstStyle/>
                    <a:p>
                      <a:r>
                        <a:rPr lang="en-US" dirty="0" smtClean="0"/>
                        <a:t>Objective</a:t>
                      </a:r>
                      <a:endParaRPr lang="en-US" dirty="0"/>
                    </a:p>
                  </a:txBody>
                  <a:tcPr/>
                </a:tc>
                <a:tc>
                  <a:txBody>
                    <a:bodyPr/>
                    <a:lstStyle/>
                    <a:p>
                      <a:r>
                        <a:rPr lang="en-US" b="1" dirty="0" smtClean="0"/>
                        <a:t>Restore the Union</a:t>
                      </a:r>
                    </a:p>
                    <a:p>
                      <a:r>
                        <a:rPr lang="en-US" dirty="0" smtClean="0"/>
                        <a:t>- </a:t>
                      </a:r>
                      <a:r>
                        <a:rPr lang="en-US" b="0" dirty="0" smtClean="0"/>
                        <a:t>Didn’t want</a:t>
                      </a:r>
                      <a:r>
                        <a:rPr lang="en-US" b="0" baseline="0" dirty="0" smtClean="0"/>
                        <a:t> to destroy the south, didn’t want to alienate the people (hearts and minds)</a:t>
                      </a:r>
                      <a:endParaRPr lang="en-US" b="0" dirty="0" smtClean="0"/>
                    </a:p>
                  </a:txBody>
                  <a:tcPr/>
                </a:tc>
                <a:tc>
                  <a:txBody>
                    <a:bodyPr/>
                    <a:lstStyle/>
                    <a:p>
                      <a:r>
                        <a:rPr lang="en-US" b="1" dirty="0" smtClean="0"/>
                        <a:t>Hold</a:t>
                      </a:r>
                      <a:r>
                        <a:rPr lang="en-US" b="1" baseline="0" dirty="0" smtClean="0"/>
                        <a:t> on to Independence</a:t>
                      </a:r>
                    </a:p>
                    <a:p>
                      <a:r>
                        <a:rPr lang="en-US" b="1" baseline="0" dirty="0" smtClean="0"/>
                        <a:t>- </a:t>
                      </a:r>
                      <a:r>
                        <a:rPr lang="en-US" b="0" baseline="0" dirty="0" smtClean="0"/>
                        <a:t>Fight long enough for the North to tire of war (similar tactics to American Revolution)</a:t>
                      </a:r>
                      <a:endParaRPr lang="en-US" b="1" dirty="0"/>
                    </a:p>
                  </a:txBody>
                  <a:tcPr/>
                </a:tc>
                <a:extLst>
                  <a:ext uri="{0D108BD9-81ED-4DB2-BD59-A6C34878D82A}">
                    <a16:rowId xmlns:a16="http://schemas.microsoft.com/office/drawing/2014/main" val="10001"/>
                  </a:ext>
                </a:extLst>
              </a:tr>
              <a:tr h="370840">
                <a:tc>
                  <a:txBody>
                    <a:bodyPr/>
                    <a:lstStyle/>
                    <a:p>
                      <a:r>
                        <a:rPr lang="en-US" dirty="0" smtClean="0"/>
                        <a:t>Initial Strategies</a:t>
                      </a:r>
                      <a:endParaRPr lang="en-US" dirty="0"/>
                    </a:p>
                  </a:txBody>
                  <a:tcPr/>
                </a:tc>
                <a:tc>
                  <a:txBody>
                    <a:bodyPr/>
                    <a:lstStyle/>
                    <a:p>
                      <a:pPr marL="0" indent="0">
                        <a:buNone/>
                      </a:pPr>
                      <a:r>
                        <a:rPr lang="en-US" b="1" u="sng" dirty="0" smtClean="0"/>
                        <a:t>Secure Border States</a:t>
                      </a:r>
                    </a:p>
                    <a:p>
                      <a:pPr marL="0" indent="0">
                        <a:buNone/>
                      </a:pPr>
                      <a:r>
                        <a:rPr lang="en-US" b="0" baseline="0" dirty="0" smtClean="0"/>
                        <a:t>  Fight an Offensive War to win </a:t>
                      </a:r>
                      <a:endParaRPr lang="en-US" b="0" dirty="0" smtClean="0"/>
                    </a:p>
                    <a:p>
                      <a:pPr marL="0" indent="0">
                        <a:buNone/>
                      </a:pPr>
                      <a:endParaRPr lang="en-US" b="1" dirty="0" smtClean="0"/>
                    </a:p>
                    <a:p>
                      <a:pPr marL="0" indent="0">
                        <a:buNone/>
                      </a:pPr>
                      <a:r>
                        <a:rPr lang="en-US" b="1" u="sng" dirty="0" smtClean="0"/>
                        <a:t>Anaconda Plan</a:t>
                      </a:r>
                    </a:p>
                    <a:p>
                      <a:pPr marL="0" indent="0">
                        <a:buNone/>
                      </a:pPr>
                      <a:r>
                        <a:rPr lang="en-US" b="0" u="none" baseline="0" dirty="0" smtClean="0"/>
                        <a:t>   Cut off South w. blockade, *control Mississippi, split the South and Wait </a:t>
                      </a:r>
                      <a:endParaRPr lang="en-US" b="0" u="none" dirty="0" smtClean="0"/>
                    </a:p>
                    <a:p>
                      <a:pPr marL="0" indent="0">
                        <a:buNone/>
                      </a:pPr>
                      <a:endParaRPr lang="en-US" b="1" u="sng" dirty="0" smtClean="0"/>
                    </a:p>
                    <a:p>
                      <a:pPr marL="0" indent="0">
                        <a:buNone/>
                      </a:pPr>
                      <a:r>
                        <a:rPr lang="en-US" b="1" u="sng" dirty="0" smtClean="0"/>
                        <a:t>Capture Richmond</a:t>
                      </a:r>
                    </a:p>
                    <a:p>
                      <a:r>
                        <a:rPr lang="en-US" b="0" u="none" dirty="0" smtClean="0"/>
                        <a:t>   Anaconda</a:t>
                      </a:r>
                      <a:r>
                        <a:rPr lang="en-US" b="0" u="none" baseline="0" dirty="0" smtClean="0"/>
                        <a:t> Plan would take too long… Union advanced on Richmond (June 1861)</a:t>
                      </a:r>
                      <a:endParaRPr lang="en-US" b="0" u="none" dirty="0" smtClean="0"/>
                    </a:p>
                  </a:txBody>
                  <a:tcPr/>
                </a:tc>
                <a:tc>
                  <a:txBody>
                    <a:bodyPr/>
                    <a:lstStyle/>
                    <a:p>
                      <a:r>
                        <a:rPr lang="en-US" b="1" u="sng" dirty="0" smtClean="0"/>
                        <a:t>Defend at their borders</a:t>
                      </a:r>
                    </a:p>
                    <a:p>
                      <a:r>
                        <a:rPr lang="en-US" b="1" u="none" baseline="0" dirty="0" smtClean="0"/>
                        <a:t>  </a:t>
                      </a:r>
                      <a:r>
                        <a:rPr lang="en-US" b="0" u="none" baseline="0" dirty="0" smtClean="0"/>
                        <a:t>Defend territories &amp; secure borders, Protect the institution of Slavery</a:t>
                      </a:r>
                    </a:p>
                    <a:p>
                      <a:r>
                        <a:rPr lang="en-US" b="1" u="none" baseline="0" dirty="0" smtClean="0"/>
                        <a:t> </a:t>
                      </a:r>
                    </a:p>
                    <a:p>
                      <a:r>
                        <a:rPr lang="en-US" b="1" u="sng" baseline="0" dirty="0" smtClean="0"/>
                        <a:t>Offensive –Defensive </a:t>
                      </a:r>
                    </a:p>
                    <a:p>
                      <a:r>
                        <a:rPr lang="en-US" b="0" u="none" baseline="0" dirty="0" smtClean="0"/>
                        <a:t>- Allow Northern thrust to overextend their lines</a:t>
                      </a:r>
                    </a:p>
                    <a:p>
                      <a:pPr marL="285750" indent="-285750">
                        <a:buFontTx/>
                        <a:buChar char="-"/>
                      </a:pPr>
                      <a:r>
                        <a:rPr lang="en-US" b="0" u="none" dirty="0" smtClean="0"/>
                        <a:t>Determine North’s weakest points </a:t>
                      </a:r>
                    </a:p>
                    <a:p>
                      <a:pPr marL="285750" indent="-285750">
                        <a:buFontTx/>
                        <a:buChar char="-"/>
                      </a:pPr>
                      <a:r>
                        <a:rPr lang="en-US" b="0" u="none" dirty="0" smtClean="0"/>
                        <a:t>Concentrate forces &amp; counterattack</a:t>
                      </a:r>
                      <a:endParaRPr lang="en-US" b="0" u="none" dirty="0"/>
                    </a:p>
                  </a:txBody>
                  <a:tcPr/>
                </a:tc>
                <a:extLst>
                  <a:ext uri="{0D108BD9-81ED-4DB2-BD59-A6C34878D82A}">
                    <a16:rowId xmlns:a16="http://schemas.microsoft.com/office/drawing/2014/main" val="10002"/>
                  </a:ext>
                </a:extLst>
              </a:tr>
              <a:tr h="370840">
                <a:tc>
                  <a:txBody>
                    <a:bodyPr/>
                    <a:lstStyle/>
                    <a:p>
                      <a:r>
                        <a:rPr lang="en-US" dirty="0" smtClean="0"/>
                        <a:t>Outcomes</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2869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ps.ablongman.com/wps/media/objects/1483/1518969/DIVI294.jpg"/>
          <p:cNvPicPr>
            <a:picLocks noChangeAspect="1" noChangeArrowheads="1"/>
          </p:cNvPicPr>
          <p:nvPr/>
        </p:nvPicPr>
        <p:blipFill>
          <a:blip r:embed="rId2" cstate="print"/>
          <a:srcRect/>
          <a:stretch>
            <a:fillRect/>
          </a:stretch>
        </p:blipFill>
        <p:spPr bwMode="auto">
          <a:xfrm>
            <a:off x="0" y="0"/>
            <a:ext cx="6559284" cy="8010526"/>
          </a:xfrm>
          <a:prstGeom prst="rect">
            <a:avLst/>
          </a:prstGeom>
          <a:noFill/>
        </p:spPr>
      </p:pic>
      <p:sp>
        <p:nvSpPr>
          <p:cNvPr id="3" name="Title 1"/>
          <p:cNvSpPr txBox="1">
            <a:spLocks/>
          </p:cNvSpPr>
          <p:nvPr/>
        </p:nvSpPr>
        <p:spPr>
          <a:xfrm>
            <a:off x="6477000" y="304800"/>
            <a:ext cx="2667000" cy="3581400"/>
          </a:xfrm>
          <a:prstGeom prst="rect">
            <a:avLst/>
          </a:prstGeom>
        </p:spPr>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Comparing the Union and Confederacy</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War Strategies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Civil War Leaders</a:t>
            </a:r>
            <a:endParaRPr lang="en-US" dirty="0"/>
          </a:p>
        </p:txBody>
      </p:sp>
      <p:sp>
        <p:nvSpPr>
          <p:cNvPr id="3" name="Text Placeholder 2"/>
          <p:cNvSpPr>
            <a:spLocks noGrp="1"/>
          </p:cNvSpPr>
          <p:nvPr>
            <p:ph type="body" idx="1"/>
          </p:nvPr>
        </p:nvSpPr>
        <p:spPr/>
        <p:txBody>
          <a:bodyPr/>
          <a:lstStyle/>
          <a:p>
            <a:r>
              <a:rPr lang="en-US" dirty="0" smtClean="0"/>
              <a:t>Confederate</a:t>
            </a:r>
            <a:endParaRPr lang="en-US" dirty="0"/>
          </a:p>
        </p:txBody>
      </p:sp>
      <p:sp>
        <p:nvSpPr>
          <p:cNvPr id="4" name="Content Placeholder 3"/>
          <p:cNvSpPr>
            <a:spLocks noGrp="1"/>
          </p:cNvSpPr>
          <p:nvPr>
            <p:ph sz="half" idx="2"/>
          </p:nvPr>
        </p:nvSpPr>
        <p:spPr>
          <a:xfrm>
            <a:off x="0" y="2174875"/>
            <a:ext cx="3505200" cy="3951288"/>
          </a:xfrm>
        </p:spPr>
        <p:txBody>
          <a:bodyPr/>
          <a:lstStyle/>
          <a:p>
            <a:r>
              <a:rPr lang="en-US" dirty="0" smtClean="0"/>
              <a:t>General Robert E. Lee</a:t>
            </a:r>
            <a:endParaRPr lang="en-US" dirty="0"/>
          </a:p>
        </p:txBody>
      </p:sp>
      <p:sp>
        <p:nvSpPr>
          <p:cNvPr id="5" name="Text Placeholder 4"/>
          <p:cNvSpPr>
            <a:spLocks noGrp="1"/>
          </p:cNvSpPr>
          <p:nvPr>
            <p:ph type="body" sz="quarter" idx="3"/>
          </p:nvPr>
        </p:nvSpPr>
        <p:spPr>
          <a:xfrm>
            <a:off x="1600200" y="899319"/>
            <a:ext cx="1397442" cy="639762"/>
          </a:xfrm>
        </p:spPr>
        <p:txBody>
          <a:bodyPr/>
          <a:lstStyle/>
          <a:p>
            <a:r>
              <a:rPr lang="en-US" dirty="0" smtClean="0"/>
              <a:t>Union </a:t>
            </a:r>
            <a:endParaRPr lang="en-US" dirty="0"/>
          </a:p>
        </p:txBody>
      </p:sp>
      <p:sp>
        <p:nvSpPr>
          <p:cNvPr id="6" name="Content Placeholder 5"/>
          <p:cNvSpPr>
            <a:spLocks noGrp="1"/>
          </p:cNvSpPr>
          <p:nvPr>
            <p:ph sz="quarter" idx="4"/>
          </p:nvPr>
        </p:nvSpPr>
        <p:spPr>
          <a:xfrm>
            <a:off x="5410200" y="2971799"/>
            <a:ext cx="3810000" cy="3154363"/>
          </a:xfrm>
        </p:spPr>
        <p:txBody>
          <a:bodyPr>
            <a:normAutofit fontScale="77500" lnSpcReduction="20000"/>
          </a:bodyPr>
          <a:lstStyle/>
          <a:p>
            <a:r>
              <a:rPr lang="en-US" dirty="0" smtClean="0"/>
              <a:t>Irvin McDowell : May – July 1861</a:t>
            </a:r>
          </a:p>
          <a:p>
            <a:r>
              <a:rPr lang="en-US" dirty="0" smtClean="0"/>
              <a:t>George  McClellan: July 1861 – November 1862</a:t>
            </a:r>
          </a:p>
          <a:p>
            <a:r>
              <a:rPr lang="en-US" dirty="0" smtClean="0"/>
              <a:t>Ambrose Burnside: Nov 1862 – Jan 1863</a:t>
            </a:r>
          </a:p>
          <a:p>
            <a:r>
              <a:rPr lang="en-US" dirty="0" smtClean="0"/>
              <a:t>Joseph Hooker: Jan – June 1863</a:t>
            </a:r>
          </a:p>
          <a:p>
            <a:r>
              <a:rPr lang="en-US" dirty="0" smtClean="0"/>
              <a:t>George G. Meade: June 1863 – June 1865</a:t>
            </a:r>
          </a:p>
          <a:p>
            <a:pPr marL="0" indent="0">
              <a:buNone/>
            </a:pPr>
            <a:r>
              <a:rPr lang="en-US" b="1" dirty="0" smtClean="0"/>
              <a:t>* Ulysses S. Grant: General-in-chief of all Union Armies …. May 1864-April 1865 </a:t>
            </a:r>
            <a:endParaRPr lang="en-US" b="1" dirty="0"/>
          </a:p>
        </p:txBody>
      </p:sp>
      <p:pic>
        <p:nvPicPr>
          <p:cNvPr id="3074" name="Picture 2" descr="http://blueandgraytrail.com/image/Irvin_McDowel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933"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ronbrigader.com/wp-content/uploads/2011/09/qf-mcclellan.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9412" y="914181"/>
            <a:ext cx="1553576" cy="19859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upload.wikimedia.org/wikipedia/commons/thumb/2/24/Ambrose_Burnside2.jpg/220px-Ambrose_Burnside2.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6259" y="1003877"/>
            <a:ext cx="1435100" cy="18917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biography.com/imported/images/Biography/Images/Profiles/H/Joseph-Hooker-9343219-1-402.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3070" y="1066800"/>
            <a:ext cx="1573645" cy="157364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media.web.britannica.com/eb-media/58/2458-004-4995DA20.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30236" y="2743200"/>
            <a:ext cx="1357313" cy="187166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jackmalcolm.com/blog/wp-content/uploads/2012/12/grant.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62768" y="4642572"/>
            <a:ext cx="1981200" cy="183366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occidentaldissent.com/wp-content/uploads/2011/04/1robert_e_lee_2.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5575" y="2698275"/>
            <a:ext cx="29908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022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Underlying Causes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0410645"/>
              </p:ext>
            </p:extLst>
          </p:nvPr>
        </p:nvGraphicFramePr>
        <p:xfrm>
          <a:off x="304800" y="457200"/>
          <a:ext cx="88392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386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wtop.com/emedia/wtop/24/2499/24994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450" y="80962"/>
            <a:ext cx="24955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ache.marriott.com/propertyimages/m/msyrm/phototour/msyrm_phototour15.jpg?Log=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80961"/>
            <a:ext cx="32766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upload.wikimedia.org/wikipedia/commons/e/e5/RobertLeeMonument.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9100" y="3608243"/>
            <a:ext cx="491490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upload.wikimedia.org/wikipedia/commons/b/b0/Monument_Ave_Robert_E._Lee.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8600" y="80960"/>
            <a:ext cx="28098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charlottesville.org/Modules/ShowImage.aspx?imageid=536">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4632" y="3093893"/>
            <a:ext cx="31051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State of Virginia monument at Gettysbur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40016" y="135947"/>
            <a:ext cx="2019532" cy="3160568"/>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www.artswfl.com/wp-content/uploads/2012/06/009-9.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42431" y="5334000"/>
            <a:ext cx="153175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americanroadmagazine.com/forum/uploads/1325631646/med_gallery_32909_124_115065.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48000" y="3552391"/>
            <a:ext cx="1752600" cy="162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096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639762"/>
          </a:xfrm>
        </p:spPr>
        <p:txBody>
          <a:bodyPr>
            <a:normAutofit fontScale="90000"/>
          </a:bodyPr>
          <a:lstStyle/>
          <a:p>
            <a:r>
              <a:rPr lang="en-US" dirty="0" smtClean="0"/>
              <a:t>Timeline – The Early Years</a:t>
            </a:r>
            <a:endParaRPr lang="en-US" dirty="0"/>
          </a:p>
        </p:txBody>
      </p:sp>
      <p:sp>
        <p:nvSpPr>
          <p:cNvPr id="8" name="Content Placeholder 7"/>
          <p:cNvSpPr>
            <a:spLocks noGrp="1"/>
          </p:cNvSpPr>
          <p:nvPr>
            <p:ph idx="1"/>
          </p:nvPr>
        </p:nvSpPr>
        <p:spPr>
          <a:xfrm>
            <a:off x="304800" y="1295400"/>
            <a:ext cx="8534400" cy="5562600"/>
          </a:xfrm>
        </p:spPr>
        <p:txBody>
          <a:bodyPr>
            <a:normAutofit fontScale="62500" lnSpcReduction="20000"/>
          </a:bodyPr>
          <a:lstStyle/>
          <a:p>
            <a:r>
              <a:rPr lang="en-US" dirty="0" smtClean="0"/>
              <a:t>July 1861 – </a:t>
            </a:r>
            <a:r>
              <a:rPr lang="en-US" dirty="0" smtClean="0">
                <a:solidFill>
                  <a:srgbClr val="FF0000"/>
                </a:solidFill>
              </a:rPr>
              <a:t>1st Battle of Bull Run/ Manassas</a:t>
            </a:r>
            <a:r>
              <a:rPr lang="en-US" dirty="0" smtClean="0"/>
              <a:t> – Proved that the war would NOT end quickly </a:t>
            </a:r>
          </a:p>
          <a:p>
            <a:endParaRPr lang="en-US" dirty="0"/>
          </a:p>
          <a:p>
            <a:r>
              <a:rPr lang="en-US" dirty="0" smtClean="0"/>
              <a:t>February 1862 – </a:t>
            </a:r>
            <a:r>
              <a:rPr lang="en-US" dirty="0" smtClean="0">
                <a:solidFill>
                  <a:srgbClr val="002060"/>
                </a:solidFill>
              </a:rPr>
              <a:t>Fort </a:t>
            </a:r>
            <a:r>
              <a:rPr lang="en-US" dirty="0" err="1" smtClean="0">
                <a:solidFill>
                  <a:srgbClr val="002060"/>
                </a:solidFill>
              </a:rPr>
              <a:t>Donelson</a:t>
            </a:r>
            <a:r>
              <a:rPr lang="en-US" dirty="0" smtClean="0">
                <a:solidFill>
                  <a:srgbClr val="002060"/>
                </a:solidFill>
              </a:rPr>
              <a:t> &amp; Fort Henry </a:t>
            </a:r>
            <a:r>
              <a:rPr lang="en-US" dirty="0" smtClean="0"/>
              <a:t>= Grant pursued the Anaconda Plan in Western Theater</a:t>
            </a:r>
          </a:p>
          <a:p>
            <a:endParaRPr lang="en-US" dirty="0"/>
          </a:p>
          <a:p>
            <a:r>
              <a:rPr lang="en-US" dirty="0" smtClean="0"/>
              <a:t>March 1862 – Union </a:t>
            </a:r>
            <a:r>
              <a:rPr lang="en-US" i="1" dirty="0" err="1" smtClean="0"/>
              <a:t>Monitior</a:t>
            </a:r>
            <a:r>
              <a:rPr lang="en-US" dirty="0" smtClean="0"/>
              <a:t> Vs. Confed. </a:t>
            </a:r>
            <a:r>
              <a:rPr lang="en-US" i="1" dirty="0" smtClean="0"/>
              <a:t>Virginia </a:t>
            </a:r>
            <a:r>
              <a:rPr lang="en-US" dirty="0" smtClean="0"/>
              <a:t>– (no clear winner) end of wooden ships in warfare </a:t>
            </a:r>
            <a:endParaRPr lang="en-US" i="1" dirty="0" smtClean="0"/>
          </a:p>
          <a:p>
            <a:endParaRPr lang="en-US" dirty="0"/>
          </a:p>
          <a:p>
            <a:r>
              <a:rPr lang="en-US" dirty="0" smtClean="0"/>
              <a:t>April 1862 – </a:t>
            </a:r>
            <a:r>
              <a:rPr lang="en-US" dirty="0" smtClean="0">
                <a:solidFill>
                  <a:srgbClr val="002060"/>
                </a:solidFill>
              </a:rPr>
              <a:t>Shil</a:t>
            </a:r>
            <a:r>
              <a:rPr lang="en-US" dirty="0" smtClean="0">
                <a:solidFill>
                  <a:srgbClr val="FF0000"/>
                </a:solidFill>
              </a:rPr>
              <a:t>oh</a:t>
            </a:r>
            <a:r>
              <a:rPr lang="en-US" dirty="0" smtClean="0"/>
              <a:t> (25,000 casualties) shocked the north with large casualty rate… union may have technically won but hurts morale </a:t>
            </a:r>
          </a:p>
          <a:p>
            <a:endParaRPr lang="en-US" dirty="0"/>
          </a:p>
          <a:p>
            <a:r>
              <a:rPr lang="en-US" dirty="0" smtClean="0"/>
              <a:t>June/ July 1862 – </a:t>
            </a:r>
            <a:r>
              <a:rPr lang="en-US" dirty="0" smtClean="0">
                <a:solidFill>
                  <a:srgbClr val="FF0000"/>
                </a:solidFill>
              </a:rPr>
              <a:t>Seven Days and 2</a:t>
            </a:r>
            <a:r>
              <a:rPr lang="en-US" baseline="30000" dirty="0" smtClean="0">
                <a:solidFill>
                  <a:srgbClr val="FF0000"/>
                </a:solidFill>
              </a:rPr>
              <a:t>nd</a:t>
            </a:r>
            <a:r>
              <a:rPr lang="en-US" dirty="0" smtClean="0">
                <a:solidFill>
                  <a:srgbClr val="FF0000"/>
                </a:solidFill>
              </a:rPr>
              <a:t> Battle of Bull Run </a:t>
            </a:r>
            <a:r>
              <a:rPr lang="en-US" dirty="0" smtClean="0"/>
              <a:t> - McClellan too cautious </a:t>
            </a:r>
          </a:p>
          <a:p>
            <a:endParaRPr lang="en-US" dirty="0"/>
          </a:p>
          <a:p>
            <a:r>
              <a:rPr lang="en-US" dirty="0" smtClean="0"/>
              <a:t>Sept 1862  - </a:t>
            </a:r>
            <a:r>
              <a:rPr lang="en-US" dirty="0" smtClean="0">
                <a:solidFill>
                  <a:schemeClr val="tx2">
                    <a:lumMod val="50000"/>
                  </a:schemeClr>
                </a:solidFill>
              </a:rPr>
              <a:t>Antietam </a:t>
            </a:r>
            <a:r>
              <a:rPr lang="en-US" dirty="0" smtClean="0"/>
              <a:t>(Lee’s 1</a:t>
            </a:r>
            <a:r>
              <a:rPr lang="en-US" baseline="30000" dirty="0" smtClean="0"/>
              <a:t>st</a:t>
            </a:r>
            <a:r>
              <a:rPr lang="en-US" dirty="0" smtClean="0"/>
              <a:t> invasion of the North) -  single bloodiest day, union losses exceed Confed. loses BUT gives Lincoln a decisive victory &amp; Sept 22</a:t>
            </a:r>
            <a:r>
              <a:rPr lang="en-US" baseline="30000" dirty="0" smtClean="0"/>
              <a:t>nd</a:t>
            </a:r>
            <a:r>
              <a:rPr lang="en-US" dirty="0" smtClean="0"/>
              <a:t> he issues the Emancipation Proclamation </a:t>
            </a:r>
            <a:endParaRPr lang="en-US" dirty="0"/>
          </a:p>
        </p:txBody>
      </p:sp>
    </p:spTree>
    <p:extLst>
      <p:ext uri="{BB962C8B-B14F-4D97-AF65-F5344CB8AC3E}">
        <p14:creationId xmlns:p14="http://schemas.microsoft.com/office/powerpoint/2010/main" val="1878764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34670"/>
            <a:ext cx="8686800" cy="923330"/>
          </a:xfrm>
          <a:prstGeom prst="rect">
            <a:avLst/>
          </a:prstGeom>
        </p:spPr>
        <p:txBody>
          <a:bodyPr wrap="square">
            <a:spAutoFit/>
          </a:bodyPr>
          <a:lstStyle/>
          <a:p>
            <a:r>
              <a:rPr lang="en-US" dirty="0">
                <a:hlinkClick r:id="rId2"/>
              </a:rPr>
              <a:t>http://www.washingtonpost.com/wp-srv/lifestyle/special/civil-war-interactive/civil-war-battles-and-casualties-interactive-map</a:t>
            </a:r>
            <a:r>
              <a:rPr lang="en-US" dirty="0" smtClean="0">
                <a:hlinkClick r:id="rId2"/>
              </a:rPr>
              <a:t>/</a:t>
            </a:r>
            <a:endParaRPr lang="en-US" dirty="0" smtClean="0"/>
          </a:p>
          <a:p>
            <a:endParaRPr lang="en-US" dirty="0"/>
          </a:p>
        </p:txBody>
      </p:sp>
      <p:pic>
        <p:nvPicPr>
          <p:cNvPr id="61446" name="Picture 6" descr="http://pberman.wikispaces.com/file/view/Civil_War_Map.gif/85081371/Civil_War_Map.gif"/>
          <p:cNvPicPr>
            <a:picLocks noChangeAspect="1" noChangeArrowheads="1"/>
          </p:cNvPicPr>
          <p:nvPr/>
        </p:nvPicPr>
        <p:blipFill>
          <a:blip r:embed="rId3" cstate="print"/>
          <a:srcRect/>
          <a:stretch>
            <a:fillRect/>
          </a:stretch>
        </p:blipFill>
        <p:spPr bwMode="auto">
          <a:xfrm>
            <a:off x="-25410" y="152400"/>
            <a:ext cx="9169410" cy="5486400"/>
          </a:xfrm>
          <a:prstGeom prst="rect">
            <a:avLst/>
          </a:prstGeom>
          <a:noFill/>
        </p:spPr>
      </p:pic>
      <p:pic>
        <p:nvPicPr>
          <p:cNvPr id="61444" name="Picture 4" descr="http://maptd.com/wp-content/uploads/2011/05/civil-war-map.jpg"/>
          <p:cNvPicPr>
            <a:picLocks noChangeAspect="1" noChangeArrowheads="1"/>
          </p:cNvPicPr>
          <p:nvPr/>
        </p:nvPicPr>
        <p:blipFill>
          <a:blip r:embed="rId4" cstate="print"/>
          <a:srcRect/>
          <a:stretch>
            <a:fillRect/>
          </a:stretch>
        </p:blipFill>
        <p:spPr bwMode="auto">
          <a:xfrm>
            <a:off x="119906" y="914400"/>
            <a:ext cx="8871694"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ppt_x"/>
                                          </p:val>
                                        </p:tav>
                                        <p:tav tm="100000">
                                          <p:val>
                                            <p:strVal val="#ppt_x"/>
                                          </p:val>
                                        </p:tav>
                                      </p:tavLst>
                                    </p:anim>
                                    <p:anim calcmode="lin" valueType="num">
                                      <p:cBhvr additive="base">
                                        <p:cTn id="8" dur="500" fill="hold"/>
                                        <p:tgtEl>
                                          <p:spTgt spid="61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rmAutofit fontScale="90000"/>
          </a:bodyPr>
          <a:lstStyle/>
          <a:p>
            <a:r>
              <a:rPr lang="en-US" dirty="0" smtClean="0"/>
              <a:t>Timeline – Turning Points of the War</a:t>
            </a:r>
            <a:endParaRPr lang="en-US" dirty="0"/>
          </a:p>
        </p:txBody>
      </p:sp>
      <p:sp>
        <p:nvSpPr>
          <p:cNvPr id="4" name="Content Placeholder 3"/>
          <p:cNvSpPr>
            <a:spLocks noGrp="1"/>
          </p:cNvSpPr>
          <p:nvPr>
            <p:ph idx="1"/>
          </p:nvPr>
        </p:nvSpPr>
        <p:spPr>
          <a:xfrm>
            <a:off x="685800" y="1143000"/>
            <a:ext cx="4114800" cy="5257800"/>
          </a:xfrm>
        </p:spPr>
        <p:txBody>
          <a:bodyPr>
            <a:normAutofit fontScale="92500" lnSpcReduction="20000"/>
          </a:bodyPr>
          <a:lstStyle/>
          <a:p>
            <a:pPr marL="0" indent="0">
              <a:buNone/>
            </a:pPr>
            <a:r>
              <a:rPr lang="en-US" dirty="0" smtClean="0"/>
              <a:t>Spring 1863 – Battle of </a:t>
            </a:r>
            <a:r>
              <a:rPr lang="en-US" dirty="0" smtClean="0">
                <a:solidFill>
                  <a:srgbClr val="FF0000"/>
                </a:solidFill>
              </a:rPr>
              <a:t>Fredericksburg </a:t>
            </a:r>
            <a:r>
              <a:rPr lang="en-US" dirty="0" smtClean="0"/>
              <a:t>Battle of </a:t>
            </a:r>
            <a:r>
              <a:rPr lang="en-US" b="1" dirty="0" smtClean="0">
                <a:solidFill>
                  <a:srgbClr val="FF0000"/>
                </a:solidFill>
              </a:rPr>
              <a:t>Chancellorsville</a:t>
            </a:r>
            <a:r>
              <a:rPr lang="en-US" b="1" dirty="0" smtClean="0"/>
              <a:t> “Lee’s Perfect Battle)</a:t>
            </a:r>
          </a:p>
          <a:p>
            <a:pPr marL="0" indent="0">
              <a:buNone/>
            </a:pPr>
            <a:endParaRPr lang="en-US" b="1" dirty="0" smtClean="0"/>
          </a:p>
          <a:p>
            <a:pPr marL="0" indent="0">
              <a:buNone/>
            </a:pPr>
            <a:r>
              <a:rPr lang="en-US" dirty="0" smtClean="0"/>
              <a:t>Summer 1863 – Battles of </a:t>
            </a:r>
            <a:r>
              <a:rPr lang="en-US" b="1" dirty="0" smtClean="0">
                <a:solidFill>
                  <a:srgbClr val="0070C0"/>
                </a:solidFill>
              </a:rPr>
              <a:t>Gettysburg</a:t>
            </a:r>
            <a:r>
              <a:rPr lang="en-US" dirty="0" smtClean="0"/>
              <a:t>, </a:t>
            </a:r>
            <a:r>
              <a:rPr lang="en-US" b="1" dirty="0" smtClean="0">
                <a:solidFill>
                  <a:srgbClr val="0070C0"/>
                </a:solidFill>
              </a:rPr>
              <a:t>Vicksburg </a:t>
            </a:r>
            <a:r>
              <a:rPr lang="en-US" b="1" dirty="0" smtClean="0"/>
              <a:t>(together considered the turning point of the war)</a:t>
            </a:r>
            <a:endParaRPr lang="en-US" b="1" dirty="0" smtClean="0">
              <a:solidFill>
                <a:srgbClr val="0070C0"/>
              </a:solidFill>
            </a:endParaRPr>
          </a:p>
          <a:p>
            <a:pPr marL="0" indent="0">
              <a:buNone/>
            </a:pPr>
            <a:endParaRPr lang="en-US" dirty="0" smtClean="0"/>
          </a:p>
          <a:p>
            <a:pPr marL="0" indent="0">
              <a:buNone/>
            </a:pPr>
            <a:r>
              <a:rPr lang="en-US" dirty="0" smtClean="0"/>
              <a:t>Early 1864 – Grant takes control of Entire Union Army</a:t>
            </a:r>
          </a:p>
        </p:txBody>
      </p:sp>
      <p:sp>
        <p:nvSpPr>
          <p:cNvPr id="5" name="Down Arrow 4"/>
          <p:cNvSpPr/>
          <p:nvPr/>
        </p:nvSpPr>
        <p:spPr>
          <a:xfrm>
            <a:off x="228600" y="1219200"/>
            <a:ext cx="381000" cy="541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File:Gettysburg Battle Map Day3.png"/>
          <p:cNvPicPr>
            <a:picLocks noChangeAspect="1" noChangeArrowheads="1"/>
          </p:cNvPicPr>
          <p:nvPr/>
        </p:nvPicPr>
        <p:blipFill>
          <a:blip r:embed="rId2" cstate="print"/>
          <a:srcRect/>
          <a:stretch>
            <a:fillRect/>
          </a:stretch>
        </p:blipFill>
        <p:spPr bwMode="auto">
          <a:xfrm>
            <a:off x="4953000" y="914400"/>
            <a:ext cx="4191000" cy="5705476"/>
          </a:xfrm>
          <a:prstGeom prst="rect">
            <a:avLst/>
          </a:prstGeom>
          <a:noFill/>
        </p:spPr>
      </p:pic>
    </p:spTree>
    <p:extLst>
      <p:ext uri="{BB962C8B-B14F-4D97-AF65-F5344CB8AC3E}">
        <p14:creationId xmlns:p14="http://schemas.microsoft.com/office/powerpoint/2010/main" val="546033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487362"/>
          </a:xfrm>
        </p:spPr>
        <p:txBody>
          <a:bodyPr>
            <a:normAutofit fontScale="90000"/>
          </a:bodyPr>
          <a:lstStyle/>
          <a:p>
            <a:r>
              <a:rPr lang="en-US" dirty="0" smtClean="0"/>
              <a:t>Timeline – Turning Points of the War</a:t>
            </a:r>
            <a:endParaRPr lang="en-US" dirty="0"/>
          </a:p>
        </p:txBody>
      </p:sp>
      <p:sp>
        <p:nvSpPr>
          <p:cNvPr id="4" name="Content Placeholder 3"/>
          <p:cNvSpPr>
            <a:spLocks noGrp="1"/>
          </p:cNvSpPr>
          <p:nvPr>
            <p:ph idx="1"/>
          </p:nvPr>
        </p:nvSpPr>
        <p:spPr>
          <a:xfrm>
            <a:off x="304800" y="838200"/>
            <a:ext cx="4876800" cy="6019800"/>
          </a:xfrm>
        </p:spPr>
        <p:txBody>
          <a:bodyPr>
            <a:normAutofit fontScale="62500" lnSpcReduction="20000"/>
          </a:bodyPr>
          <a:lstStyle/>
          <a:p>
            <a:pPr marL="0" indent="0">
              <a:buNone/>
            </a:pPr>
            <a:r>
              <a:rPr lang="en-US" dirty="0" smtClean="0"/>
              <a:t>May – June 1864 </a:t>
            </a:r>
            <a:r>
              <a:rPr lang="en-US" dirty="0" smtClean="0">
                <a:solidFill>
                  <a:schemeClr val="tx2"/>
                </a:solidFill>
              </a:rPr>
              <a:t>Grant’s Overland Campaign Battles </a:t>
            </a:r>
            <a:r>
              <a:rPr lang="en-US" dirty="0" smtClean="0"/>
              <a:t>= </a:t>
            </a:r>
            <a:r>
              <a:rPr lang="en-US" dirty="0" smtClean="0">
                <a:solidFill>
                  <a:srgbClr val="002060"/>
                </a:solidFill>
              </a:rPr>
              <a:t>Wilderness, Spotsylvania Court House, </a:t>
            </a:r>
            <a:r>
              <a:rPr lang="en-US" dirty="0" smtClean="0">
                <a:solidFill>
                  <a:srgbClr val="FF0000"/>
                </a:solidFill>
              </a:rPr>
              <a:t>Cold Harbor </a:t>
            </a:r>
            <a:r>
              <a:rPr lang="en-US" dirty="0" smtClean="0">
                <a:solidFill>
                  <a:schemeClr val="tx2"/>
                </a:solidFill>
              </a:rPr>
              <a:t>(Overall a strategic Union victory)</a:t>
            </a:r>
            <a:endParaRPr lang="en-US" dirty="0" smtClean="0">
              <a:solidFill>
                <a:srgbClr val="FF0000"/>
              </a:solidFill>
            </a:endParaRPr>
          </a:p>
          <a:p>
            <a:pPr marL="0" indent="0">
              <a:buNone/>
            </a:pPr>
            <a:r>
              <a:rPr lang="en-US" dirty="0" smtClean="0">
                <a:sym typeface="Wingdings" pitchFamily="2" charset="2"/>
              </a:rPr>
              <a:t>	 Grant’s strategy to inflict heavy casualties on the Confederates, does not withdraw his forces after heavy casualties, kept attempting to move between Lee &amp; Richmond </a:t>
            </a:r>
          </a:p>
          <a:p>
            <a:pPr marL="0" indent="0">
              <a:buNone/>
            </a:pPr>
            <a:r>
              <a:rPr lang="en-US" dirty="0" smtClean="0">
                <a:sym typeface="Wingdings" pitchFamily="2" charset="2"/>
              </a:rPr>
              <a:t>(total war)</a:t>
            </a:r>
            <a:endParaRPr lang="en-US" dirty="0" smtClean="0"/>
          </a:p>
          <a:p>
            <a:pPr marL="0" indent="0">
              <a:buNone/>
            </a:pPr>
            <a:endParaRPr lang="en-US" dirty="0" smtClean="0"/>
          </a:p>
          <a:p>
            <a:pPr marL="0" indent="0">
              <a:buNone/>
            </a:pPr>
            <a:r>
              <a:rPr lang="en-US" dirty="0" smtClean="0"/>
              <a:t>May – December 1864 – Sherman’s </a:t>
            </a:r>
            <a:r>
              <a:rPr lang="en-US" b="1" dirty="0" smtClean="0">
                <a:solidFill>
                  <a:srgbClr val="0070C0"/>
                </a:solidFill>
              </a:rPr>
              <a:t>“March to the sea”/ Savannah Campaign  </a:t>
            </a:r>
            <a:r>
              <a:rPr lang="en-US" b="1" dirty="0" smtClean="0"/>
              <a:t>(</a:t>
            </a:r>
            <a:r>
              <a:rPr lang="en-US" dirty="0" smtClean="0">
                <a:sym typeface="Wingdings" pitchFamily="2" charset="2"/>
              </a:rPr>
              <a:t>applied scorched earth policy) </a:t>
            </a:r>
            <a:endParaRPr lang="en-US" b="1" dirty="0" smtClean="0"/>
          </a:p>
          <a:p>
            <a:pPr marL="0" indent="0">
              <a:buNone/>
            </a:pPr>
            <a:endParaRPr lang="en-US" dirty="0" smtClean="0"/>
          </a:p>
          <a:p>
            <a:pPr marL="0" indent="0">
              <a:buNone/>
            </a:pPr>
            <a:r>
              <a:rPr lang="en-US" dirty="0" smtClean="0"/>
              <a:t>Summer 1864 – Grant lays siege to </a:t>
            </a:r>
            <a:r>
              <a:rPr lang="en-US" dirty="0" smtClean="0">
                <a:solidFill>
                  <a:srgbClr val="0070C0"/>
                </a:solidFill>
              </a:rPr>
              <a:t>Petersburg </a:t>
            </a:r>
          </a:p>
          <a:p>
            <a:pPr marL="0" indent="0">
              <a:buNone/>
            </a:pPr>
            <a:r>
              <a:rPr lang="en-US" dirty="0" smtClean="0"/>
              <a:t>**Election of 1864 won by Lincoln **</a:t>
            </a:r>
          </a:p>
          <a:p>
            <a:pPr marL="0" indent="0">
              <a:buNone/>
            </a:pPr>
            <a:endParaRPr lang="en-US" dirty="0" smtClean="0"/>
          </a:p>
          <a:p>
            <a:pPr marL="0" indent="0">
              <a:buNone/>
            </a:pPr>
            <a:r>
              <a:rPr lang="en-US" dirty="0" smtClean="0"/>
              <a:t>December 1865 – Congress passed </a:t>
            </a:r>
            <a:r>
              <a:rPr lang="en-US" b="1" dirty="0" smtClean="0"/>
              <a:t>13</a:t>
            </a:r>
            <a:r>
              <a:rPr lang="en-US" b="1" baseline="30000" dirty="0" smtClean="0"/>
              <a:t>th</a:t>
            </a:r>
            <a:r>
              <a:rPr lang="en-US" b="1" dirty="0" smtClean="0"/>
              <a:t> Amendment </a:t>
            </a:r>
          </a:p>
        </p:txBody>
      </p:sp>
      <p:sp>
        <p:nvSpPr>
          <p:cNvPr id="5" name="Down Arrow 4"/>
          <p:cNvSpPr/>
          <p:nvPr/>
        </p:nvSpPr>
        <p:spPr>
          <a:xfrm>
            <a:off x="0" y="1219200"/>
            <a:ext cx="381000" cy="541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18" name="Picture 2" descr="Battle of Cold Harbor.png"/>
          <p:cNvPicPr>
            <a:picLocks noChangeAspect="1" noChangeArrowheads="1"/>
          </p:cNvPicPr>
          <p:nvPr/>
        </p:nvPicPr>
        <p:blipFill>
          <a:blip r:embed="rId2" cstate="print"/>
          <a:srcRect/>
          <a:stretch>
            <a:fillRect/>
          </a:stretch>
        </p:blipFill>
        <p:spPr bwMode="auto">
          <a:xfrm>
            <a:off x="5257799" y="914400"/>
            <a:ext cx="3736729" cy="2590800"/>
          </a:xfrm>
          <a:prstGeom prst="rect">
            <a:avLst/>
          </a:prstGeom>
          <a:noFill/>
        </p:spPr>
      </p:pic>
      <p:sp>
        <p:nvSpPr>
          <p:cNvPr id="8" name="Rectangle 7"/>
          <p:cNvSpPr/>
          <p:nvPr/>
        </p:nvSpPr>
        <p:spPr>
          <a:xfrm>
            <a:off x="5562600" y="3657600"/>
            <a:ext cx="3276600" cy="2862322"/>
          </a:xfrm>
          <a:prstGeom prst="rect">
            <a:avLst/>
          </a:prstGeom>
        </p:spPr>
        <p:txBody>
          <a:bodyPr wrap="square">
            <a:spAutoFit/>
          </a:bodyPr>
          <a:lstStyle/>
          <a:p>
            <a:r>
              <a:rPr lang="en-US" dirty="0" smtClean="0"/>
              <a:t>Cold Harbor remembered as one of American history's bloodiest, most lopsided battles.</a:t>
            </a:r>
          </a:p>
          <a:p>
            <a:r>
              <a:rPr lang="en-US" dirty="0" smtClean="0"/>
              <a:t>Grant said in his memoirs, "I have always regretted that the last assault at Cold Harbor was ever made. ... No advantage whatever was gained to compensate for the heavy loss we sustained."</a:t>
            </a:r>
            <a:endParaRPr lang="en-US" dirty="0"/>
          </a:p>
        </p:txBody>
      </p:sp>
    </p:spTree>
    <p:extLst>
      <p:ext uri="{BB962C8B-B14F-4D97-AF65-F5344CB8AC3E}">
        <p14:creationId xmlns:p14="http://schemas.microsoft.com/office/powerpoint/2010/main" val="546033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US</a:t>
            </a:r>
            <a:endParaRPr lang="en-US" dirty="0"/>
          </a:p>
        </p:txBody>
      </p:sp>
      <p:sp>
        <p:nvSpPr>
          <p:cNvPr id="3" name="Content Placeholder 2"/>
          <p:cNvSpPr>
            <a:spLocks noGrp="1"/>
          </p:cNvSpPr>
          <p:nvPr>
            <p:ph idx="1"/>
          </p:nvPr>
        </p:nvSpPr>
        <p:spPr>
          <a:xfrm>
            <a:off x="457200" y="1600200"/>
            <a:ext cx="4648200" cy="4876800"/>
          </a:xfrm>
        </p:spPr>
        <p:txBody>
          <a:bodyPr/>
          <a:lstStyle/>
          <a:p>
            <a:r>
              <a:rPr lang="en-US" dirty="0" smtClean="0"/>
              <a:t>Technology</a:t>
            </a:r>
          </a:p>
          <a:p>
            <a:r>
              <a:rPr lang="en-US" dirty="0" smtClean="0"/>
              <a:t>War on the </a:t>
            </a:r>
            <a:r>
              <a:rPr lang="en-US" dirty="0" err="1" smtClean="0"/>
              <a:t>Homefront</a:t>
            </a:r>
            <a:endParaRPr lang="en-US" dirty="0" smtClean="0"/>
          </a:p>
          <a:p>
            <a:r>
              <a:rPr lang="en-US" dirty="0" smtClean="0"/>
              <a:t>Medical Knowledge</a:t>
            </a:r>
          </a:p>
          <a:p>
            <a:r>
              <a:rPr lang="en-US" dirty="0" smtClean="0"/>
              <a:t>The Role of African American soldiers</a:t>
            </a:r>
          </a:p>
          <a:p>
            <a:r>
              <a:rPr lang="en-US" dirty="0" smtClean="0"/>
              <a:t>Tactics to end the war</a:t>
            </a:r>
          </a:p>
        </p:txBody>
      </p:sp>
      <p:sp>
        <p:nvSpPr>
          <p:cNvPr id="4" name="AutoShape 2" descr="data:image/jpeg;base64,/9j/4AAQSkZJRgABAQAAAQABAAD/2wCEAAkGBhMSEBUUExQWFRUWGBcYFxgXFRgYFxoXGhoaHBgYHBUcHCYfGBojGhUYHy8gIycpLCwsGB4xNTAqNSYrLCkBCQoKDgwOGg8PGiwkHyQsLCwpLCwsKSwpLCwsLCwpLCksLCwpLCwsLCksLCwsLCwsLCwsLCwsLCwsLCwsLCwsKf/AABEIAQsAvQMBIgACEQEDEQH/xAAcAAACAwEBAQEAAAAAAAAAAAAFBgMEBwIBAAj/xABDEAABAwMCAwYDBgIJAwQDAAABAgMRAAQhEjEFQVEGEyJhcYEykaEHFEKx0fAjUhUzgpKiweHi8SRickNTg7IWc5P/xAAZAQADAQEBAAAAAAAAAAAAAAAAAQIDBAX/xAAtEQACAgECAwcEAgMAAAAAAAAAAQIRIQMSEzFRBEFTkbHR0lJhcYEioRTB4f/aAAwDAQACEQMRAD8AEKFcFNTKTUahVCLCOWKr3FSgY+VRvjagCNhMqirbjZEE86hsESuPI1bebyBTQmRuKmBzkZrlfSvnRkV8CJzQBA+arVcuYmqdJjRLanxirF2oE+9QWagHEztOas8RUAvG2PyFAHV6oYgR5VVZV4tqmu7kqOaroX4vnQAWZdIFWLd2Z1ULS7jfNSNO0CL7yREiPqKEX4ggTPzq04fOKoXJzQNHLJzUpXUDZzXalDNABF3g6u470ushBEiVqnG406ZnlUXD+Fqea1h1pIG4Wogj20/lNXrRDX3VHf6+7PefAQD8XUgx8qnRbW5tVm1C4CkyVqCs9MJHKvJl2rUSku9Sq6xVnYtGNr8AS1iYnGwI2PpI/MCoLgQo1Z4c4NAB2PQTNV7lMKIr1TjLqk1EoVYWmolCmB8k4qK4VNSpTULtAHluuFTVhT2pQnH+WarNjNSrbg5pgd3AggVFqrpZ2HkajVQIjdOaiqRzeo6ko9TXbi5rlG9fKoA9Wqua6O4rlW9AEgNSByo010KYjtTtQOqqZHmKidTQBwjeuXDkipGUyoCi3DU2gacD4Pe6l6Pi27lemYG3e6ehmJxNS1ao005bJJkv9IMqsRbSQsJX4ylWnUpWoJgCY5T9K57McVaZt1NOBUuLCjCTCABGceIzmB86vrPDAoEJTHf5BD5lgrIJO2jS2QRBUSQMb1zw57h2hJcbTOSUpD06/wCLM5Ke7I7rSAZmZxNcj7InGUb5uzfjadp08ff/AILds2QdMhQEgHMHzAMH5ivH0wo0fvLm0KFi3bCVawEKlz+rKUqUqFYCwsFPSFGJgGgNyTqM12Llk5nV4LK+IDp+/lUSuJI/c/pRriHZZxKMAH06dTStcMEGCNqlK+/09jXiw8NecvkXf6URH/P6VXd4s3zV9D+lQgp50Nv0CcU9r6+nsHFh4a85fIKt8Xan4vof0qccQQTv+foMxSxaq0rmJqwp8lczG22OtG19X/XsHFh4a85fIOu8RQCNRInaQrI8sVF/TDP8w+R/Sgt5da3BMwAY9P3+dVWY15MfP8qNr6+nsHFh4a85fIYH+NMT8cY6K/Sov6bY/wDcH91X6Uq3AAWY2jnVUmp2vr6ew+LD6F5y+Q7J4yxOHP8ACr9K9PGWZ+P6K/SkxDonf612V53o2vr6ewcWH0Lzl8hwVxpgH+sHyV+lcK46xP8AWDf+VX6Ur96nvklW2DyFVrtwd6op21Y+dG19fT2DiQ8NecvkP7PEG5GZkSMEY23iulcQb69f3tSizeFS/EqfD6kZk9KsNOzz25U9r6+nsLiw8NecvkMiuLNAfF+f6VXc4uz/AD/Q/pS9drEf8VUmja+vp7BxYeGvOXyGxnirOoQv6H9KkPEWp+L6H9KUmjBFTpc8RnpRtfX09h8WHhrzl8hlPEGo+L6H9K9a4qyE/F1zn9KWFOb1WSojbr+8UbX19PYXFh9C85fIbGuPsDZY+Sv0r17jDJOV/Q/pSbbgc/Op3onG0D8qNr6+nsPiw+hecvkbtxLiaguNJCaX+K8NS4oqHPJx/nWgcX4PqkxS47ZafCfaoizBoRLjg5CVE78qX7hFaBxMITuc9KTOKJlRxWqZIwfZXwBt24cuH4DDKdJ1fCXHfAkT6KPuU0r9qeEKs7x23VJ0KhJ/mQcoV7pI95rUL7sBdHhDFmx3aVLV31yVrKSVRKUCAZg6R/8AGOtUPtX7NOqs7a7dCS+0lLVyUHUDPwrmB+Of/wCnlWaebLozGws1PvttJypxSUD1UQPpM01fa52YTaXqFIGlp1pOnH4mwEKHrAQr+1U32P8ADAviCn1/1dq0pwk7BRBSn6az/Zoyt9fHeDrjN1b3EpHPu3VnT7BCyP8A4abeQSA/ZvsJ33Ar24IlxzxMyM6LckmP/I60/wBkUpfZs2lXF7NKgFJLuQQCCNKuR3rYHe0qLPithwtsjuW2i075rcRDQPnKQT/+2s37PcFNp2mat+TdyQn/AMClRQf7hTSQxk7W/ap90vn7ZFhZqS0vSFKRk4BkgCOdJXa7t8q/Q2g2zDGhRVLQIKpBEHyzTf21+z23f4jcOr4rZsqW5qLTi0haMDCgVjOOnOkLtV2bbs1tpbu2LrWFElkghMECDCjkzPtQqA2P7SftAXwx63bbt2HUutlSu8SQRBjBGNuoNBO0vDrLi/CHr+3YSxc2+ouBIAMoAUtCiAAsFB1JVE8uorn7ZOCru+JWDDZQFrZWE94rSknVtMbnkOe29D+0PFWeC8Md4Y2ou3dwSbhQQpKEJcSAdJUBq8A0iOpJjakMr8QaSOzFosJTqN0sFWkaiNT+CqJjA+VEeA8AtuHWLd7fo7117LFuYAgiQVT5QTMhIIwSap3cf/jFlq+H74qfTW/P0ol9ts/frcf+n3J0RtOtWqPbR9Kf2EVHvtjUPC5YWqmTu2AZ09NRBT/hpQ7V31m6/rsmlstlKSpKjgOH4gkZhIwNyOkCqnE9MJjoKosMlStKQSSQABuScADzJqqRNmg/ZP2YaeL1xcx3IH3dOrYuv+DHmErAHm4OlJvGeFKtrp1hfxNqKSeoGyvQiD71rHaDsDdf0daWVqppPdHvX1Kc0FT24gQcBRJnyT0oP9r3AF6be9UEhxSEtXGg6k94BKVA8wfEPZNQnkprBmsj6f5VC2a9Uaj5VqQcMK296lWM1VQrFWUbUDP15dMyZ8ojl6+tB7/hgI2o6vNRrZkVg+ZRk/aDh2kzGaDdmmGFXrZuVttttnvFKcWEpJSRpTk5JVHsDWldouF6hgUicR4INiBmtE7VEcmKXaniv369dfIlKlQ2DybThHzAn1UaO/ZxxRhv7zZ3Kkot7lBkqISlKwImTgEpO/VCaX+INhCyE8jRHgHZT70kqTc26FALUpta1BaUo+JRSEnwxmelN0kNZCvD7tmy4LeNpfZXc3Cy1DbiVK7sHu9QAM6SnvFz0WKB/Zr2qTw+9KnDDLjakr9QCpB9dQ0/2zUx7Iy264262+G1tNjuQpYWXBI0mMxmRFUWOzi1rKO7WXBugJVqxv4YkVKaGArrizrl2u8J/il3vt9lBQUkDyEAegrSe0XFLNfHeHXzdwzoWB338RP8MpSdJXnw+FYTnmilC54alGpKklJG8iCI6g7VLxLsJ3Lai5c2yHUthxTCnCHQkiQI0wVQR4QaeAGHtT2N4beXj1z/AEzat96rVoltUYAjV3onbpSb2v7K2lohtVvftXalLKVJb0ykROowtWJxUHGux9xbtMvOIIQ8kKSQFeGThKyUgJUdwJMih19wJ9kp71l1Gs+DW2tOqdtMjO/KhfkY7/bVxpm4urRVu827oaVJacCtKtciSk4POrD/ABS341w1f3pxDN/ZIKg6rAdaHWN5JAIGyiCBCiKz48BuAVFTDwCNWolpYCdMaiTGIKhM7SKqXVi4kJWpCkpXOhRSQlUGDpUcKg4xRSoB+v8AijJ7OWrAdQXk3K1Ka1JLgSS9komY8Qz5ii/Bu1FnxGzRZ8RX3LrOGLg7QBAClbAwADqwqAZBrN7ThD7iS4hl1TaJ1LS2pSB6qAgUdsuyK1WCrxS9CAopQnu3FFcRJ1JGlCcxqViQRQ6EM732RT4lcQtEs83NfLrE6f8AFX3Z214SxxMON3Opm2b1FTpADtwMDutiobq2iQmCZpFX2dWu1euQUBDCmkqEHWS4SExiIEZk1YZ7PvJt7d4aVi6U4ltCQorBbVpVKYzJOIml+wOOM3iru5duHB4nVlURsD8KfZMD2ps7C8VYNpd8PunENNOJ7xpayAlLuBvyMhCv7KutK67BxpWh1C0K5haSk/3SNqjNvnaqq1QrBzjRB5HzBkex5iq69qIODy5UPfqgIW9qnQcVWSasNbUgP2E06CKlNVWUxVtIrGNsplG9ZkRSFx+2WFEVpDqKDcV4cFjzp8mSzCeMcNWlfX9Ks9kX0sOvKcUEBVtcIE81qSAkepNaHxTs6CNs9aWx2flUf5VbkmqErBPCeMFrhr6EuFt5brBSEKKVlIB1EEZHnTSvtCw49djvEy6i20uFxbaFFCR3jZeQNSDPsYg0N/8Axz9xUlvwZKR/pWbcS1ZW4z/1LqlnQrShDepClqCikfEVrAKjyJ56Zoje3zJYWm6uLe6QGiloFpQu0uafAAqAYB5q9zVi3YGkpofxHhYzNLch0yAcfaT/AEW67ca028JeY1LUvWCrS6W9lBEgg77AUOu+NIZt3m3r9N8p+5t3GtKlr7oId1LdUVD+ESnw6B+U0MvrFOfF9P8AWgT1kifj+n+6tFQsjm32qcuu0C0pUu4tXO8t9LYKkC3eCUrWEgYGvStSv+2lT7Q7pJu027ZlqybRbIPVSP61fqXCr+6KH257tepq4U2rIlBKDB3EpWDHlVZdoif6z/D/ALqMJgaNwfj7RHDnUcQTat2jaUv2xLgUtSVEuKS2kaXu9B57T1oVxTtMhfDe7bcKNd8+vuQsjTbrBUhJSDGjUdtppSbtESP4n+H/AHVMi2R/7n+H/dRgMh/gF4w5Z3dm8+i3U8WHGnHAe71NKJKFEDwyCIPr6E1w/jDNubFhm5YcNqm5Ljyg4LcqfJ/hhQGqIMaxsSD1FZ/cWqJ/rf8AD/uq9wi2TpMLnJ/D/uodMMh/tQ6wp9BZWV/w0hY75b6ELlXgbdWApSAIPkSaF4kj0rpuzRP9ZHt/rVZak6jnGOVXElkVyxv6UFujRa5cBmCflQe4pgiuKtMHw1Uq0wcUhs/XjLs1eRSxZcUBchP786YrdyczWEHkpolcEg1QSuTEbb1avXihBUOQNA+D3ilFRVMnO1VN5EkEnbYHlVF7hCZmKJlW1c3DRUkwYxgxMe3OkAsvcP1K0gxPPoOZ+QoA662R4EuyYjUlABHXCyU45Gac7y26SDOCDkHyNB7qwWZleNyA22mfUpSCaQwSUBtLZM+NKlHAwEr046nE1Bxu30B1SlHSjSlER/ELmUegCAVGNqsvMqJE5CAQkREAmTnnmhfGXFqQhK1EobCggQPDO+dztAnYUALPHrIJbt16ie+7yRA8OlzRjrO9LPaaxDF08yCVBpxSJIgnSYmOVGuPXrhDaFRpanQI/mVqMnn4qGcU7UvPlzvG7bU5OpYtWkuSd1d4BqCvOa2jZAM4JYtvXTTbqy2hxaUFYAOnUYBgkY1ET5TTCPs2dLIOr/qi8EFiMhovFgPT075JHpmlhKMijT3bW8+9Lue9/iqaLJVH/pxER1xM9c703YHnDOzrT1662HlC2ZKyp/RJ0BWhCggb6nFJAHQzyNc8N7MqPE02DxLai6WlECYOYUAdwRBHUGqNlxh9lotsuKaClJUpTZKFnSFBILiSDpGpR07SZqye1Nwblq5Kkl5lKEpWUgkhA0pK/wCdUGNRyYE0sgWu0nZFDFqX5fbVrShLdy22gugzqU2UOKKgiBqkR4hnlQ7s+vw+kkiSJHPI8qpPcWc+7/dzpLQcLiQUiUKIhWhW6QQBI2O++aNdkeEocQFOL0p1HAkkwcxAOeQnnFNAzptoq1aRO538z71TcbIUQRn1o/b8NlTmiQEExIiACoAnzjHkTyqk42FFxWSfDHpG0GrIsAvOb5+W1DHz+dF7pqhFxUstEANWrQ+H3qpNXbP4fekNm88C4gZ8WPpNOthxEczFIyWUoEkwAN/Ku3OIDAQ5qHrkVyd+Dah+4tcyyrSdxSnw7iRQYJzzHSiPDOJgog5PKlq5uUi6VkHy/P60NtiSH/hTsjUc1eceEUsWXGNKYirxu9ZApqdKiXEurUDQ66dwYFW0p64A5VQurhIOP9KpEsotJCSpSto2oH2gcbI8JzHyq5xHiYhQ8sUlcSuyTg1pGJNgvjTwUIIEjnS81ZFasCavX70k1PwlzQqTyI/MVsSByyQqI2NROt5NN1xctrcktpGelLnEmglZ07cqQygRXyW64WvNdpVTAqPpya0P7Om2u4SVRrCjGYgSd+pJIzyA+eeu0S4RfKQkAEjOYMYn8poE+Ro3Clo0O6tOpatleIxqUSZjOYGKXb3QHHohJC9hBEc4PSqnA+LJSFBQ8RjQrBKTnGdknVneYFB3bs+LM+JWetMVHVzcjI86A3Kvzo1eIHcIWlKjlYcXB0asEJmIBCSPWaBO1NlpEUVesLoJBnOao1Pbpx70DZvrlyC2Un9aVOIXRb8SIgGKKXz4A3g8vWlu5tXFc8b1xxOhl5Ha50JhI0zzEz7HlVnhdyVTkD9c5n5fKgItjVm3aP8AxVOiaGu2vZMTPvTRw53GT6fKkfhbMHM0fRdlImdxU0DHEXqdE7mKX+J8RTmKoK4gYgY64oJxXiIhPKZBz0j/ACNaxRiynxbimCfb2oBcXnOrV24FSAZnpU3Cuz6HZ1rjl5dPnW6wiBcuHQa9bu9J6ijvGuyQbSC2rUZhQJHzH6UGe4fnOBTA8F1OeU1T4gvzqy++AABQy5XJoGQE5r0qqM19mgDlVWrFadlHFVyK6QnFAFpi5HMYAA+VVe8xt1rpDfhJ9K6sW9TiB1UPzobpWCVujcvs67NtC2QlA8YLnfBZlKvEQAW9iDpwoZTzkb2O0/2MWNzJbQLdzf8Ah+FCv7Gw9h7UD4b2iVbltKFLBGnWncEgeLJyJyMdKc+2nE3FWaVW3j16TpHxqRz0j8XmBmsNPU3LJ2do7O9JqSWGYN2n+zxVmvQtSwTMSgEEf+QVn5CgSbJTcjfoRWm8W4sHGkKu1hepJ7tTZl5pQ/ApJiUnB0mIkwRzR763CVZPxAKSUzBSdvyI9Qaq2mSowmujHa4Vr0g70RTwgKbOkwrSQDyoXYugkA8qZmEHSSP2K5G6LoRkBQVChBFFrBkEijt7wUOeKBty3rux4CUwJJBxQ5BRDa20qxtVx22AMTvTHb8CTHUxt+/ShN7wdSTjEdZ/c1cGZTAr8hWgZP8ApJ/I0tu2q3U6gklOpSvIJ552/D+5FE+LB3WUp+NQKB/axjzM1SWw82Hm1juyPDoCpnTpkTsoaSkT5CuyCTTrmc8lJU2sM+bbR3cwJE1St7/SCAcTt+tdt8PdUkkA4knlihzzOnnNCEE/6SlWc1Q4irUIFUy/VhDurFMAK4mTB5VWcFGLljyxVNduKAKCEV8pNTOJioxQM4IrhVW02yiCQDFQKboA4SeUcxRPgdtNw3HUH8qqMtSs+QUfkk0U4AmFKX/Kgn02SP8A7VlquoM37PHdqxQycRvkhOuckYE/v9mhV5xh1SklRUNEBsGREEmfWST8qXeI8ZLrhgwkH6/sVa/pAuGVknlAMAegggewrmjpUrke1q9uTns0ldBu74i3cJ1vKQl0LTrKUEKcQRBUT8JUCJIgTM5NCuIXae8Ulkamgo6CtPig9fLG3metSOcQKmg0EhKUqKhtqk7yqBPvVFzz/P8A0reMopUzzNTRm5blS/A28OGpQNNTHEQkxBI2KtSQnzAEyo+0edJqr5LCVKUCSkSE8j0zy23pdRxJ11RXrKJUZ0+GJzvv9aw4blkW5LBtqLYwY2O2P8uVFuG8NOkasdKzDsPx61YKw8o6/iDh1rUUmZTz0kQDjeTO1HuJ/a+w3KWEqcI2Urwp88fEfpUcKV0hSmjRnUpQmSQI5/60vr4qi5R3jJKkyUzBgxiQeY86zkdq+I8SlEBLBkLVohvSYnP4zg4B58txoHBnAhpDSR4UJCZMcoE45netXFxM1UiiwwG3DcOj4PhH6efKgLhU+664tEfwXFgxEElIRp/m/FJzuPKnD7v96XpOGkGSevv6fIV2zdpcVcBDfhS0G0rGEx4icbAbR5AdaIam1t9Tpnp74Jd6p/hcq/sSrG0dKQpOQZkc4P5ULueCEkhPtPLyp3TxJq2s0OLnU4dCEgCVKUSIkkBMAEyTyoPwxGsZ+KSCDuCDBH0rpTfM86hdu+yDoQFpg5gjnQzi3B1MKAJmRg+wkfWtWbeQhOgo23+W9KvaYod/Dp08z+87U1J2ITUWJKNQPtVBVMTfDTHhmDt0NRW3ASo5EZP0/wBaoBadbo1wrsHeXDYcbaJQdjIk5jAn1+VOrPAbQNp7xsTOZMEeeN6GX3ahxq67ttRQ2IKVBWkhJSRj8PxAzPKahy6FKNlFzs27bIKHk6VZMHl08qW71jxiBzFHLrtolS1JcWpSU4Rt4vUnzxM7A0MuL9L6hoITBmdk+xJn6U0+oUU+Hsy6sR+Bz5wRUrBAYUnm4Ugj/tSCSfdRT8j0qxwm3KbiDzSuCMgiDkH2r6ytyvT5zsOQG/skUSSlSZUZONtFN3h6AAFJ+LMJ8I8hiqd6kpUAnCYlIHQ598zRTiau7PikA7T06g/pXbbaXW0K3KRpUPrPuZ+dJRQObBLTyzuAfauPvXkKdOB8EQokqAgTEnfHSc0FdZA/COfKlsizVdo1V3gO4uyTChnaCII/SurK6SgnUJBG3ORtRTtsk982qZBbAB80kz/9hQBAmnF7lZi/4sucPs1PvIabHidWEpHqeZ6Dc+lbD2c+yi1YAW//ANQ5/wBwhsHyb5/2ifQUifZjapPEWyswUpcKR1VpIgexUf7Na5xPiHdJkepzXPrSluUUa6cVW5lXtGpKNKZCREDoI6Dlg0Nsb4OqS00T4hKlHpz+tKvaHjri1pkghUJCQQSZkAADYz+dDrW+DbxQSpCvAlQUc6gBqA8pk+8VXDxRUNTa91GoN3a31/dbbDSP6105nqBHUz6+gqPjXGYacbthpZZQpTqwNwAcAnck48z5CgvDuIKS193Rob7xYSV6twevrt9OdA+3Pa5TRdsrY6Wkp0uEAKK3CPFKiDGcYjY1ENNylTOvU1oRjuj+l9/qf+i7wnte09NncNNpaWkBJcUkQQVLIKsZUSlIPh2G1T8FvmGW7YBaAXEiUAwpKwElSZE4JXj3HKsls7MurMn8K1kkxhCVLP0SaZOzfY/70hJStfeQ4qE6NICYhMqIhSiYHzrslCO7csI81SbjtZqfaK0LipQpSZQAnPrJONvrQM9mHoEePqZ2PvTg4624GloVKe6QJPxAjkocletS2b4SFCRnM1mnSIYqMcKW2lalNqV3SSSlAnpn0HPoJql2d4khxSwvQHcqAnBB3hJOYPn0q92u7dqt3UsMKTqWIcOnUQFEAACDkiTscEUlK7VqtL5YcQkwdDiUggo0qI8CzknmZwfKAQ6bKSQf7TIWlBV55jqBJ/M/L55/d3XeKJUeWBzjcSeWTMda0jtk8lDClclQBJyVbJMDY/H9ax9VwZJ6n2zUXZqlWSa+tAAFJ2rmwKSqFLjpjE8szFW/iSUxQwJAJEQRt1qkxTWbDjatKiTqAAGoxkIkAq9M/lRftTxppCihpBQ1CQ3qCkqOlIAXkZJg6p33FL/B7VVw5pQhSjgrKUkhKQR4jGEiYyaLXfZlTTi+9gAEaEqVKjgSqCce+aai5SVCcko5F/7wFHUpQ9yTTN2U4qGSpaWi6NtoAO8yQRMJOPWhS7dGykR++VfcPbCVKAGpo+FShJ7tSwUpcMR8KjM7cudVONImEs2OQ7Xs909qToK1awBJJWggpyIAGMz1JG5lXevtSU6UlYlWRuNsGgbdxoUoLTqwpMaiIOwII3g5jY0Q4Rf2vj+8d6kSChLIBA31TqVPTrU0orBe5zeQjckLaKVAHBI8iBuKXGW1T4d6NtZB6QZ9K+Cktp8AnqTvPU1MFQpuytwvv2n23ESXEqGkDJmcY5jlFaZx7tEFqSgAjWNzyMYHzxSLw63dBQ8pBDcyCfxR05++3rVh6+lYWokqkEAbDy/0puKcrEnSoo8Utz3mSUiRmDj5UIauP4gJ/mGfen684eVpe7sjXpTgmD4lJCkjz3FID1msO92EyuYAGSSdvrVp2QaKsBSEp8QlXQ9NwN+XKlHil8pLQt1DSlK3F5T41FRCQVTt8PLlT9YcEWEtrIgp0LImeckT1Ex5gVF294YhstXCEJJLqdSoGSANAP8AdP1rCOot6iayumzM7R4Aq1TlJTjflA9MUa7N21yj+Oy53aVEtAh0IUpUAlKcjI8Jz/MneiPblpvv2192AHUg4GnMbEUN4pw2EsJTqUX0hTSEiAlwvFERPi1BBM9SK6pqkYwlkZOwd+r7ytlfg1BUpVIII2kHoJ3rQBbOaFBAKhjA3gEbdcH6Vm/Yzsg+9eKlwoUysF1UkzC9KkSP5glQ6QDitySmBAxXHr66g6XMuEbMP7T8EdNwFtocbuC644FLV3f8NBQAUFUJlKjqknakzx3l023BLzhQ2ok5UoHTqJVHi0hIMnJBPOtA+25p7vmld5/B0+ASJDgkOHaYKVJG+aQuGJW5cNOJ8CwtBSUjYgggyZOInPptWui5TgpBKk6HrtfcnQ2kJUtCgZSEkqCyAACY+IJKiYwSR1pBtbNCnDOEN+JQUSJA5QmVCdzjwic1ovGSpYWsqUnWZUUEgYMnAkCCEjGcUst9lFvOIIOhBJg+fUmZPT3qYq2azdIXLOdcDJojZ8DS68VOT3afi0nMnA9BPPnXtrbBsbeIzz2+X5f8C0z3aPEcqOARiM7+fv50ou2aTVRHbhVt9zS592aAcUlIUlP4EjIBBIKl535bbzSrx4lXiWkyeXiQr+73hH+GuOMcfudI1lOtCSkLUnStQ5BTiYUSBEGeRmaCuOKdSCZCljxOLdKvByCQRKQfU12OSiqRwKLk7ZVZOrVgpRgalKgGTiCYxgnAzpiiN1xBASWko8OkIkS2SmdUkbqkgHxSBpG5kkrwcItmy4kJK8pRhJyQAVSQYyUjGcGlu9uZdUVGSSZPXz8q5ZydnZpwwVxw+ZlXPGOVWUcNKUwC2rJM5SeWDg4x9TVqzQCKuCwB/EKlzb5my0orkVrWUqzsf2aiT/DcKFDmQQen+oz70cFgFTyjIxv5UDvFArknOBk9MfkK0ickhgVfTaMsoM6QQY6gn8kiav8AZHgpeeLkS21A5ZV+HHsT8qFdlyFXTKF5BcSFA7EKgH2Mmma/4avhdyFsK1NPSAgmVYg6T13wrf8AzibrC5gleQJfvu27lxG+pAHQglR9YlIqLhNkHOJ2xJP9W04eXiCO8j01H5TTD2l4Ol1tSkyHFEEid9OAMYnzrjhPA1ffg6tCwlplCPh/H3aU8jtBUI8vKsnrpwf79CuG1IeELHUUvfaAqLVB8J0vNmCYmCf37GjLahOAYGPY8/MxUHGbZDjK0FGvwqUJOygklO2d+lcOlLbNM6Z240Y7xG8U6kaipQTEEkkDf88fKmHs5cF7iVghI/qQDv8AFp7x0x7kgedLd1YrCUN/E4tUBIyTnoM74ita4L2MKLq2fSkI7hgNkE5K9JGqevjPyr1e0aqgqff7HDCNi59n/Brh9m9cbWUKUttJAVp1HUpbgChgESPmetPPCbjids2Wi0HwCSlxTwkJOYkmTGf+Iq52Y4EmzZLSdySsk5lSgJ9th7UZU4fz/frXnT7X/JtI3UKVMyT7XOJPOtWxfbSjDik6VBUzo5gnlp6bnFK/ZFgfeGgRMJJ54xvjoTNbF214ILm0W0EJWqCUSBqSqQAUncECfXnINAuz/YhNu4nUJKEc9iVAfkJPqdhFdGn2+K0nu50zN6b3prqVL6xWllZRBJIBBKSRJSfhHMkRnqZoLxbiSre2dZ7qPhWlWQU6oVpzn/nnWhXbAXOc7YMTgyPSOcTmk3taWww73pAlGlJBkzyH94A78q549qjPCR0OLsypd0Z3NeOXvgVMzBg+eAKicV0on2Rs03D6mFKSjvEK0lWxUkFQST0MfSu+KInLFF/jFz37YByQNWNzj89jQ1rj6EJhDRJ6wB7zzqe8ShvVpJ1EHzg84NBUCEiefmDW+pzMNNBM9oFuJ0FOlIIVMkmRQ1xzPrUfexIrwmsaybXii3a3BSfKiiL+hKG8ZqJx3NTVmiltH7h7hTE5HrtQjtdYobUDMBwkxExEbR686P8AC7IuJTBAIH1qe6tlR/EQgwSPEBt0np+c1N7XYklJUI/B+IllxKgqQFAyJxBGYPStTcaDy23FqCtPwgZ32MA8t/as347wqJebDaW0gDSnc5gk9SSSfQUw9ke1feJ7twQUAQrJGkQBPQgc6WsnKO6Iaf8AF7ZD6hsdPlv7YjpRS3bSBB2IHrjal+24yE5iZjAiCf8Ay5b5M8xRS1uUKUFYkwY3IMiD7ER715Mk0zp2oJN2cACR8zsJjBO+wNerbicweeeY6DlXAvNasT4p6GPf612llBczMkHOSkiQYB2E1nbsW2uYGsezoS73inCtWvUnwoBGQRJAGogwZx6ZpmRb+PVJneAfWD571XLYQklMkn1mec/l7V0m4gzOrp/nUzlJtbidt8i4HIMnGcdP3+te/eIk6p2n6UIfvCrIV4YOMTjyjG/5VRXdwTIEDcgwB9c+nnRb7h8PqMTzoIkxG+d+vtQm94mlOSDHtMTG+29CLm9KiBqgKGRumTtEYE6T12pV7XcQdaYCG4K1fEpWFIBEaQCckkHzxtWkdPe6DEVZa7W/aE2wkpYhT6jAwDoA2JA/FOwnzPnnTllfXitakOOEkATjJ2ABIj0Aon2P4SUlxxaVa0gaVFKoSScmYHijn+tPbT3eJKSYJSOokJyIPUZJyZAFdlx0P4wX7M6c8szJ7sXdpGUJ5E+MGAZEk7bgiueI8GXZtgylRclJVBCkxkgE8sjIzWmsWbik6W14OCAQo4gkwBCgN9JmKV/tPtkoTblOdYWd+SQjYQIHi/OtNLXnOaTJlBJMTGLO4cQVJStSDiRsSIkeZyMVw52fuUmCw6D/AOCvzAg1ofZaxDdq1qIgo1+ilSYPTGnfrRV+/TqSP5SIG8+U89t4pz7VJNpIFpKjLWuzN2QT3CwAPxAD6K3oi92QWizVcFYJSUgoSPhBMEqJjY+XvT5c3ChsD445xn0j9zUiA3pyPFMKGChaNikiIPPcc/nl/lzfcXwooyAuVFommLtb2Z+7OkoksLPgVvB3KFHqPqM9aXdJr0YSUlaOeSaeRmPEHEq8KjE9f86Ns9qtQIUCJAEiCcc9qCN2hO0e1Tpt1Df5b0nTHG0XuI8TCmHEyCkpPrPL60N7NJKUEjdRjbJAHpO5qRNqTuncQcQKJWlkYGPCPSY9uVQ5JRotJt2FeHW7ripJEcwPzKSIkU08J4cpBmQTpjzjaPn570G4bakDbJ5dfOmRVq4sKhQBj4o2n/PCczXma0rZ0RVF+cpVpTMmTjYieg6c66NyAAQoCIHi20yQMgb46ZrlNrtH4U+uTjbnzrxi1UFeLcmTk7DAhOxk/nXK5dUU8E/35S9wAMjffrBHuIqBTqchIA5Zxv5cs4rx1wpX8MkEDVHXl1iIzyrhu1JJJG5g5MEcgPL9adpvJPIGcUuylCR4gZGx5CPnvVS4ecUgok+ZBHiyQM7jcjl1o47YhJJAkcyc/pPvQ11rUCVJIMGQCOWR9Ix5VphDAduVtlWk5ABBBHLczzG9SqZSVyY1CVJHQglSZJ5SoQZnYenV4xgESlJE5kEkbetVnrdeT6ROOm3LEZq7JolsFNK0pWDpJ1FJjp4oUACMAeeBVZlJLh0CAAoZ2IJgj/xnTk+c4NeLdUlJRiTEmByEwDzEipbe5CCMSYTMnV6+UQMDlBq66CJQUpUkFYkYkSEwT4hgAwNhPI8opM+0F4uPNBsgjRpTBkkqUR1OfCkGjd1xQLUqQCnJ3zvIAMdBtS7eXCu9bBMBsqgYwqZJ89o9a6dFbXZnPoMSL4ShKPghKTjomIJ556b4rtm5nUSrSQAYzAGR8xQBLoLuVZByd841GIE+lTNXBk5khU+wwR6Z28vKpcAUgxcOgLmRtPOTI9cjFcLuygyNtz4cQecdDQ0PErKpzAGc8yIpr4b2WbU22q4fLPeNoUFFKCiVq0obB1hRVBCjAgDeKnh3yKckuYHfdQ8gtOAEAZ6xyg+WINJF/wBnnUKhELTyIIBjlIJwa1Jvsa2RKn4VqU06UJSWmVJTqOtZWmUgQkkfiJAmKTHl6T4VAiN45+X751pDdpmcmpDUjgwVJbBIGN5z1IievyqE8KQFCUyMSBy+eTmm9dg2h5KUJ0pJyBI5VFeNgL5/DO53kCud6zR17UxYXY6vCkJnlzAj1O+N8iiFtYFHxAQMbQCd+W9FbNAhs8yCD50QswClEgGOoHPep4rY1GslHhdtrPxJA3O5kbkDIiijmrSVNGRp5kgQeo6VJZW6Q6sBIA8h1SZr63VLKQc5A25T9aykyd2S3buLUgAjS5p2Hw429jXbwKhOnPSYAjz3+VeMJyByq88ITPpVRtxszbpgRDZbWZ3OdOokk9cz4c1LoiAIBO2Zx0I5VZKApSgoTER/z7CvLdkCTGYH51jJGjfUqPqAUmZVuDGwxEGoDa6nVgYBAMq3yTgH2+tXbVkFSiRJB/Wql6YU2Bgav3+dK7yP7FO7tQtxA8QAEK2CYGwz+Qqpd8GSlCyZ3ASIGMGMbSaY9Ug/P3zQbiTxIyZ8I/y5e9XYJi/xJsBUhGkBM7kziBMeZHy9qGvJSoT08IEYEfU9fnRviqiTMnxKQD5gDH50t8SOmCnGFn3zXRAiYMuB8RUN/KNhvPTffpQpbOobkkGdiSZjn7/Sr1+6QkkEzj86jt0iFeQEeWT+ldawc7yQOkEqATpBMp54wBmeoziura3BBnzGrcYBO1cX40hYGAFKA8s188fEnz3+lMRIt7YgeU+fPPvTPY9qu7bCe7ZxCVEWzesZ5LSUqJjM7z13pRSrBHUflBFWkGW5O5GfZRA+mKTe1hVjPf8Aa7WggNNE6BH/AEqJOfH/ABCSoY/FvPPoq92QogKGOeYnyri7Gk46frXtzhUCR7+QpsEf/9k=">
            <a:hlinkClick r:id="rId2"/>
          </p:cNvPr>
          <p:cNvSpPr>
            <a:spLocks noChangeAspect="1" noChangeArrowheads="1"/>
          </p:cNvSpPr>
          <p:nvPr/>
        </p:nvSpPr>
        <p:spPr bwMode="auto">
          <a:xfrm>
            <a:off x="155575" y="-1790700"/>
            <a:ext cx="26479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MSEBUUExQWFRUWGBcYFxgXFRgYFxoXGhoaHBgYHBUcHCYfGBojGhUYHy8gIycpLCwsGB4xNTAqNSYrLCkBCQoKDgwOGg8PGiwkHyQsLCwpLCwsKSwpLCwsLCwpLCksLCwpLCwsLCksLCwsLCwsLCwsLCwsLCwsLCwsLCwsKf/AABEIAQsAvQMBIgACEQEDEQH/xAAcAAACAwEBAQEAAAAAAAAAAAAFBgMEBwIBAAj/xABDEAABAwMCAwYDBgIJAwQDAAABAgMRAAQhEjEFQVEGEyJhcYEykaEHFEKx0fAjUhUzgpKiweHi8SRickNTg7IWc5P/xAAZAQADAQEBAAAAAAAAAAAAAAAAAQIDBAX/xAAtEQACAgECAwcEAgMAAAAAAAAAAQIRIQMSEzFRBEFTkbHR0lJhcYEioRTB4f/aAAwDAQACEQMRAD8AEKFcFNTKTUahVCLCOWKr3FSgY+VRvjagCNhMqirbjZEE86hsESuPI1bebyBTQmRuKmBzkZrlfSvnRkV8CJzQBA+arVcuYmqdJjRLanxirF2oE+9QWagHEztOas8RUAvG2PyFAHV6oYgR5VVZV4tqmu7kqOaroX4vnQAWZdIFWLd2Z1ULS7jfNSNO0CL7yREiPqKEX4ggTPzq04fOKoXJzQNHLJzUpXUDZzXalDNABF3g6u470ushBEiVqnG406ZnlUXD+Fqea1h1pIG4Wogj20/lNXrRDX3VHf6+7PefAQD8XUgx8qnRbW5tVm1C4CkyVqCs9MJHKvJl2rUSku9Sq6xVnYtGNr8AS1iYnGwI2PpI/MCoLgQo1Z4c4NAB2PQTNV7lMKIr1TjLqk1EoVYWmolCmB8k4qK4VNSpTULtAHluuFTVhT2pQnH+WarNjNSrbg5pgd3AggVFqrpZ2HkajVQIjdOaiqRzeo6ko9TXbi5rlG9fKoA9Wqua6O4rlW9AEgNSByo010KYjtTtQOqqZHmKidTQBwjeuXDkipGUyoCi3DU2gacD4Pe6l6Pi27lemYG3e6ehmJxNS1ao005bJJkv9IMqsRbSQsJX4ylWnUpWoJgCY5T9K57McVaZt1NOBUuLCjCTCABGceIzmB86vrPDAoEJTHf5BD5lgrIJO2jS2QRBUSQMb1zw57h2hJcbTOSUpD06/wCLM5Ke7I7rSAZmZxNcj7InGUb5uzfjadp08ff/AILds2QdMhQEgHMHzAMH5ivH0wo0fvLm0KFi3bCVawEKlz+rKUqUqFYCwsFPSFGJgGgNyTqM12Llk5nV4LK+IDp+/lUSuJI/c/pRriHZZxKMAH06dTStcMEGCNqlK+/09jXiw8NecvkXf6URH/P6VXd4s3zV9D+lQgp50Nv0CcU9r6+nsHFh4a85fIKt8Xan4vof0qccQQTv+foMxSxaq0rmJqwp8lczG22OtG19X/XsHFh4a85fIOu8RQCNRInaQrI8sVF/TDP8w+R/Sgt5da3BMwAY9P3+dVWY15MfP8qNr6+nsHFh4a85fIYH+NMT8cY6K/Sov6bY/wDcH91X6Uq3AAWY2jnVUmp2vr6ew+LD6F5y+Q7J4yxOHP8ACr9K9PGWZ+P6K/SkxDonf612V53o2vr6ewcWH0Lzl8hwVxpgH+sHyV+lcK46xP8AWDf+VX6Ur96nvklW2DyFVrtwd6op21Y+dG19fT2DiQ8NecvkP7PEG5GZkSMEY23iulcQb69f3tSizeFS/EqfD6kZk9KsNOzz25U9r6+nsLiw8NecvkMiuLNAfF+f6VXc4uz/AD/Q/pS9drEf8VUmja+vp7BxYeGvOXyGxnirOoQv6H9KkPEWp+L6H9KUmjBFTpc8RnpRtfX09h8WHhrzl8hlPEGo+L6H9K9a4qyE/F1zn9KWFOb1WSojbr+8UbX19PYXFh9C85fIbGuPsDZY+Sv0r17jDJOV/Q/pSbbgc/Op3onG0D8qNr6+nsPiw+hecvkbtxLiaguNJCaX+K8NS4oqHPJx/nWgcX4PqkxS47ZafCfaoizBoRLjg5CVE78qX7hFaBxMITuc9KTOKJlRxWqZIwfZXwBt24cuH4DDKdJ1fCXHfAkT6KPuU0r9qeEKs7x23VJ0KhJ/mQcoV7pI95rUL7sBdHhDFmx3aVLV31yVrKSVRKUCAZg6R/8AGOtUPtX7NOqs7a7dCS+0lLVyUHUDPwrmB+Of/wCnlWaebLozGws1PvttJypxSUD1UQPpM01fa52YTaXqFIGlp1pOnH4mwEKHrAQr+1U32P8ADAviCn1/1dq0pwk7BRBSn6az/Zoyt9fHeDrjN1b3EpHPu3VnT7BCyP8A4abeQSA/ZvsJ33Ar24IlxzxMyM6LckmP/I60/wBkUpfZs2lXF7NKgFJLuQQCCNKuR3rYHe0qLPithwtsjuW2i075rcRDQPnKQT/+2s37PcFNp2mat+TdyQn/AMClRQf7hTSQxk7W/ap90vn7ZFhZqS0vSFKRk4BkgCOdJXa7t8q/Q2g2zDGhRVLQIKpBEHyzTf21+z23f4jcOr4rZsqW5qLTi0haMDCgVjOOnOkLtV2bbs1tpbu2LrWFElkghMECDCjkzPtQqA2P7SftAXwx63bbt2HUutlSu8SQRBjBGNuoNBO0vDrLi/CHr+3YSxc2+ouBIAMoAUtCiAAsFB1JVE8uorn7ZOCru+JWDDZQFrZWE94rSknVtMbnkOe29D+0PFWeC8Md4Y2ou3dwSbhQQpKEJcSAdJUBq8A0iOpJjakMr8QaSOzFosJTqN0sFWkaiNT+CqJjA+VEeA8AtuHWLd7fo7117LFuYAgiQVT5QTMhIIwSap3cf/jFlq+H74qfTW/P0ol9ts/frcf+n3J0RtOtWqPbR9Kf2EVHvtjUPC5YWqmTu2AZ09NRBT/hpQ7V31m6/rsmlstlKSpKjgOH4gkZhIwNyOkCqnE9MJjoKosMlStKQSSQABuScADzJqqRNmg/ZP2YaeL1xcx3IH3dOrYuv+DHmErAHm4OlJvGeFKtrp1hfxNqKSeoGyvQiD71rHaDsDdf0daWVqppPdHvX1Kc0FT24gQcBRJnyT0oP9r3AF6be9UEhxSEtXGg6k94BKVA8wfEPZNQnkprBmsj6f5VC2a9Uaj5VqQcMK296lWM1VQrFWUbUDP15dMyZ8ojl6+tB7/hgI2o6vNRrZkVg+ZRk/aDh2kzGaDdmmGFXrZuVttttnvFKcWEpJSRpTk5JVHsDWldouF6hgUicR4INiBmtE7VEcmKXaniv369dfIlKlQ2DybThHzAn1UaO/ZxxRhv7zZ3Kkot7lBkqISlKwImTgEpO/VCaX+INhCyE8jRHgHZT70kqTc26FALUpta1BaUo+JRSEnwxmelN0kNZCvD7tmy4LeNpfZXc3Cy1DbiVK7sHu9QAM6SnvFz0WKB/Zr2qTw+9KnDDLjakr9QCpB9dQ0/2zUx7Iy264262+G1tNjuQpYWXBI0mMxmRFUWOzi1rKO7WXBugJVqxv4YkVKaGArrizrl2u8J/il3vt9lBQUkDyEAegrSe0XFLNfHeHXzdwzoWB338RP8MpSdJXnw+FYTnmilC54alGpKklJG8iCI6g7VLxLsJ3Lai5c2yHUthxTCnCHQkiQI0wVQR4QaeAGHtT2N4beXj1z/AEzat96rVoltUYAjV3onbpSb2v7K2lohtVvftXalLKVJb0ykROowtWJxUHGux9xbtMvOIIQ8kKSQFeGThKyUgJUdwJMih19wJ9kp71l1Gs+DW2tOqdtMjO/KhfkY7/bVxpm4urRVu827oaVJacCtKtciSk4POrD/ABS341w1f3pxDN/ZIKg6rAdaHWN5JAIGyiCBCiKz48BuAVFTDwCNWolpYCdMaiTGIKhM7SKqXVi4kJWpCkpXOhRSQlUGDpUcKg4xRSoB+v8AijJ7OWrAdQXk3K1Ka1JLgSS9komY8Qz5ii/Bu1FnxGzRZ8RX3LrOGLg7QBAClbAwADqwqAZBrN7ThD7iS4hl1TaJ1LS2pSB6qAgUdsuyK1WCrxS9CAopQnu3FFcRJ1JGlCcxqViQRQ6EM732RT4lcQtEs83NfLrE6f8AFX3Z214SxxMON3Opm2b1FTpADtwMDutiobq2iQmCZpFX2dWu1euQUBDCmkqEHWS4SExiIEZk1YZ7PvJt7d4aVi6U4ltCQorBbVpVKYzJOIml+wOOM3iru5duHB4nVlURsD8KfZMD2ps7C8VYNpd8PunENNOJ7xpayAlLuBvyMhCv7KutK67BxpWh1C0K5haSk/3SNqjNvnaqq1QrBzjRB5HzBkex5iq69qIODy5UPfqgIW9qnQcVWSasNbUgP2E06CKlNVWUxVtIrGNsplG9ZkRSFx+2WFEVpDqKDcV4cFjzp8mSzCeMcNWlfX9Ks9kX0sOvKcUEBVtcIE81qSAkepNaHxTs6CNs9aWx2flUf5VbkmqErBPCeMFrhr6EuFt5brBSEKKVlIB1EEZHnTSvtCw49djvEy6i20uFxbaFFCR3jZeQNSDPsYg0N/8Axz9xUlvwZKR/pWbcS1ZW4z/1LqlnQrShDepClqCikfEVrAKjyJ56Zoje3zJYWm6uLe6QGiloFpQu0uafAAqAYB5q9zVi3YGkpofxHhYzNLch0yAcfaT/AEW67ca028JeY1LUvWCrS6W9lBEgg77AUOu+NIZt3m3r9N8p+5t3GtKlr7oId1LdUVD+ESnw6B+U0MvrFOfF9P8AWgT1kifj+n+6tFQsjm32qcuu0C0pUu4tXO8t9LYKkC3eCUrWEgYGvStSv+2lT7Q7pJu027ZlqybRbIPVSP61fqXCr+6KH257tepq4U2rIlBKDB3EpWDHlVZdoif6z/D/ALqMJgaNwfj7RHDnUcQTat2jaUv2xLgUtSVEuKS2kaXu9B57T1oVxTtMhfDe7bcKNd8+vuQsjTbrBUhJSDGjUdtppSbtESP4n+H/AHVMi2R/7n+H/dRgMh/gF4w5Z3dm8+i3U8WHGnHAe71NKJKFEDwyCIPr6E1w/jDNubFhm5YcNqm5Ljyg4LcqfJ/hhQGqIMaxsSD1FZ/cWqJ/rf8AD/uq9wi2TpMLnJ/D/uodMMh/tQ6wp9BZWV/w0hY75b6ELlXgbdWApSAIPkSaF4kj0rpuzRP9ZHt/rVZak6jnGOVXElkVyxv6UFujRa5cBmCflQe4pgiuKtMHw1Uq0wcUhs/XjLs1eRSxZcUBchP786YrdyczWEHkpolcEg1QSuTEbb1avXihBUOQNA+D3ilFRVMnO1VN5EkEnbYHlVF7hCZmKJlW1c3DRUkwYxgxMe3OkAsvcP1K0gxPPoOZ+QoA662R4EuyYjUlABHXCyU45Gac7y26SDOCDkHyNB7qwWZleNyA22mfUpSCaQwSUBtLZM+NKlHAwEr046nE1Bxu30B1SlHSjSlER/ELmUegCAVGNqsvMqJE5CAQkREAmTnnmhfGXFqQhK1EobCggQPDO+dztAnYUALPHrIJbt16ie+7yRA8OlzRjrO9LPaaxDF08yCVBpxSJIgnSYmOVGuPXrhDaFRpanQI/mVqMnn4qGcU7UvPlzvG7bU5OpYtWkuSd1d4BqCvOa2jZAM4JYtvXTTbqy2hxaUFYAOnUYBgkY1ET5TTCPs2dLIOr/qi8EFiMhovFgPT075JHpmlhKMijT3bW8+9Lue9/iqaLJVH/pxER1xM9c703YHnDOzrT1662HlC2ZKyp/RJ0BWhCggb6nFJAHQzyNc8N7MqPE02DxLai6WlECYOYUAdwRBHUGqNlxh9lotsuKaClJUpTZKFnSFBILiSDpGpR07SZqye1Nwblq5Kkl5lKEpWUgkhA0pK/wCdUGNRyYE0sgWu0nZFDFqX5fbVrShLdy22gugzqU2UOKKgiBqkR4hnlQ7s+vw+kkiSJHPI8qpPcWc+7/dzpLQcLiQUiUKIhWhW6QQBI2O++aNdkeEocQFOL0p1HAkkwcxAOeQnnFNAzptoq1aRO538z71TcbIUQRn1o/b8NlTmiQEExIiACoAnzjHkTyqk42FFxWSfDHpG0GrIsAvOb5+W1DHz+dF7pqhFxUstEANWrQ+H3qpNXbP4fekNm88C4gZ8WPpNOthxEczFIyWUoEkwAN/Ku3OIDAQ5qHrkVyd+Dah+4tcyyrSdxSnw7iRQYJzzHSiPDOJgog5PKlq5uUi6VkHy/P60NtiSH/hTsjUc1eceEUsWXGNKYirxu9ZApqdKiXEurUDQ66dwYFW0p64A5VQurhIOP9KpEsotJCSpSto2oH2gcbI8JzHyq5xHiYhQ8sUlcSuyTg1pGJNgvjTwUIIEjnS81ZFasCavX70k1PwlzQqTyI/MVsSByyQqI2NROt5NN1xctrcktpGelLnEmglZ07cqQygRXyW64WvNdpVTAqPpya0P7Om2u4SVRrCjGYgSd+pJIzyA+eeu0S4RfKQkAEjOYMYn8poE+Ro3Clo0O6tOpatleIxqUSZjOYGKXb3QHHohJC9hBEc4PSqnA+LJSFBQ8RjQrBKTnGdknVneYFB3bs+LM+JWetMVHVzcjI86A3Kvzo1eIHcIWlKjlYcXB0asEJmIBCSPWaBO1NlpEUVesLoJBnOao1Pbpx70DZvrlyC2Un9aVOIXRb8SIgGKKXz4A3g8vWlu5tXFc8b1xxOhl5Ha50JhI0zzEz7HlVnhdyVTkD9c5n5fKgItjVm3aP8AxVOiaGu2vZMTPvTRw53GT6fKkfhbMHM0fRdlImdxU0DHEXqdE7mKX+J8RTmKoK4gYgY64oJxXiIhPKZBz0j/ACNaxRiynxbimCfb2oBcXnOrV24FSAZnpU3Cuz6HZ1rjl5dPnW6wiBcuHQa9bu9J6ijvGuyQbSC2rUZhQJHzH6UGe4fnOBTA8F1OeU1T4gvzqy++AABQy5XJoGQE5r0qqM19mgDlVWrFadlHFVyK6QnFAFpi5HMYAA+VVe8xt1rpDfhJ9K6sW9TiB1UPzobpWCVujcvs67NtC2QlA8YLnfBZlKvEQAW9iDpwoZTzkb2O0/2MWNzJbQLdzf8Ah+FCv7Gw9h7UD4b2iVbltKFLBGnWncEgeLJyJyMdKc+2nE3FWaVW3j16TpHxqRz0j8XmBmsNPU3LJ2do7O9JqSWGYN2n+zxVmvQtSwTMSgEEf+QVn5CgSbJTcjfoRWm8W4sHGkKu1hepJ7tTZl5pQ/ApJiUnB0mIkwRzR763CVZPxAKSUzBSdvyI9Qaq2mSowmujHa4Vr0g70RTwgKbOkwrSQDyoXYugkA8qZmEHSSP2K5G6LoRkBQVChBFFrBkEijt7wUOeKBty3rux4CUwJJBxQ5BRDa20qxtVx22AMTvTHb8CTHUxt+/ShN7wdSTjEdZ/c1cGZTAr8hWgZP8ApJ/I0tu2q3U6gklOpSvIJ552/D+5FE+LB3WUp+NQKB/axjzM1SWw82Hm1juyPDoCpnTpkTsoaSkT5CuyCTTrmc8lJU2sM+bbR3cwJE1St7/SCAcTt+tdt8PdUkkA4knlihzzOnnNCEE/6SlWc1Q4irUIFUy/VhDurFMAK4mTB5VWcFGLljyxVNduKAKCEV8pNTOJioxQM4IrhVW02yiCQDFQKboA4SeUcxRPgdtNw3HUH8qqMtSs+QUfkk0U4AmFKX/Kgn02SP8A7VlquoM37PHdqxQycRvkhOuckYE/v9mhV5xh1SklRUNEBsGREEmfWST8qXeI8ZLrhgwkH6/sVa/pAuGVknlAMAegggewrmjpUrke1q9uTns0ldBu74i3cJ1vKQl0LTrKUEKcQRBUT8JUCJIgTM5NCuIXae8Ulkamgo6CtPig9fLG3metSOcQKmg0EhKUqKhtqk7yqBPvVFzz/P8A0reMopUzzNTRm5blS/A28OGpQNNTHEQkxBI2KtSQnzAEyo+0edJqr5LCVKUCSkSE8j0zy23pdRxJ11RXrKJUZ0+GJzvv9aw4blkW5LBtqLYwY2O2P8uVFuG8NOkasdKzDsPx61YKw8o6/iDh1rUUmZTz0kQDjeTO1HuJ/a+w3KWEqcI2Urwp88fEfpUcKV0hSmjRnUpQmSQI5/60vr4qi5R3jJKkyUzBgxiQeY86zkdq+I8SlEBLBkLVohvSYnP4zg4B58txoHBnAhpDSR4UJCZMcoE45netXFxM1UiiwwG3DcOj4PhH6efKgLhU+664tEfwXFgxEElIRp/m/FJzuPKnD7v96XpOGkGSevv6fIV2zdpcVcBDfhS0G0rGEx4icbAbR5AdaIam1t9Tpnp74Jd6p/hcq/sSrG0dKQpOQZkc4P5ULueCEkhPtPLyp3TxJq2s0OLnU4dCEgCVKUSIkkBMAEyTyoPwxGsZ+KSCDuCDBH0rpTfM86hdu+yDoQFpg5gjnQzi3B1MKAJmRg+wkfWtWbeQhOgo23+W9KvaYod/Dp08z+87U1J2ITUWJKNQPtVBVMTfDTHhmDt0NRW3ASo5EZP0/wBaoBadbo1wrsHeXDYcbaJQdjIk5jAn1+VOrPAbQNp7xsTOZMEeeN6GX3ahxq67ttRQ2IKVBWkhJSRj8PxAzPKahy6FKNlFzs27bIKHk6VZMHl08qW71jxiBzFHLrtolS1JcWpSU4Rt4vUnzxM7A0MuL9L6hoITBmdk+xJn6U0+oUU+Hsy6sR+Bz5wRUrBAYUnm4Ugj/tSCSfdRT8j0qxwm3KbiDzSuCMgiDkH2r6ytyvT5zsOQG/skUSSlSZUZONtFN3h6AAFJ+LMJ8I8hiqd6kpUAnCYlIHQ598zRTiau7PikA7T06g/pXbbaXW0K3KRpUPrPuZ+dJRQObBLTyzuAfauPvXkKdOB8EQokqAgTEnfHSc0FdZA/COfKlsizVdo1V3gO4uyTChnaCII/SurK6SgnUJBG3ORtRTtsk982qZBbAB80kz/9hQBAmnF7lZi/4sucPs1PvIabHidWEpHqeZ6Dc+lbD2c+yi1YAW//ANQ5/wBwhsHyb5/2ifQUifZjapPEWyswUpcKR1VpIgexUf7Na5xPiHdJkepzXPrSluUUa6cVW5lXtGpKNKZCREDoI6Dlg0Nsb4OqS00T4hKlHpz+tKvaHjri1pkghUJCQQSZkAADYz+dDrW+DbxQSpCvAlQUc6gBqA8pk+8VXDxRUNTa91GoN3a31/dbbDSP6105nqBHUz6+gqPjXGYacbthpZZQpTqwNwAcAnck48z5CgvDuIKS193Rob7xYSV6twevrt9OdA+3Pa5TRdsrY6Wkp0uEAKK3CPFKiDGcYjY1ENNylTOvU1oRjuj+l9/qf+i7wnte09NncNNpaWkBJcUkQQVLIKsZUSlIPh2G1T8FvmGW7YBaAXEiUAwpKwElSZE4JXj3HKsls7MurMn8K1kkxhCVLP0SaZOzfY/70hJStfeQ4qE6NICYhMqIhSiYHzrslCO7csI81SbjtZqfaK0LipQpSZQAnPrJONvrQM9mHoEePqZ2PvTg4624GloVKe6QJPxAjkocletS2b4SFCRnM1mnSIYqMcKW2lalNqV3SSSlAnpn0HPoJql2d4khxSwvQHcqAnBB3hJOYPn0q92u7dqt3UsMKTqWIcOnUQFEAACDkiTscEUlK7VqtL5YcQkwdDiUggo0qI8CzknmZwfKAQ6bKSQf7TIWlBV55jqBJ/M/L55/d3XeKJUeWBzjcSeWTMda0jtk8lDClclQBJyVbJMDY/H9ax9VwZJ6n2zUXZqlWSa+tAAFJ2rmwKSqFLjpjE8szFW/iSUxQwJAJEQRt1qkxTWbDjatKiTqAAGoxkIkAq9M/lRftTxppCihpBQ1CQ3qCkqOlIAXkZJg6p33FL/B7VVw5pQhSjgrKUkhKQR4jGEiYyaLXfZlTTi+9gAEaEqVKjgSqCce+aai5SVCcko5F/7wFHUpQ9yTTN2U4qGSpaWi6NtoAO8yQRMJOPWhS7dGykR++VfcPbCVKAGpo+FShJ7tSwUpcMR8KjM7cudVONImEs2OQ7Xs909qToK1awBJJWggpyIAGMz1JG5lXevtSU6UlYlWRuNsGgbdxoUoLTqwpMaiIOwII3g5jY0Q4Rf2vj+8d6kSChLIBA31TqVPTrU0orBe5zeQjckLaKVAHBI8iBuKXGW1T4d6NtZB6QZ9K+Cktp8AnqTvPU1MFQpuytwvv2n23ESXEqGkDJmcY5jlFaZx7tEFqSgAjWNzyMYHzxSLw63dBQ8pBDcyCfxR05++3rVh6+lYWokqkEAbDy/0puKcrEnSoo8Utz3mSUiRmDj5UIauP4gJ/mGfen684eVpe7sjXpTgmD4lJCkjz3FID1msO92EyuYAGSSdvrVp2QaKsBSEp8QlXQ9NwN+XKlHil8pLQt1DSlK3F5T41FRCQVTt8PLlT9YcEWEtrIgp0LImeckT1Ex5gVF294YhstXCEJJLqdSoGSANAP8AdP1rCOot6iayumzM7R4Aq1TlJTjflA9MUa7N21yj+Oy53aVEtAh0IUpUAlKcjI8Jz/MneiPblpvv2192AHUg4GnMbEUN4pw2EsJTqUX0hTSEiAlwvFERPi1BBM9SK6pqkYwlkZOwd+r7ytlfg1BUpVIII2kHoJ3rQBbOaFBAKhjA3gEbdcH6Vm/Yzsg+9eKlwoUysF1UkzC9KkSP5glQ6QDitySmBAxXHr66g6XMuEbMP7T8EdNwFtocbuC644FLV3f8NBQAUFUJlKjqknakzx3l023BLzhQ2ok5UoHTqJVHi0hIMnJBPOtA+25p7vmld5/B0+ASJDgkOHaYKVJG+aQuGJW5cNOJ8CwtBSUjYgggyZOInPptWui5TgpBKk6HrtfcnQ2kJUtCgZSEkqCyAACY+IJKiYwSR1pBtbNCnDOEN+JQUSJA5QmVCdzjwic1ovGSpYWsqUnWZUUEgYMnAkCCEjGcUst9lFvOIIOhBJg+fUmZPT3qYq2azdIXLOdcDJojZ8DS68VOT3afi0nMnA9BPPnXtrbBsbeIzz2+X5f8C0z3aPEcqOARiM7+fv50ou2aTVRHbhVt9zS592aAcUlIUlP4EjIBBIKl535bbzSrx4lXiWkyeXiQr+73hH+GuOMcfudI1lOtCSkLUnStQ5BTiYUSBEGeRmaCuOKdSCZCljxOLdKvByCQRKQfU12OSiqRwKLk7ZVZOrVgpRgalKgGTiCYxgnAzpiiN1xBASWko8OkIkS2SmdUkbqkgHxSBpG5kkrwcItmy4kJK8pRhJyQAVSQYyUjGcGlu9uZdUVGSSZPXz8q5ZydnZpwwVxw+ZlXPGOVWUcNKUwC2rJM5SeWDg4x9TVqzQCKuCwB/EKlzb5my0orkVrWUqzsf2aiT/DcKFDmQQen+oz70cFgFTyjIxv5UDvFArknOBk9MfkK0ickhgVfTaMsoM6QQY6gn8kiav8AZHgpeeLkS21A5ZV+HHsT8qFdlyFXTKF5BcSFA7EKgH2Mmma/4avhdyFsK1NPSAgmVYg6T13wrf8AzibrC5gleQJfvu27lxG+pAHQglR9YlIqLhNkHOJ2xJP9W04eXiCO8j01H5TTD2l4Ol1tSkyHFEEid9OAMYnzrjhPA1ffg6tCwlplCPh/H3aU8jtBUI8vKsnrpwf79CuG1IeELHUUvfaAqLVB8J0vNmCYmCf37GjLahOAYGPY8/MxUHGbZDjK0FGvwqUJOygklO2d+lcOlLbNM6Z240Y7xG8U6kaipQTEEkkDf88fKmHs5cF7iVghI/qQDv8AFp7x0x7kgedLd1YrCUN/E4tUBIyTnoM74ita4L2MKLq2fSkI7hgNkE5K9JGqevjPyr1e0aqgqff7HDCNi59n/Brh9m9cbWUKUttJAVp1HUpbgChgESPmetPPCbjids2Wi0HwCSlxTwkJOYkmTGf+Iq52Y4EmzZLSdySsk5lSgJ9th7UZU4fz/frXnT7X/JtI3UKVMyT7XOJPOtWxfbSjDik6VBUzo5gnlp6bnFK/ZFgfeGgRMJJ54xvjoTNbF214ILm0W0EJWqCUSBqSqQAUncECfXnINAuz/YhNu4nUJKEc9iVAfkJPqdhFdGn2+K0nu50zN6b3prqVL6xWllZRBJIBBKSRJSfhHMkRnqZoLxbiSre2dZ7qPhWlWQU6oVpzn/nnWhXbAXOc7YMTgyPSOcTmk3taWww73pAlGlJBkzyH94A78q549qjPCR0OLsypd0Z3NeOXvgVMzBg+eAKicV0on2Rs03D6mFKSjvEK0lWxUkFQST0MfSu+KInLFF/jFz37YByQNWNzj89jQ1rj6EJhDRJ6wB7zzqe8ShvVpJ1EHzg84NBUCEiefmDW+pzMNNBM9oFuJ0FOlIIVMkmRQ1xzPrUfexIrwmsaybXii3a3BSfKiiL+hKG8ZqJx3NTVmiltH7h7hTE5HrtQjtdYobUDMBwkxExEbR686P8AC7IuJTBAIH1qe6tlR/EQgwSPEBt0np+c1N7XYklJUI/B+IllxKgqQFAyJxBGYPStTcaDy23FqCtPwgZ32MA8t/as347wqJebDaW0gDSnc5gk9SSSfQUw9ke1feJ7twQUAQrJGkQBPQgc6WsnKO6Iaf8AF7ZD6hsdPlv7YjpRS3bSBB2IHrjal+24yE5iZjAiCf8Ay5b5M8xRS1uUKUFYkwY3IMiD7ER715Mk0zp2oJN2cACR8zsJjBO+wNerbicweeeY6DlXAvNasT4p6GPf612llBczMkHOSkiQYB2E1nbsW2uYGsezoS73inCtWvUnwoBGQRJAGogwZx6ZpmRb+PVJneAfWD571XLYQklMkn1mec/l7V0m4gzOrp/nUzlJtbidt8i4HIMnGcdP3+te/eIk6p2n6UIfvCrIV4YOMTjyjG/5VRXdwTIEDcgwB9c+nnRb7h8PqMTzoIkxG+d+vtQm94mlOSDHtMTG+29CLm9KiBqgKGRumTtEYE6T12pV7XcQdaYCG4K1fEpWFIBEaQCckkHzxtWkdPe6DEVZa7W/aE2wkpYhT6jAwDoA2JA/FOwnzPnnTllfXitakOOEkATjJ2ABIj0Aon2P4SUlxxaVa0gaVFKoSScmYHijn+tPbT3eJKSYJSOokJyIPUZJyZAFdlx0P4wX7M6c8szJ7sXdpGUJ5E+MGAZEk7bgiueI8GXZtgylRclJVBCkxkgE8sjIzWmsWbik6W14OCAQo4gkwBCgN9JmKV/tPtkoTblOdYWd+SQjYQIHi/OtNLXnOaTJlBJMTGLO4cQVJStSDiRsSIkeZyMVw52fuUmCw6D/AOCvzAg1ofZaxDdq1qIgo1+ilSYPTGnfrRV+/TqSP5SIG8+U89t4pz7VJNpIFpKjLWuzN2QT3CwAPxAD6K3oi92QWizVcFYJSUgoSPhBMEqJjY+XvT5c3ChsD445xn0j9zUiA3pyPFMKGChaNikiIPPcc/nl/lzfcXwooyAuVFommLtb2Z+7OkoksLPgVvB3KFHqPqM9aXdJr0YSUlaOeSaeRmPEHEq8KjE9f86Ns9qtQIUCJAEiCcc9qCN2hO0e1Tpt1Df5b0nTHG0XuI8TCmHEyCkpPrPL60N7NJKUEjdRjbJAHpO5qRNqTuncQcQKJWlkYGPCPSY9uVQ5JRotJt2FeHW7ripJEcwPzKSIkU08J4cpBmQTpjzjaPn570G4bakDbJ5dfOmRVq4sKhQBj4o2n/PCczXma0rZ0RVF+cpVpTMmTjYieg6c66NyAAQoCIHi20yQMgb46ZrlNrtH4U+uTjbnzrxi1UFeLcmTk7DAhOxk/nXK5dUU8E/35S9wAMjffrBHuIqBTqchIA5Zxv5cs4rx1wpX8MkEDVHXl1iIzyrhu1JJJG5g5MEcgPL9adpvJPIGcUuylCR4gZGx5CPnvVS4ecUgok+ZBHiyQM7jcjl1o47YhJJAkcyc/pPvQ11rUCVJIMGQCOWR9Ix5VphDAduVtlWk5ABBBHLczzG9SqZSVyY1CVJHQglSZJ5SoQZnYenV4xgESlJE5kEkbetVnrdeT6ROOm3LEZq7JolsFNK0pWDpJ1FJjp4oUACMAeeBVZlJLh0CAAoZ2IJgj/xnTk+c4NeLdUlJRiTEmByEwDzEipbe5CCMSYTMnV6+UQMDlBq66CJQUpUkFYkYkSEwT4hgAwNhPI8opM+0F4uPNBsgjRpTBkkqUR1OfCkGjd1xQLUqQCnJ3zvIAMdBtS7eXCu9bBMBsqgYwqZJ89o9a6dFbXZnPoMSL4ShKPghKTjomIJ556b4rtm5nUSrSQAYzAGR8xQBLoLuVZByd841GIE+lTNXBk5khU+wwR6Z28vKpcAUgxcOgLmRtPOTI9cjFcLuygyNtz4cQecdDQ0PErKpzAGc8yIpr4b2WbU22q4fLPeNoUFFKCiVq0obB1hRVBCjAgDeKnh3yKckuYHfdQ8gtOAEAZ6xyg+WINJF/wBnnUKhELTyIIBjlIJwa1Jvsa2RKn4VqU06UJSWmVJTqOtZWmUgQkkfiJAmKTHl6T4VAiN45+X751pDdpmcmpDUjgwVJbBIGN5z1IievyqE8KQFCUyMSBy+eTmm9dg2h5KUJ0pJyBI5VFeNgL5/DO53kCud6zR17UxYXY6vCkJnlzAj1O+N8iiFtYFHxAQMbQCd+W9FbNAhs8yCD50QswClEgGOoHPep4rY1GslHhdtrPxJA3O5kbkDIiijmrSVNGRp5kgQeo6VJZW6Q6sBIA8h1SZr63VLKQc5A25T9aykyd2S3buLUgAjS5p2Hw429jXbwKhOnPSYAjz3+VeMJyByq88ITPpVRtxszbpgRDZbWZ3OdOokk9cz4c1LoiAIBO2Zx0I5VZKApSgoTER/z7CvLdkCTGYH51jJGjfUqPqAUmZVuDGwxEGoDa6nVgYBAMq3yTgH2+tXbVkFSiRJB/Wql6YU2Bgav3+dK7yP7FO7tQtxA8QAEK2CYGwz+Qqpd8GSlCyZ3ASIGMGMbSaY9Ug/P3zQbiTxIyZ8I/y5e9XYJi/xJsBUhGkBM7kziBMeZHy9qGvJSoT08IEYEfU9fnRviqiTMnxKQD5gDH50t8SOmCnGFn3zXRAiYMuB8RUN/KNhvPTffpQpbOobkkGdiSZjn7/Sr1+6QkkEzj86jt0iFeQEeWT+ldawc7yQOkEqATpBMp54wBmeoziura3BBnzGrcYBO1cX40hYGAFKA8s188fEnz3+lMRIt7YgeU+fPPvTPY9qu7bCe7ZxCVEWzesZ5LSUqJjM7z13pRSrBHUflBFWkGW5O5GfZRA+mKTe1hVjPf8Aa7WggNNE6BH/AEqJOfH/ABCSoY/FvPPoq92QogKGOeYnyri7Gk46frXtzhUCR7+QpsEf/9k=">
            <a:hlinkClick r:id="rId2"/>
          </p:cNvPr>
          <p:cNvSpPr>
            <a:spLocks noChangeAspect="1" noChangeArrowheads="1"/>
          </p:cNvSpPr>
          <p:nvPr/>
        </p:nvSpPr>
        <p:spPr bwMode="auto">
          <a:xfrm>
            <a:off x="307975" y="-1638300"/>
            <a:ext cx="26479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ttp://1.bp.blogspot.com/-hn3gRMWpaQg/T4Bn4CRivAI/AAAAAAAAJW8/3Y3Dl3x58aI/s400/americacivilwa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7525" y="1524000"/>
            <a:ext cx="26860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822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&amp; Conditions on the Battlefields</a:t>
            </a:r>
            <a:endParaRPr lang="en-US" dirty="0"/>
          </a:p>
        </p:txBody>
      </p:sp>
      <p:sp>
        <p:nvSpPr>
          <p:cNvPr id="3" name="Content Placeholder 2"/>
          <p:cNvSpPr>
            <a:spLocks noGrp="1"/>
          </p:cNvSpPr>
          <p:nvPr>
            <p:ph idx="4294967295"/>
          </p:nvPr>
        </p:nvSpPr>
        <p:spPr>
          <a:xfrm>
            <a:off x="0" y="1447800"/>
            <a:ext cx="3708400" cy="4191000"/>
          </a:xfrm>
        </p:spPr>
        <p:txBody>
          <a:bodyPr>
            <a:normAutofit fontScale="77500" lnSpcReduction="20000"/>
          </a:bodyPr>
          <a:lstStyle/>
          <a:p>
            <a:r>
              <a:rPr lang="en-US" dirty="0" smtClean="0"/>
              <a:t>Poor Hygiene = widespread disease </a:t>
            </a:r>
          </a:p>
          <a:p>
            <a:pPr lvl="1"/>
            <a:r>
              <a:rPr lang="en-US" dirty="0" smtClean="0"/>
              <a:t>Medical technology limited</a:t>
            </a:r>
          </a:p>
          <a:p>
            <a:pPr lvl="1"/>
            <a:r>
              <a:rPr lang="en-US" dirty="0" smtClean="0"/>
              <a:t>Awful prison conditions</a:t>
            </a:r>
          </a:p>
          <a:p>
            <a:pPr lvl="1"/>
            <a:r>
              <a:rPr lang="en-US" dirty="0" smtClean="0"/>
              <a:t>Nurses on front lines (Clara Barton)</a:t>
            </a:r>
            <a:endParaRPr lang="en-US" dirty="0"/>
          </a:p>
          <a:p>
            <a:r>
              <a:rPr lang="en-US" dirty="0" smtClean="0"/>
              <a:t>New Weapons = more efficient killing</a:t>
            </a:r>
          </a:p>
          <a:p>
            <a:pPr lvl="1"/>
            <a:r>
              <a:rPr lang="en-US" dirty="0" smtClean="0"/>
              <a:t>Guns</a:t>
            </a:r>
          </a:p>
          <a:p>
            <a:pPr lvl="1"/>
            <a:r>
              <a:rPr lang="en-US" dirty="0" smtClean="0"/>
              <a:t>Ironclads</a:t>
            </a:r>
          </a:p>
          <a:p>
            <a:pPr lvl="1"/>
            <a:r>
              <a:rPr lang="en-US" dirty="0" smtClean="0"/>
              <a:t>Railroads</a:t>
            </a:r>
            <a:endParaRPr lang="en-US" dirty="0"/>
          </a:p>
        </p:txBody>
      </p:sp>
      <p:pic>
        <p:nvPicPr>
          <p:cNvPr id="1026" name="Picture 2" descr="http://civilwar-studyguide.wikispaces.com/file/view/medical_tools.jpg/215342130/519x304/medical_tool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525" y="1509713"/>
            <a:ext cx="4943475" cy="28956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77000" y="4449662"/>
            <a:ext cx="2481262" cy="1754326"/>
          </a:xfrm>
          <a:prstGeom prst="rect">
            <a:avLst/>
          </a:prstGeom>
        </p:spPr>
        <p:txBody>
          <a:bodyPr wrap="square">
            <a:spAutoFit/>
          </a:bodyPr>
          <a:lstStyle/>
          <a:p>
            <a:r>
              <a:rPr lang="en-US" dirty="0">
                <a:solidFill>
                  <a:srgbClr val="000000"/>
                </a:solidFill>
              </a:rPr>
              <a:t>About three quarters of all operations performed during the war - roughly 60,000 surgeries - were </a:t>
            </a:r>
            <a:r>
              <a:rPr lang="en-US" dirty="0" smtClean="0">
                <a:solidFill>
                  <a:srgbClr val="000000"/>
                </a:solidFill>
              </a:rPr>
              <a:t>amputations</a:t>
            </a:r>
            <a:endParaRPr lang="en-US" dirty="0"/>
          </a:p>
        </p:txBody>
      </p:sp>
      <p:pic>
        <p:nvPicPr>
          <p:cNvPr id="1028" name="Picture 4" descr="This prosthetic leg made of wood is a full left leg, articulated at the knee, with a leather shoe covering the foot. It still retains some of the original flesh-colored pa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618" y="4255195"/>
            <a:ext cx="3481388" cy="260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28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Rifle </a:t>
            </a:r>
            <a:r>
              <a:rPr lang="en-US" dirty="0"/>
              <a:t>Musket &amp; </a:t>
            </a:r>
            <a:r>
              <a:rPr lang="en-US" dirty="0" err="1"/>
              <a:t>Minié</a:t>
            </a:r>
            <a:r>
              <a:rPr lang="en-US" dirty="0"/>
              <a:t> ball </a:t>
            </a:r>
          </a:p>
        </p:txBody>
      </p:sp>
      <p:pic>
        <p:nvPicPr>
          <p:cNvPr id="2050" name="Picture 2" descr="http://connecticuthistory.org/wp-content/uploads/2013/01/ArmsContractMusket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140075"/>
            <a:ext cx="786765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752832"/>
            <a:ext cx="6477000" cy="2523768"/>
          </a:xfrm>
          <a:prstGeom prst="rect">
            <a:avLst/>
          </a:prstGeom>
        </p:spPr>
        <p:txBody>
          <a:bodyPr wrap="square">
            <a:spAutoFit/>
          </a:bodyPr>
          <a:lstStyle/>
          <a:p>
            <a:r>
              <a:rPr lang="en-US" b="1" dirty="0" smtClean="0"/>
              <a:t>The rifle </a:t>
            </a:r>
            <a:r>
              <a:rPr lang="en-US" b="1" dirty="0"/>
              <a:t>musket </a:t>
            </a:r>
            <a:r>
              <a:rPr lang="en-US" b="1" dirty="0" smtClean="0"/>
              <a:t> and </a:t>
            </a:r>
            <a:r>
              <a:rPr lang="en-US" b="1" dirty="0" err="1" smtClean="0"/>
              <a:t>Minie</a:t>
            </a:r>
            <a:r>
              <a:rPr lang="en-US" b="1" dirty="0" smtClean="0"/>
              <a:t> ball were </a:t>
            </a:r>
            <a:r>
              <a:rPr lang="en-US" b="1" dirty="0"/>
              <a:t>the primary </a:t>
            </a:r>
            <a:r>
              <a:rPr lang="en-US" b="1" dirty="0" smtClean="0"/>
              <a:t>causes </a:t>
            </a:r>
            <a:r>
              <a:rPr lang="en-US" b="1" dirty="0"/>
              <a:t>of the staggering casualty rates. </a:t>
            </a:r>
            <a:r>
              <a:rPr lang="en-US" b="1" dirty="0" smtClean="0"/>
              <a:t>Why?</a:t>
            </a:r>
          </a:p>
          <a:p>
            <a:endParaRPr lang="en-US" b="1" dirty="0" smtClean="0"/>
          </a:p>
          <a:p>
            <a:r>
              <a:rPr lang="en-US" dirty="0" smtClean="0"/>
              <a:t>- They could be loaded quickly </a:t>
            </a:r>
            <a:r>
              <a:rPr lang="en-US" sz="1400" dirty="0" smtClean="0"/>
              <a:t>(</a:t>
            </a:r>
            <a:r>
              <a:rPr lang="en-US" sz="1400" dirty="0">
                <a:solidFill>
                  <a:prstClr val="black"/>
                </a:solidFill>
              </a:rPr>
              <a:t>an experienced soldier could load and fire up to four rounds a minute </a:t>
            </a:r>
            <a:r>
              <a:rPr lang="en-US" sz="1400" dirty="0" smtClean="0">
                <a:solidFill>
                  <a:prstClr val="black"/>
                </a:solidFill>
              </a:rPr>
              <a:t>)</a:t>
            </a:r>
            <a:endParaRPr lang="en-US" sz="1400" dirty="0" smtClean="0"/>
          </a:p>
          <a:p>
            <a:r>
              <a:rPr lang="en-US" dirty="0" smtClean="0"/>
              <a:t>- grooved barrel made them more accurate at long ranges</a:t>
            </a:r>
          </a:p>
          <a:p>
            <a:pPr lvl="0"/>
            <a:r>
              <a:rPr lang="en-US" dirty="0" smtClean="0">
                <a:solidFill>
                  <a:prstClr val="black"/>
                </a:solidFill>
              </a:rPr>
              <a:t>- the </a:t>
            </a:r>
            <a:r>
              <a:rPr lang="en-US" dirty="0">
                <a:solidFill>
                  <a:prstClr val="black"/>
                </a:solidFill>
              </a:rPr>
              <a:t>soft, hollow-based </a:t>
            </a:r>
            <a:r>
              <a:rPr lang="en-US" dirty="0" err="1">
                <a:solidFill>
                  <a:prstClr val="black"/>
                </a:solidFill>
              </a:rPr>
              <a:t>Minié</a:t>
            </a:r>
            <a:r>
              <a:rPr lang="en-US" dirty="0">
                <a:solidFill>
                  <a:prstClr val="black"/>
                </a:solidFill>
              </a:rPr>
              <a:t> ball flattened and deformed upon impact, while creating a shock wave that emanated outward</a:t>
            </a:r>
          </a:p>
          <a:p>
            <a:pPr marL="285750" indent="-285750">
              <a:buFontTx/>
              <a:buChar char="-"/>
            </a:pPr>
            <a:endParaRPr lang="en-US" dirty="0"/>
          </a:p>
        </p:txBody>
      </p:sp>
      <p:pic>
        <p:nvPicPr>
          <p:cNvPr id="2052" name="Picture 4" descr="Smoothbore .69-caliber musketball; right: .55-caliber Minié b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7312" y="2149971"/>
            <a:ext cx="2676688" cy="220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69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Grant &amp; Sherman’s Tactics</a:t>
            </a:r>
            <a:endParaRPr lang="en-US" dirty="0"/>
          </a:p>
        </p:txBody>
      </p:sp>
      <p:sp>
        <p:nvSpPr>
          <p:cNvPr id="3" name="Content Placeholder 2"/>
          <p:cNvSpPr>
            <a:spLocks noGrp="1"/>
          </p:cNvSpPr>
          <p:nvPr>
            <p:ph idx="1"/>
          </p:nvPr>
        </p:nvSpPr>
        <p:spPr>
          <a:xfrm>
            <a:off x="5486400" y="762000"/>
            <a:ext cx="3581400" cy="5364163"/>
          </a:xfrm>
        </p:spPr>
        <p:txBody>
          <a:bodyPr>
            <a:normAutofit/>
          </a:bodyPr>
          <a:lstStyle/>
          <a:p>
            <a:pPr marL="0" indent="0">
              <a:buNone/>
            </a:pPr>
            <a:r>
              <a:rPr lang="en-US" sz="2200" dirty="0" smtClean="0">
                <a:solidFill>
                  <a:prstClr val="black"/>
                </a:solidFill>
              </a:rPr>
              <a:t>Total Warfare </a:t>
            </a:r>
          </a:p>
          <a:p>
            <a:r>
              <a:rPr lang="en-US" sz="2200" dirty="0" smtClean="0">
                <a:solidFill>
                  <a:prstClr val="black"/>
                </a:solidFill>
              </a:rPr>
              <a:t> </a:t>
            </a:r>
            <a:r>
              <a:rPr lang="en-US" sz="2200" dirty="0">
                <a:solidFill>
                  <a:prstClr val="black"/>
                </a:solidFill>
              </a:rPr>
              <a:t>Sherman &amp; Grant believed the war  would end only if the Confederacy’s strategic, economic, and psychological capacity for warfare were decisively broken </a:t>
            </a:r>
            <a:r>
              <a:rPr lang="en-US" sz="2200" dirty="0">
                <a:solidFill>
                  <a:prstClr val="black"/>
                </a:solidFill>
                <a:sym typeface="Wingdings" pitchFamily="2" charset="2"/>
              </a:rPr>
              <a:t> </a:t>
            </a:r>
            <a:r>
              <a:rPr lang="en-US" sz="2200" dirty="0" smtClean="0">
                <a:solidFill>
                  <a:prstClr val="black"/>
                </a:solidFill>
                <a:sym typeface="Wingdings" pitchFamily="2" charset="2"/>
              </a:rPr>
              <a:t>applied scorched earth policy</a:t>
            </a:r>
          </a:p>
          <a:p>
            <a:pPr lvl="1"/>
            <a:r>
              <a:rPr lang="en-US" sz="1800" dirty="0" smtClean="0"/>
              <a:t>burn </a:t>
            </a:r>
            <a:r>
              <a:rPr lang="en-US" sz="1800" dirty="0"/>
              <a:t>crops, kill livestock and consume supplies. </a:t>
            </a:r>
          </a:p>
          <a:p>
            <a:pPr lvl="1"/>
            <a:r>
              <a:rPr lang="en-US" sz="1800" dirty="0" smtClean="0"/>
              <a:t>destroyed </a:t>
            </a:r>
            <a:r>
              <a:rPr lang="en-US" sz="1800" dirty="0"/>
              <a:t>civilian infrastructure along his path of advance.</a:t>
            </a:r>
          </a:p>
        </p:txBody>
      </p:sp>
      <p:pic>
        <p:nvPicPr>
          <p:cNvPr id="8194" name="Picture 2" descr="http://upload.wikimedia.org/wikipedia/commons/thumb/6/6b/Savannah_Campaign.png/400px-Savannah_Campaig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
            <a:ext cx="5348001" cy="35163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thumb/5/5a/Sherman_railroad_destroy_noborder.jpg/275px-Sherman_railroad_destroy_noborder.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25" y="2819400"/>
            <a:ext cx="3605892" cy="40386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wired.com/images_blogs/thisdayintech/2010/11/gen_sherman_250x.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4599" y="4248593"/>
            <a:ext cx="1842801" cy="260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098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fontScale="90000"/>
          </a:bodyPr>
          <a:lstStyle/>
          <a:p>
            <a:r>
              <a:rPr lang="en-US" dirty="0" smtClean="0"/>
              <a:t>Timeline – Turning Points of the War</a:t>
            </a:r>
            <a:endParaRPr lang="en-US" dirty="0"/>
          </a:p>
        </p:txBody>
      </p:sp>
      <p:sp>
        <p:nvSpPr>
          <p:cNvPr id="4" name="Content Placeholder 3"/>
          <p:cNvSpPr>
            <a:spLocks noGrp="1"/>
          </p:cNvSpPr>
          <p:nvPr>
            <p:ph idx="1"/>
          </p:nvPr>
        </p:nvSpPr>
        <p:spPr>
          <a:xfrm>
            <a:off x="685800" y="1143000"/>
            <a:ext cx="5257800" cy="5715000"/>
          </a:xfrm>
        </p:spPr>
        <p:txBody>
          <a:bodyPr>
            <a:normAutofit fontScale="92500" lnSpcReduction="10000"/>
          </a:bodyPr>
          <a:lstStyle/>
          <a:p>
            <a:pPr marL="0" indent="0">
              <a:buNone/>
            </a:pPr>
            <a:r>
              <a:rPr lang="en-US" dirty="0" smtClean="0"/>
              <a:t>April 2</a:t>
            </a:r>
            <a:r>
              <a:rPr lang="en-US" baseline="30000" dirty="0" smtClean="0"/>
              <a:t>nd</a:t>
            </a:r>
            <a:r>
              <a:rPr lang="en-US" dirty="0" smtClean="0"/>
              <a:t> – Lee order retreat from Petersburg and Richmond is evacuated </a:t>
            </a:r>
          </a:p>
          <a:p>
            <a:pPr marL="0" indent="0">
              <a:buNone/>
            </a:pPr>
            <a:endParaRPr lang="en-US" dirty="0" smtClean="0"/>
          </a:p>
          <a:p>
            <a:pPr marL="0" indent="0">
              <a:buNone/>
            </a:pPr>
            <a:r>
              <a:rPr lang="en-US" dirty="0" smtClean="0"/>
              <a:t>April 9</a:t>
            </a:r>
            <a:r>
              <a:rPr lang="en-US" baseline="30000" dirty="0" smtClean="0"/>
              <a:t>th</a:t>
            </a:r>
            <a:r>
              <a:rPr lang="en-US" dirty="0" smtClean="0"/>
              <a:t> – </a:t>
            </a:r>
            <a:r>
              <a:rPr lang="en-US" b="1" dirty="0" smtClean="0"/>
              <a:t>Lee surrenders at Appomattox Court House</a:t>
            </a:r>
          </a:p>
          <a:p>
            <a:pPr marL="0" indent="0">
              <a:buNone/>
            </a:pPr>
            <a:endParaRPr lang="en-US" b="1" dirty="0" smtClean="0"/>
          </a:p>
          <a:p>
            <a:pPr marL="0" indent="0">
              <a:buNone/>
            </a:pPr>
            <a:r>
              <a:rPr lang="en-US" dirty="0" smtClean="0"/>
              <a:t>April – June – other Confederate Generals surrender</a:t>
            </a:r>
          </a:p>
          <a:p>
            <a:pPr marL="0" indent="0">
              <a:buNone/>
            </a:pPr>
            <a:endParaRPr lang="en-US" dirty="0" smtClean="0"/>
          </a:p>
          <a:p>
            <a:pPr marL="0" indent="0">
              <a:buNone/>
            </a:pPr>
            <a:r>
              <a:rPr lang="en-US" dirty="0" smtClean="0"/>
              <a:t>April 14/15</a:t>
            </a:r>
            <a:r>
              <a:rPr lang="en-US" baseline="30000" dirty="0" smtClean="0"/>
              <a:t>th</a:t>
            </a:r>
            <a:r>
              <a:rPr lang="en-US" dirty="0" smtClean="0"/>
              <a:t> – </a:t>
            </a:r>
            <a:r>
              <a:rPr lang="en-US" b="1" dirty="0" smtClean="0"/>
              <a:t>Lincoln is assassinated  </a:t>
            </a:r>
          </a:p>
          <a:p>
            <a:pPr marL="0" indent="0">
              <a:buNone/>
            </a:pPr>
            <a:endParaRPr lang="en-US" b="1" dirty="0" smtClean="0"/>
          </a:p>
        </p:txBody>
      </p:sp>
      <p:sp>
        <p:nvSpPr>
          <p:cNvPr id="5" name="Down Arrow 4"/>
          <p:cNvSpPr/>
          <p:nvPr/>
        </p:nvSpPr>
        <p:spPr>
          <a:xfrm>
            <a:off x="228600" y="1219200"/>
            <a:ext cx="381000" cy="541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rixxblog.files.wordpress.com/2011/07/surrender-at-appomattox-01.jpg"/>
          <p:cNvPicPr>
            <a:picLocks noChangeAspect="1" noChangeArrowheads="1"/>
          </p:cNvPicPr>
          <p:nvPr/>
        </p:nvPicPr>
        <p:blipFill>
          <a:blip r:embed="rId2" cstate="print"/>
          <a:srcRect/>
          <a:stretch>
            <a:fillRect/>
          </a:stretch>
        </p:blipFill>
        <p:spPr bwMode="auto">
          <a:xfrm>
            <a:off x="5715000" y="1524000"/>
            <a:ext cx="3429000" cy="2624235"/>
          </a:xfrm>
          <a:prstGeom prst="rect">
            <a:avLst/>
          </a:prstGeom>
          <a:noFill/>
        </p:spPr>
      </p:pic>
      <p:pic>
        <p:nvPicPr>
          <p:cNvPr id="1028" name="Picture 4" descr="http://upload.wikimedia.org/wikipedia/commons/thumb/3/37/This_is_the_private_box_in_Ford%27s_Theater%2C_Washington%2C_where_President_Lincoln_was_assassinated_by_John_Wilkes_Booth%2C_on_-_NARA_-_559275.tif/lossy-page1-220px-This_is_the_private_box_in_Ford%27s_Theater%2C_Washington%2C_where_President_Lincoln_was_assassinated_by_John_Wilkes_Booth%2C_on_-_NARA_-_559275.tif.jpg"/>
          <p:cNvPicPr>
            <a:picLocks noChangeAspect="1" noChangeArrowheads="1"/>
          </p:cNvPicPr>
          <p:nvPr/>
        </p:nvPicPr>
        <p:blipFill>
          <a:blip r:embed="rId3" cstate="print"/>
          <a:srcRect/>
          <a:stretch>
            <a:fillRect/>
          </a:stretch>
        </p:blipFill>
        <p:spPr bwMode="auto">
          <a:xfrm>
            <a:off x="6248400" y="4419600"/>
            <a:ext cx="2095500" cy="2000251"/>
          </a:xfrm>
          <a:prstGeom prst="rect">
            <a:avLst/>
          </a:prstGeom>
          <a:noFill/>
        </p:spPr>
      </p:pic>
    </p:spTree>
    <p:extLst>
      <p:ext uri="{BB962C8B-B14F-4D97-AF65-F5344CB8AC3E}">
        <p14:creationId xmlns:p14="http://schemas.microsoft.com/office/powerpoint/2010/main" val="546033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sz="2400" b="1" dirty="0" smtClean="0"/>
              <a:t>REMINDER From Unit 1</a:t>
            </a:r>
            <a:br>
              <a:rPr lang="en-US" sz="2400" b="1" dirty="0" smtClean="0"/>
            </a:br>
            <a:r>
              <a:rPr lang="en-US" sz="3100" b="1" dirty="0" smtClean="0"/>
              <a:t>Economic Causes: Sectional Differences Develop</a:t>
            </a:r>
            <a:r>
              <a:rPr lang="en-US" sz="2400" b="1" dirty="0" smtClean="0"/>
              <a:t/>
            </a:r>
            <a:br>
              <a:rPr lang="en-US" sz="2400" b="1" dirty="0" smtClean="0"/>
            </a:br>
            <a:r>
              <a:rPr lang="en-US" sz="2400" dirty="0">
                <a:solidFill>
                  <a:srgbClr val="000000"/>
                </a:solidFill>
              </a:rPr>
              <a:t>How did the North and the South differ during the 1800's?</a:t>
            </a:r>
            <a:endParaRPr lang="en-US" sz="2400" dirty="0"/>
          </a:p>
        </p:txBody>
      </p:sp>
      <p:sp>
        <p:nvSpPr>
          <p:cNvPr id="3" name="Text Placeholder 2"/>
          <p:cNvSpPr>
            <a:spLocks noGrp="1"/>
          </p:cNvSpPr>
          <p:nvPr>
            <p:ph type="body" idx="1"/>
          </p:nvPr>
        </p:nvSpPr>
        <p:spPr>
          <a:xfrm>
            <a:off x="152400" y="990600"/>
            <a:ext cx="4040188" cy="639762"/>
          </a:xfrm>
        </p:spPr>
        <p:txBody>
          <a:bodyPr/>
          <a:lstStyle/>
          <a:p>
            <a:r>
              <a:rPr lang="en-US" dirty="0" smtClean="0"/>
              <a:t>North</a:t>
            </a:r>
            <a:endParaRPr lang="en-US" dirty="0"/>
          </a:p>
        </p:txBody>
      </p:sp>
      <p:sp>
        <p:nvSpPr>
          <p:cNvPr id="4" name="Content Placeholder 3"/>
          <p:cNvSpPr>
            <a:spLocks noGrp="1"/>
          </p:cNvSpPr>
          <p:nvPr>
            <p:ph sz="half" idx="2"/>
          </p:nvPr>
        </p:nvSpPr>
        <p:spPr>
          <a:xfrm>
            <a:off x="0" y="1524000"/>
            <a:ext cx="4040188" cy="3951288"/>
          </a:xfrm>
        </p:spPr>
        <p:txBody>
          <a:bodyPr/>
          <a:lstStyle/>
          <a:p>
            <a:r>
              <a:rPr lang="en-US" dirty="0" smtClean="0">
                <a:solidFill>
                  <a:srgbClr val="000000"/>
                </a:solidFill>
              </a:rPr>
              <a:t>Industrialized Quickly</a:t>
            </a:r>
            <a:endParaRPr lang="en-US" dirty="0">
              <a:solidFill>
                <a:srgbClr val="000000"/>
              </a:solidFill>
            </a:endParaRPr>
          </a:p>
          <a:p>
            <a:r>
              <a:rPr lang="en-US" dirty="0" smtClean="0">
                <a:solidFill>
                  <a:srgbClr val="000000"/>
                </a:solidFill>
              </a:rPr>
              <a:t>Cities grew</a:t>
            </a:r>
            <a:endParaRPr lang="en-US" dirty="0">
              <a:solidFill>
                <a:srgbClr val="000000"/>
              </a:solidFill>
            </a:endParaRPr>
          </a:p>
          <a:p>
            <a:r>
              <a:rPr lang="en-US" dirty="0" smtClean="0">
                <a:solidFill>
                  <a:srgbClr val="000000"/>
                </a:solidFill>
              </a:rPr>
              <a:t>Middle </a:t>
            </a:r>
            <a:r>
              <a:rPr lang="en-US" dirty="0">
                <a:solidFill>
                  <a:srgbClr val="000000"/>
                </a:solidFill>
              </a:rPr>
              <a:t>Class was </a:t>
            </a:r>
            <a:r>
              <a:rPr lang="en-US" dirty="0" smtClean="0">
                <a:solidFill>
                  <a:srgbClr val="000000"/>
                </a:solidFill>
              </a:rPr>
              <a:t>created</a:t>
            </a:r>
            <a:endParaRPr lang="en-US" dirty="0">
              <a:solidFill>
                <a:srgbClr val="000000"/>
              </a:solidFill>
            </a:endParaRPr>
          </a:p>
          <a:p>
            <a:r>
              <a:rPr lang="en-US" dirty="0" smtClean="0">
                <a:solidFill>
                  <a:srgbClr val="000000"/>
                </a:solidFill>
              </a:rPr>
              <a:t>Wave </a:t>
            </a:r>
            <a:r>
              <a:rPr lang="en-US" dirty="0">
                <a:solidFill>
                  <a:srgbClr val="000000"/>
                </a:solidFill>
              </a:rPr>
              <a:t>of immigrants arrive</a:t>
            </a:r>
            <a:endParaRPr lang="en-US" dirty="0"/>
          </a:p>
        </p:txBody>
      </p:sp>
      <p:sp>
        <p:nvSpPr>
          <p:cNvPr id="5" name="Text Placeholder 4"/>
          <p:cNvSpPr>
            <a:spLocks noGrp="1"/>
          </p:cNvSpPr>
          <p:nvPr>
            <p:ph type="body" sz="quarter" idx="3"/>
          </p:nvPr>
        </p:nvSpPr>
        <p:spPr>
          <a:xfrm>
            <a:off x="5026025" y="990600"/>
            <a:ext cx="4041775" cy="639762"/>
          </a:xfrm>
        </p:spPr>
        <p:txBody>
          <a:bodyPr/>
          <a:lstStyle/>
          <a:p>
            <a:r>
              <a:rPr lang="en-US" dirty="0" smtClean="0"/>
              <a:t>South</a:t>
            </a:r>
            <a:endParaRPr lang="en-US" dirty="0"/>
          </a:p>
        </p:txBody>
      </p:sp>
      <p:sp>
        <p:nvSpPr>
          <p:cNvPr id="6" name="Content Placeholder 5"/>
          <p:cNvSpPr>
            <a:spLocks noGrp="1"/>
          </p:cNvSpPr>
          <p:nvPr>
            <p:ph sz="quarter" idx="4"/>
          </p:nvPr>
        </p:nvSpPr>
        <p:spPr>
          <a:xfrm>
            <a:off x="5178425" y="1524000"/>
            <a:ext cx="4041775" cy="3951288"/>
          </a:xfrm>
        </p:spPr>
        <p:txBody>
          <a:bodyPr/>
          <a:lstStyle/>
          <a:p>
            <a:r>
              <a:rPr lang="en-US" dirty="0">
                <a:solidFill>
                  <a:srgbClr val="000000"/>
                </a:solidFill>
              </a:rPr>
              <a:t>Mainly </a:t>
            </a:r>
            <a:r>
              <a:rPr lang="en-US" dirty="0" smtClean="0">
                <a:solidFill>
                  <a:srgbClr val="000000"/>
                </a:solidFill>
              </a:rPr>
              <a:t>Agricultural</a:t>
            </a:r>
            <a:endParaRPr lang="en-US" dirty="0">
              <a:solidFill>
                <a:srgbClr val="000000"/>
              </a:solidFill>
            </a:endParaRPr>
          </a:p>
          <a:p>
            <a:r>
              <a:rPr lang="en-US" dirty="0" smtClean="0">
                <a:solidFill>
                  <a:srgbClr val="000000"/>
                </a:solidFill>
              </a:rPr>
              <a:t>Cities </a:t>
            </a:r>
            <a:r>
              <a:rPr lang="en-US" dirty="0">
                <a:solidFill>
                  <a:srgbClr val="000000"/>
                </a:solidFill>
              </a:rPr>
              <a:t>stayed </a:t>
            </a:r>
            <a:r>
              <a:rPr lang="en-US" dirty="0" smtClean="0">
                <a:solidFill>
                  <a:srgbClr val="000000"/>
                </a:solidFill>
              </a:rPr>
              <a:t>small</a:t>
            </a:r>
            <a:endParaRPr lang="en-US" dirty="0">
              <a:solidFill>
                <a:srgbClr val="000000"/>
              </a:solidFill>
            </a:endParaRPr>
          </a:p>
          <a:p>
            <a:r>
              <a:rPr lang="en-US" dirty="0" smtClean="0">
                <a:solidFill>
                  <a:srgbClr val="000000"/>
                </a:solidFill>
              </a:rPr>
              <a:t>Slow </a:t>
            </a:r>
            <a:r>
              <a:rPr lang="en-US" dirty="0">
                <a:solidFill>
                  <a:srgbClr val="000000"/>
                </a:solidFill>
              </a:rPr>
              <a:t>population </a:t>
            </a:r>
            <a:r>
              <a:rPr lang="en-US" dirty="0" smtClean="0">
                <a:solidFill>
                  <a:srgbClr val="000000"/>
                </a:solidFill>
              </a:rPr>
              <a:t>Growth</a:t>
            </a:r>
            <a:endParaRPr lang="en-US" dirty="0">
              <a:solidFill>
                <a:srgbClr val="000000"/>
              </a:solidFill>
            </a:endParaRPr>
          </a:p>
          <a:p>
            <a:r>
              <a:rPr lang="en-US" dirty="0" smtClean="0">
                <a:solidFill>
                  <a:srgbClr val="000000"/>
                </a:solidFill>
              </a:rPr>
              <a:t>Education </a:t>
            </a:r>
            <a:r>
              <a:rPr lang="en-US" dirty="0">
                <a:solidFill>
                  <a:srgbClr val="000000"/>
                </a:solidFill>
              </a:rPr>
              <a:t>system was poor quality</a:t>
            </a:r>
          </a:p>
          <a:p>
            <a:endParaRPr lang="en-US" dirty="0"/>
          </a:p>
        </p:txBody>
      </p:sp>
      <p:sp>
        <p:nvSpPr>
          <p:cNvPr id="7" name="Rectangle 6"/>
          <p:cNvSpPr/>
          <p:nvPr/>
        </p:nvSpPr>
        <p:spPr>
          <a:xfrm>
            <a:off x="3429000" y="4038600"/>
            <a:ext cx="2133600" cy="1200329"/>
          </a:xfrm>
          <a:prstGeom prst="rect">
            <a:avLst/>
          </a:prstGeom>
        </p:spPr>
        <p:txBody>
          <a:bodyPr wrap="square">
            <a:spAutoFit/>
          </a:bodyPr>
          <a:lstStyle/>
          <a:p>
            <a:pPr algn="ctr"/>
            <a:r>
              <a:rPr lang="en-US" b="1" dirty="0" smtClean="0">
                <a:solidFill>
                  <a:srgbClr val="000000"/>
                </a:solidFill>
              </a:rPr>
              <a:t>Both</a:t>
            </a:r>
          </a:p>
          <a:p>
            <a:r>
              <a:rPr lang="en-US" dirty="0" smtClean="0">
                <a:solidFill>
                  <a:srgbClr val="000000"/>
                </a:solidFill>
              </a:rPr>
              <a:t>*Relied </a:t>
            </a:r>
            <a:r>
              <a:rPr lang="en-US" dirty="0">
                <a:solidFill>
                  <a:srgbClr val="000000"/>
                </a:solidFill>
              </a:rPr>
              <a:t>on cotton</a:t>
            </a:r>
          </a:p>
          <a:p>
            <a:r>
              <a:rPr lang="en-US" dirty="0" smtClean="0">
                <a:solidFill>
                  <a:srgbClr val="000000"/>
                </a:solidFill>
              </a:rPr>
              <a:t>*Benefited </a:t>
            </a:r>
            <a:r>
              <a:rPr lang="en-US" dirty="0">
                <a:solidFill>
                  <a:srgbClr val="000000"/>
                </a:solidFill>
              </a:rPr>
              <a:t>from new technologies</a:t>
            </a:r>
            <a:endParaRPr lang="en-US" dirty="0">
              <a:solidFill>
                <a:prstClr val="black"/>
              </a:solidFill>
            </a:endParaRPr>
          </a:p>
        </p:txBody>
      </p:sp>
      <p:pic>
        <p:nvPicPr>
          <p:cNvPr id="2052" name="Picture 4" descr="http://invention.smithsonian.org/centerpieces/whole_cloth/u2ei/u2images/act4/millfloor.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733800"/>
            <a:ext cx="3367297" cy="23286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commons/e/e2/PSM_V54_D025_Cotton_field_in_mississippi.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1187" y="3733800"/>
            <a:ext cx="3589013" cy="23906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95305" y="2967335"/>
            <a:ext cx="775340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Economic Dependence on </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Slavery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7252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Life During the War</a:t>
            </a:r>
            <a:br>
              <a:rPr lang="en-US" dirty="0" smtClean="0"/>
            </a:br>
            <a:r>
              <a:rPr lang="en-US" b="1" dirty="0"/>
              <a:t> </a:t>
            </a:r>
            <a:r>
              <a:rPr lang="en-US" sz="2000" b="1" dirty="0"/>
              <a:t>How did the Civil war bring temporary and lasting changes to American Society?</a:t>
            </a:r>
            <a:endParaRPr lang="en-US" sz="2000" dirty="0"/>
          </a:p>
        </p:txBody>
      </p:sp>
      <p:graphicFrame>
        <p:nvGraphicFramePr>
          <p:cNvPr id="4" name="Diagram 3"/>
          <p:cNvGraphicFramePr/>
          <p:nvPr>
            <p:extLst>
              <p:ext uri="{D42A27DB-BD31-4B8C-83A1-F6EECF244321}">
                <p14:modId xmlns:p14="http://schemas.microsoft.com/office/powerpoint/2010/main" val="1354357345"/>
              </p:ext>
            </p:extLst>
          </p:nvPr>
        </p:nvGraphicFramePr>
        <p:xfrm>
          <a:off x="0" y="1219200"/>
          <a:ext cx="92202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290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Civil War Letters</a:t>
            </a:r>
            <a:endParaRPr lang="en-US" dirty="0"/>
          </a:p>
        </p:txBody>
      </p:sp>
      <p:sp>
        <p:nvSpPr>
          <p:cNvPr id="5" name="Text Placeholder 4"/>
          <p:cNvSpPr>
            <a:spLocks noGrp="1"/>
          </p:cNvSpPr>
          <p:nvPr>
            <p:ph type="body" idx="1"/>
          </p:nvPr>
        </p:nvSpPr>
        <p:spPr>
          <a:xfrm>
            <a:off x="228600" y="914400"/>
            <a:ext cx="4040188" cy="639762"/>
          </a:xfrm>
        </p:spPr>
        <p:txBody>
          <a:bodyPr/>
          <a:lstStyle/>
          <a:p>
            <a:r>
              <a:rPr lang="en-US" dirty="0" smtClean="0"/>
              <a:t>Written Document Analysis</a:t>
            </a:r>
            <a:endParaRPr lang="en-US" dirty="0"/>
          </a:p>
        </p:txBody>
      </p:sp>
      <p:sp>
        <p:nvSpPr>
          <p:cNvPr id="6" name="Content Placeholder 5"/>
          <p:cNvSpPr>
            <a:spLocks noGrp="1"/>
          </p:cNvSpPr>
          <p:nvPr>
            <p:ph sz="half" idx="2"/>
          </p:nvPr>
        </p:nvSpPr>
        <p:spPr>
          <a:xfrm>
            <a:off x="6927" y="1676400"/>
            <a:ext cx="2895600" cy="3951288"/>
          </a:xfrm>
        </p:spPr>
        <p:txBody>
          <a:bodyPr/>
          <a:lstStyle/>
          <a:p>
            <a:pPr marL="457200" indent="-457200">
              <a:buFont typeface="+mj-lt"/>
              <a:buAutoNum type="arabicPeriod"/>
            </a:pPr>
            <a:r>
              <a:rPr lang="en-US" dirty="0" smtClean="0"/>
              <a:t>Analyze the basic information of the civil war letters using the National Archives Document Analysis sheet</a:t>
            </a:r>
            <a:endParaRPr lang="en-US" dirty="0"/>
          </a:p>
        </p:txBody>
      </p:sp>
      <p:sp>
        <p:nvSpPr>
          <p:cNvPr id="7" name="Text Placeholder 6"/>
          <p:cNvSpPr>
            <a:spLocks noGrp="1"/>
          </p:cNvSpPr>
          <p:nvPr>
            <p:ph type="body" sz="quarter" idx="3"/>
          </p:nvPr>
        </p:nvSpPr>
        <p:spPr>
          <a:xfrm>
            <a:off x="4645025" y="914400"/>
            <a:ext cx="4346575" cy="639762"/>
          </a:xfrm>
        </p:spPr>
        <p:txBody>
          <a:bodyPr>
            <a:normAutofit fontScale="92500"/>
          </a:bodyPr>
          <a:lstStyle/>
          <a:p>
            <a:r>
              <a:rPr lang="en-US" dirty="0" smtClean="0"/>
              <a:t>Civil War letter Analysis Worksheet</a:t>
            </a:r>
            <a:endParaRPr lang="en-US" dirty="0"/>
          </a:p>
        </p:txBody>
      </p:sp>
      <p:sp>
        <p:nvSpPr>
          <p:cNvPr id="8" name="Content Placeholder 7"/>
          <p:cNvSpPr>
            <a:spLocks noGrp="1"/>
          </p:cNvSpPr>
          <p:nvPr>
            <p:ph sz="quarter" idx="4"/>
          </p:nvPr>
        </p:nvSpPr>
        <p:spPr>
          <a:xfrm>
            <a:off x="6172200" y="1600200"/>
            <a:ext cx="2514600" cy="3951288"/>
          </a:xfrm>
        </p:spPr>
        <p:txBody>
          <a:bodyPr/>
          <a:lstStyle/>
          <a:p>
            <a:pPr marL="0" indent="0">
              <a:buNone/>
            </a:pPr>
            <a:r>
              <a:rPr lang="en-US" dirty="0" smtClean="0"/>
              <a:t>2. Complete the Civil War letter Analysis Worksheet questions on a separate sheet of paper.</a:t>
            </a:r>
            <a:endParaRPr lang="en-US" dirty="0"/>
          </a:p>
        </p:txBody>
      </p:sp>
      <p:pic>
        <p:nvPicPr>
          <p:cNvPr id="1026" name="Picture 2" descr="http://archives.delaware.gov/100/graphics/wearelivingandlearning/Writing%20Home-Writing%20Home-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76400"/>
            <a:ext cx="2533650" cy="37433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txBox="1">
            <a:spLocks/>
          </p:cNvSpPr>
          <p:nvPr/>
        </p:nvSpPr>
        <p:spPr>
          <a:xfrm>
            <a:off x="1371600" y="5410200"/>
            <a:ext cx="5715000" cy="12884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dirty="0" smtClean="0"/>
              <a:t>3. Pair Share Sheet -  </a:t>
            </a:r>
            <a:endParaRPr lang="en-US" dirty="0"/>
          </a:p>
        </p:txBody>
      </p:sp>
      <p:pic>
        <p:nvPicPr>
          <p:cNvPr id="9" name="Picture 4" descr="http://civilwarplay.com/wp-content/uploads/2011/01/PhilipLetter1-344x6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4309" y="3913909"/>
            <a:ext cx="161416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9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334962"/>
          </a:xfrm>
        </p:spPr>
        <p:txBody>
          <a:bodyPr>
            <a:normAutofit fontScale="90000"/>
          </a:bodyPr>
          <a:lstStyle/>
          <a:p>
            <a:r>
              <a:rPr lang="en-US" dirty="0" smtClean="0"/>
              <a:t>Civil War Letters</a:t>
            </a:r>
            <a:endParaRPr lang="en-US" dirty="0"/>
          </a:p>
        </p:txBody>
      </p:sp>
      <p:pic>
        <p:nvPicPr>
          <p:cNvPr id="2050" name="Picture 2" descr="http://i222.photobucket.com/albums/dd134/rbutters/Public/letter_civilwa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2667000"/>
            <a:ext cx="4648200" cy="3352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ivilwarplay.com/wp-content/uploads/2011/01/PhilipLetter1-344x6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9764" y="3889664"/>
            <a:ext cx="1614160"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34077"/>
            <a:ext cx="2743200" cy="2585323"/>
          </a:xfrm>
          <a:prstGeom prst="rect">
            <a:avLst/>
          </a:prstGeom>
        </p:spPr>
        <p:txBody>
          <a:bodyPr wrap="square">
            <a:spAutoFit/>
          </a:bodyPr>
          <a:lstStyle/>
          <a:p>
            <a:pPr marL="342900" indent="-342900">
              <a:buFont typeface="+mj-lt"/>
              <a:buAutoNum type="arabicPeriod"/>
            </a:pPr>
            <a:r>
              <a:rPr lang="en-US" dirty="0" smtClean="0"/>
              <a:t>Meet with your partner and quickly summarize what your letter was about.</a:t>
            </a:r>
          </a:p>
          <a:p>
            <a:pPr marL="342900" indent="-342900">
              <a:buFont typeface="+mj-lt"/>
              <a:buAutoNum type="arabicPeriod"/>
            </a:pPr>
            <a:endParaRPr lang="en-US" dirty="0" smtClean="0"/>
          </a:p>
          <a:p>
            <a:pPr marL="342900" indent="-342900">
              <a:buFont typeface="+mj-lt"/>
              <a:buAutoNum type="arabicPeriod"/>
            </a:pPr>
            <a:r>
              <a:rPr lang="en-US" dirty="0" smtClean="0"/>
              <a:t>Fill in the table to compare and contrast your letters</a:t>
            </a:r>
          </a:p>
          <a:p>
            <a:endParaRPr lang="en-US" dirty="0"/>
          </a:p>
        </p:txBody>
      </p:sp>
      <p:sp>
        <p:nvSpPr>
          <p:cNvPr id="4" name="Rectangle 3"/>
          <p:cNvSpPr/>
          <p:nvPr/>
        </p:nvSpPr>
        <p:spPr>
          <a:xfrm>
            <a:off x="27709" y="6211669"/>
            <a:ext cx="4572000" cy="646331"/>
          </a:xfrm>
          <a:prstGeom prst="rect">
            <a:avLst/>
          </a:prstGeom>
        </p:spPr>
        <p:txBody>
          <a:bodyPr>
            <a:spAutoFit/>
          </a:bodyPr>
          <a:lstStyle/>
          <a:p>
            <a:pPr lvl="0"/>
            <a:r>
              <a:rPr lang="en-US" dirty="0">
                <a:solidFill>
                  <a:prstClr val="black"/>
                </a:solidFill>
              </a:rPr>
              <a:t>These letters often contain accounts of battles, life in camp, and general news.</a:t>
            </a:r>
          </a:p>
        </p:txBody>
      </p:sp>
      <p:graphicFrame>
        <p:nvGraphicFramePr>
          <p:cNvPr id="5" name="Table 4"/>
          <p:cNvGraphicFramePr>
            <a:graphicFrameLocks noGrp="1"/>
          </p:cNvGraphicFramePr>
          <p:nvPr>
            <p:extLst>
              <p:ext uri="{D42A27DB-BD31-4B8C-83A1-F6EECF244321}">
                <p14:modId xmlns:p14="http://schemas.microsoft.com/office/powerpoint/2010/main" val="780947727"/>
              </p:ext>
            </p:extLst>
          </p:nvPr>
        </p:nvGraphicFramePr>
        <p:xfrm>
          <a:off x="3456762" y="609600"/>
          <a:ext cx="5458638" cy="2493776"/>
        </p:xfrm>
        <a:graphic>
          <a:graphicData uri="http://schemas.openxmlformats.org/drawingml/2006/table">
            <a:tbl>
              <a:tblPr firstRow="1" bandRow="1">
                <a:tableStyleId>{5C22544A-7EE6-4342-B048-85BDC9FD1C3A}</a:tableStyleId>
              </a:tblPr>
              <a:tblGrid>
                <a:gridCol w="1819546">
                  <a:extLst>
                    <a:ext uri="{9D8B030D-6E8A-4147-A177-3AD203B41FA5}">
                      <a16:colId xmlns:a16="http://schemas.microsoft.com/office/drawing/2014/main" val="20000"/>
                    </a:ext>
                  </a:extLst>
                </a:gridCol>
                <a:gridCol w="1819546">
                  <a:extLst>
                    <a:ext uri="{9D8B030D-6E8A-4147-A177-3AD203B41FA5}">
                      <a16:colId xmlns:a16="http://schemas.microsoft.com/office/drawing/2014/main" val="20001"/>
                    </a:ext>
                  </a:extLst>
                </a:gridCol>
                <a:gridCol w="1819546">
                  <a:extLst>
                    <a:ext uri="{9D8B030D-6E8A-4147-A177-3AD203B41FA5}">
                      <a16:colId xmlns:a16="http://schemas.microsoft.com/office/drawing/2014/main" val="20002"/>
                    </a:ext>
                  </a:extLst>
                </a:gridCol>
              </a:tblGrid>
              <a:tr h="1122098">
                <a:tc>
                  <a:txBody>
                    <a:bodyPr/>
                    <a:lstStyle/>
                    <a:p>
                      <a:r>
                        <a:rPr lang="en-US" dirty="0" smtClean="0"/>
                        <a:t>Major</a:t>
                      </a:r>
                      <a:r>
                        <a:rPr lang="en-US" baseline="0" dirty="0" smtClean="0"/>
                        <a:t> Topics Covered/ Major Concerns of letter writer</a:t>
                      </a:r>
                      <a:endParaRPr lang="en-US" dirty="0"/>
                    </a:p>
                  </a:txBody>
                  <a:tcPr/>
                </a:tc>
                <a:tc>
                  <a:txBody>
                    <a:bodyPr/>
                    <a:lstStyle/>
                    <a:p>
                      <a:r>
                        <a:rPr lang="en-US" dirty="0" smtClean="0"/>
                        <a:t>Motivations</a:t>
                      </a:r>
                      <a:r>
                        <a:rPr lang="en-US" baseline="0" dirty="0" smtClean="0"/>
                        <a:t> for fighting/ Description of Wartime Experience</a:t>
                      </a:r>
                      <a:endParaRPr lang="en-US" dirty="0"/>
                    </a:p>
                  </a:txBody>
                  <a:tcPr/>
                </a:tc>
                <a:tc>
                  <a:txBody>
                    <a:bodyPr/>
                    <a:lstStyle/>
                    <a:p>
                      <a:r>
                        <a:rPr lang="en-US" dirty="0" smtClean="0"/>
                        <a:t>Role of women in the</a:t>
                      </a:r>
                      <a:r>
                        <a:rPr lang="en-US" baseline="0" dirty="0" smtClean="0"/>
                        <a:t> Civil War</a:t>
                      </a:r>
                      <a:endParaRPr lang="en-US" dirty="0"/>
                    </a:p>
                  </a:txBody>
                  <a:tcPr/>
                </a:tc>
                <a:extLst>
                  <a:ext uri="{0D108BD9-81ED-4DB2-BD59-A6C34878D82A}">
                    <a16:rowId xmlns:a16="http://schemas.microsoft.com/office/drawing/2014/main" val="10000"/>
                  </a:ext>
                </a:extLst>
              </a:tr>
              <a:tr h="515368">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515368">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6" name="Rectangle 5"/>
          <p:cNvSpPr/>
          <p:nvPr/>
        </p:nvSpPr>
        <p:spPr>
          <a:xfrm>
            <a:off x="6303924" y="3429000"/>
            <a:ext cx="2829916" cy="2322174"/>
          </a:xfrm>
          <a:prstGeom prst="rect">
            <a:avLst/>
          </a:prstGeom>
        </p:spPr>
        <p:txBody>
          <a:bodyPr wrap="square">
            <a:spAutoFit/>
          </a:bodyPr>
          <a:lstStyle/>
          <a:p>
            <a:pPr>
              <a:lnSpc>
                <a:spcPct val="115000"/>
              </a:lnSpc>
              <a:spcAft>
                <a:spcPts val="1000"/>
              </a:spcAft>
            </a:pPr>
            <a:r>
              <a:rPr lang="en-US" b="1" dirty="0">
                <a:ea typeface="Calibri"/>
                <a:cs typeface="Times New Roman"/>
              </a:rPr>
              <a:t>Why are Civil War letter so important to historical research? What can we learn from these letters about life during the Civil War, both on and off the battlefield?</a:t>
            </a:r>
            <a:endParaRPr lang="en-US" sz="1400" dirty="0">
              <a:ea typeface="Calibri"/>
              <a:cs typeface="Times New Roman"/>
            </a:endParaRPr>
          </a:p>
        </p:txBody>
      </p:sp>
    </p:spTree>
    <p:extLst>
      <p:ext uri="{BB962C8B-B14F-4D97-AF65-F5344CB8AC3E}">
        <p14:creationId xmlns:p14="http://schemas.microsoft.com/office/powerpoint/2010/main" val="3221534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533400"/>
          </a:xfrm>
        </p:spPr>
        <p:txBody>
          <a:bodyPr>
            <a:noAutofit/>
          </a:bodyPr>
          <a:lstStyle/>
          <a:p>
            <a:r>
              <a:rPr lang="en-US" sz="2800" dirty="0"/>
              <a:t>How did the Emancipation Proclamation and the efforts of African Americans solders affect the course of the war? </a:t>
            </a:r>
          </a:p>
        </p:txBody>
      </p:sp>
      <p:sp>
        <p:nvSpPr>
          <p:cNvPr id="3" name="Content Placeholder 2"/>
          <p:cNvSpPr>
            <a:spLocks noGrp="1"/>
          </p:cNvSpPr>
          <p:nvPr>
            <p:ph idx="1"/>
          </p:nvPr>
        </p:nvSpPr>
        <p:spPr>
          <a:xfrm>
            <a:off x="228600" y="838200"/>
            <a:ext cx="8763000" cy="6019800"/>
          </a:xfrm>
        </p:spPr>
        <p:txBody>
          <a:bodyPr>
            <a:normAutofit fontScale="55000" lnSpcReduction="20000"/>
          </a:bodyPr>
          <a:lstStyle/>
          <a:p>
            <a:pPr marL="0" indent="0">
              <a:buNone/>
            </a:pPr>
            <a:r>
              <a:rPr lang="en-US" dirty="0"/>
              <a:t>I. The Push Toward Emancipation</a:t>
            </a:r>
          </a:p>
          <a:p>
            <a:pPr marL="0" indent="0">
              <a:buNone/>
            </a:pPr>
            <a:r>
              <a:rPr lang="en-US" dirty="0"/>
              <a:t> </a:t>
            </a:r>
            <a:r>
              <a:rPr lang="en-US" dirty="0" smtClean="0"/>
              <a:t>     A</a:t>
            </a:r>
            <a:r>
              <a:rPr lang="en-US" dirty="0"/>
              <a:t>. Enslaved African Americans seek refuge. </a:t>
            </a:r>
          </a:p>
          <a:p>
            <a:pPr marL="0" indent="0">
              <a:buNone/>
            </a:pPr>
            <a:r>
              <a:rPr lang="en-US" dirty="0"/>
              <a:t> </a:t>
            </a:r>
            <a:r>
              <a:rPr lang="en-US" dirty="0" smtClean="0"/>
              <a:t>            1</a:t>
            </a:r>
            <a:r>
              <a:rPr lang="en-US" dirty="0"/>
              <a:t>. Enslaved people come under Union control</a:t>
            </a:r>
          </a:p>
          <a:p>
            <a:pPr marL="0" indent="0">
              <a:buNone/>
            </a:pPr>
            <a:r>
              <a:rPr lang="en-US" dirty="0"/>
              <a:t> </a:t>
            </a:r>
            <a:r>
              <a:rPr lang="en-US" dirty="0" smtClean="0"/>
              <a:t>            2</a:t>
            </a:r>
            <a:r>
              <a:rPr lang="en-US" dirty="0"/>
              <a:t>. Fugitives are considered </a:t>
            </a:r>
            <a:r>
              <a:rPr lang="en-US" dirty="0" smtClean="0"/>
              <a:t>contraband (still property)</a:t>
            </a:r>
            <a:endParaRPr lang="en-US" dirty="0"/>
          </a:p>
          <a:p>
            <a:pPr marL="0" indent="0">
              <a:buNone/>
            </a:pPr>
            <a:r>
              <a:rPr lang="en-US" dirty="0"/>
              <a:t> </a:t>
            </a:r>
            <a:r>
              <a:rPr lang="en-US" dirty="0" smtClean="0"/>
              <a:t>    B</a:t>
            </a:r>
            <a:r>
              <a:rPr lang="en-US" dirty="0"/>
              <a:t>. Lincoln Plans for Emancipation Proclamation</a:t>
            </a:r>
          </a:p>
          <a:p>
            <a:pPr marL="0" indent="0">
              <a:buNone/>
            </a:pPr>
            <a:r>
              <a:rPr lang="en-US" dirty="0"/>
              <a:t> </a:t>
            </a:r>
            <a:r>
              <a:rPr lang="en-US" dirty="0" smtClean="0"/>
              <a:t>           1</a:t>
            </a:r>
            <a:r>
              <a:rPr lang="en-US" dirty="0"/>
              <a:t>. Cabinet supports the plan (Team of Rivals)</a:t>
            </a:r>
          </a:p>
          <a:p>
            <a:pPr marL="0" indent="0">
              <a:buNone/>
            </a:pPr>
            <a:r>
              <a:rPr lang="en-US" dirty="0"/>
              <a:t> </a:t>
            </a:r>
            <a:r>
              <a:rPr lang="en-US" dirty="0" smtClean="0"/>
              <a:t>           2</a:t>
            </a:r>
            <a:r>
              <a:rPr lang="en-US" dirty="0"/>
              <a:t>. Agree to wait for major Union Victory</a:t>
            </a:r>
          </a:p>
          <a:p>
            <a:pPr marL="0" indent="0">
              <a:buNone/>
            </a:pPr>
            <a:r>
              <a:rPr lang="en-US" dirty="0" smtClean="0"/>
              <a:t>    C. </a:t>
            </a:r>
            <a:r>
              <a:rPr lang="en-US" dirty="0"/>
              <a:t>Battle of </a:t>
            </a:r>
            <a:r>
              <a:rPr lang="en-US" dirty="0" smtClean="0"/>
              <a:t>Antietam (Sept. 17</a:t>
            </a:r>
            <a:r>
              <a:rPr lang="en-US" baseline="30000" dirty="0" smtClean="0"/>
              <a:t>th</a:t>
            </a:r>
            <a:r>
              <a:rPr lang="en-US" dirty="0" smtClean="0"/>
              <a:t> 1862) </a:t>
            </a:r>
          </a:p>
          <a:p>
            <a:pPr marL="0" indent="0">
              <a:buNone/>
            </a:pPr>
            <a:r>
              <a:rPr lang="en-US" dirty="0"/>
              <a:t> </a:t>
            </a:r>
            <a:r>
              <a:rPr lang="en-US" dirty="0" smtClean="0"/>
              <a:t>            (McClellan had been advancing toward Richmond) </a:t>
            </a:r>
            <a:endParaRPr lang="en-US" dirty="0"/>
          </a:p>
          <a:p>
            <a:pPr marL="0" indent="0">
              <a:buNone/>
            </a:pPr>
            <a:r>
              <a:rPr lang="en-US" dirty="0"/>
              <a:t> </a:t>
            </a:r>
            <a:r>
              <a:rPr lang="en-US" dirty="0" smtClean="0"/>
              <a:t>          1</a:t>
            </a:r>
            <a:r>
              <a:rPr lang="en-US" dirty="0"/>
              <a:t>. Bloodiest single day of the Civil </a:t>
            </a:r>
            <a:r>
              <a:rPr lang="en-US" dirty="0" smtClean="0"/>
              <a:t>War, </a:t>
            </a:r>
          </a:p>
          <a:p>
            <a:pPr marL="0" indent="0">
              <a:buNone/>
            </a:pPr>
            <a:r>
              <a:rPr lang="en-US" dirty="0"/>
              <a:t> </a:t>
            </a:r>
            <a:r>
              <a:rPr lang="en-US" dirty="0" smtClean="0"/>
              <a:t>              * McClellan fails to follow Lee’s forces &amp; possible end</a:t>
            </a:r>
          </a:p>
          <a:p>
            <a:pPr marL="0" indent="0">
              <a:buNone/>
            </a:pPr>
            <a:r>
              <a:rPr lang="en-US" dirty="0"/>
              <a:t> </a:t>
            </a:r>
            <a:r>
              <a:rPr lang="en-US" dirty="0" smtClean="0"/>
              <a:t>               the war, gets fired by Lincoln</a:t>
            </a:r>
            <a:endParaRPr lang="en-US" dirty="0"/>
          </a:p>
          <a:p>
            <a:pPr marL="0" indent="0">
              <a:buNone/>
            </a:pPr>
            <a:r>
              <a:rPr lang="en-US" dirty="0"/>
              <a:t> </a:t>
            </a:r>
            <a:r>
              <a:rPr lang="en-US" dirty="0" smtClean="0"/>
              <a:t>          2</a:t>
            </a:r>
            <a:r>
              <a:rPr lang="en-US" dirty="0"/>
              <a:t>. Lincoln claims </a:t>
            </a:r>
            <a:r>
              <a:rPr lang="en-US" dirty="0" smtClean="0"/>
              <a:t>victory</a:t>
            </a:r>
          </a:p>
          <a:p>
            <a:pPr marL="0" indent="0">
              <a:buNone/>
            </a:pPr>
            <a:r>
              <a:rPr lang="en-US" dirty="0"/>
              <a:t>II. Emancipation at Last</a:t>
            </a:r>
          </a:p>
          <a:p>
            <a:pPr marL="0" indent="0">
              <a:buNone/>
            </a:pPr>
            <a:r>
              <a:rPr lang="en-US" dirty="0"/>
              <a:t> </a:t>
            </a:r>
            <a:r>
              <a:rPr lang="en-US" dirty="0" smtClean="0"/>
              <a:t>    A</a:t>
            </a:r>
            <a:r>
              <a:rPr lang="en-US" dirty="0"/>
              <a:t>. Lincoln issues E.P.</a:t>
            </a:r>
          </a:p>
          <a:p>
            <a:pPr marL="0" indent="0">
              <a:buNone/>
            </a:pPr>
            <a:r>
              <a:rPr lang="en-US" dirty="0"/>
              <a:t> </a:t>
            </a:r>
            <a:r>
              <a:rPr lang="en-US" dirty="0" smtClean="0"/>
              <a:t>          1</a:t>
            </a:r>
            <a:r>
              <a:rPr lang="en-US" dirty="0"/>
              <a:t>. Declares slaves in states during rebellion to be free</a:t>
            </a:r>
          </a:p>
          <a:p>
            <a:pPr marL="0" indent="0">
              <a:buNone/>
            </a:pPr>
            <a:r>
              <a:rPr lang="en-US" dirty="0"/>
              <a:t> </a:t>
            </a:r>
            <a:r>
              <a:rPr lang="en-US" dirty="0" smtClean="0"/>
              <a:t>          2</a:t>
            </a:r>
            <a:r>
              <a:rPr lang="en-US" dirty="0"/>
              <a:t>. does not apply to border states</a:t>
            </a:r>
          </a:p>
          <a:p>
            <a:pPr marL="0" indent="0">
              <a:buNone/>
            </a:pPr>
            <a:r>
              <a:rPr lang="en-US" dirty="0"/>
              <a:t> </a:t>
            </a:r>
            <a:r>
              <a:rPr lang="en-US" dirty="0" smtClean="0"/>
              <a:t>   B</a:t>
            </a:r>
            <a:r>
              <a:rPr lang="en-US" dirty="0"/>
              <a:t>. Effects of the E.P</a:t>
            </a:r>
          </a:p>
          <a:p>
            <a:pPr marL="0" indent="0">
              <a:buNone/>
            </a:pPr>
            <a:r>
              <a:rPr lang="en-US" dirty="0"/>
              <a:t> </a:t>
            </a:r>
            <a:r>
              <a:rPr lang="en-US" dirty="0" smtClean="0"/>
              <a:t>         1</a:t>
            </a:r>
            <a:r>
              <a:rPr lang="en-US" dirty="0"/>
              <a:t>. Does not free a single </a:t>
            </a:r>
            <a:r>
              <a:rPr lang="en-US" dirty="0" smtClean="0"/>
              <a:t>slave (only ‘frees’ southern slaves…)</a:t>
            </a:r>
            <a:endParaRPr lang="en-US" dirty="0"/>
          </a:p>
          <a:p>
            <a:pPr marL="0" indent="0">
              <a:buNone/>
            </a:pPr>
            <a:r>
              <a:rPr lang="en-US" dirty="0"/>
              <a:t> </a:t>
            </a:r>
            <a:r>
              <a:rPr lang="en-US" dirty="0" smtClean="0"/>
              <a:t>         2</a:t>
            </a:r>
            <a:r>
              <a:rPr lang="en-US" dirty="0"/>
              <a:t>. Redefines the war as being "about slavery"</a:t>
            </a:r>
          </a:p>
          <a:p>
            <a:pPr marL="0" indent="0">
              <a:buNone/>
            </a:pPr>
            <a:r>
              <a:rPr lang="en-US" dirty="0"/>
              <a:t> </a:t>
            </a:r>
            <a:r>
              <a:rPr lang="en-US" dirty="0" smtClean="0"/>
              <a:t>         3</a:t>
            </a:r>
            <a:r>
              <a:rPr lang="en-US" dirty="0"/>
              <a:t>. Ends any chance for a negotiated end to the war</a:t>
            </a:r>
          </a:p>
          <a:p>
            <a:endParaRPr lang="en-US" dirty="0"/>
          </a:p>
        </p:txBody>
      </p:sp>
      <p:pic>
        <p:nvPicPr>
          <p:cNvPr id="6146" name="Picture 2" descr="http://civilwardailygazette.com/wp-content/uploads/2012/05/sept23pro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890" y="1219200"/>
            <a:ext cx="27908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5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txBody>
          <a:bodyPr/>
          <a:lstStyle/>
          <a:p>
            <a:pPr marL="514350" lvl="0" indent="-514350">
              <a:spcBef>
                <a:spcPct val="20000"/>
              </a:spcBef>
            </a:pPr>
            <a:r>
              <a:rPr lang="en-US" sz="2000" dirty="0">
                <a:solidFill>
                  <a:prstClr val="black">
                    <a:tint val="75000"/>
                  </a:prstClr>
                </a:solidFill>
                <a:ea typeface="+mn-ea"/>
                <a:cs typeface="+mn-cs"/>
              </a:rPr>
              <a:t>Describe the immediate outcomes and effects of the battles of the Civil War</a:t>
            </a:r>
            <a:r>
              <a:rPr lang="en-US" sz="2000" dirty="0" smtClean="0">
                <a:solidFill>
                  <a:prstClr val="black">
                    <a:tint val="75000"/>
                  </a:prstClr>
                </a:solidFill>
                <a:ea typeface="+mn-ea"/>
                <a:cs typeface="+mn-cs"/>
              </a:rPr>
              <a:t>.</a:t>
            </a:r>
            <a:endParaRPr lang="en-US" dirty="0"/>
          </a:p>
        </p:txBody>
      </p:sp>
      <p:sp>
        <p:nvSpPr>
          <p:cNvPr id="3" name="Content Placeholder 2"/>
          <p:cNvSpPr>
            <a:spLocks noGrp="1"/>
          </p:cNvSpPr>
          <p:nvPr>
            <p:ph idx="1"/>
          </p:nvPr>
        </p:nvSpPr>
        <p:spPr>
          <a:xfrm>
            <a:off x="0" y="609600"/>
            <a:ext cx="6019800" cy="6248400"/>
          </a:xfrm>
        </p:spPr>
        <p:txBody>
          <a:bodyPr>
            <a:normAutofit/>
          </a:bodyPr>
          <a:lstStyle/>
          <a:p>
            <a:r>
              <a:rPr lang="en-US" dirty="0" smtClean="0"/>
              <a:t>Effects of the War</a:t>
            </a:r>
          </a:p>
          <a:p>
            <a:pPr lvl="1"/>
            <a:r>
              <a:rPr lang="en-US" dirty="0" smtClean="0"/>
              <a:t>More than 600,000 dead and hundreds of thousands maimed</a:t>
            </a:r>
          </a:p>
          <a:p>
            <a:pPr lvl="1"/>
            <a:r>
              <a:rPr lang="en-US" dirty="0" smtClean="0"/>
              <a:t>Economic boom in the North</a:t>
            </a:r>
          </a:p>
          <a:p>
            <a:pPr lvl="1"/>
            <a:r>
              <a:rPr lang="en-US" dirty="0" smtClean="0"/>
              <a:t>Southern landscape in Shambles</a:t>
            </a:r>
          </a:p>
          <a:p>
            <a:pPr lvl="1"/>
            <a:r>
              <a:rPr lang="en-US" dirty="0" smtClean="0"/>
              <a:t>Many people (in the South) left homeless</a:t>
            </a:r>
          </a:p>
          <a:p>
            <a:pPr lvl="1"/>
            <a:r>
              <a:rPr lang="en-US" dirty="0" smtClean="0"/>
              <a:t>Former slaves now free</a:t>
            </a:r>
          </a:p>
          <a:p>
            <a:pPr lvl="1"/>
            <a:r>
              <a:rPr lang="en-US" dirty="0" smtClean="0"/>
              <a:t>Role of the Federal government grows, first as a way to stabilize the situation, later to move the nation forward </a:t>
            </a:r>
          </a:p>
          <a:p>
            <a:pPr lvl="1"/>
            <a:endParaRPr lang="en-US" dirty="0"/>
          </a:p>
        </p:txBody>
      </p:sp>
      <p:pic>
        <p:nvPicPr>
          <p:cNvPr id="5122" name="Picture 2" descr="http://www.freeworldu.org/Plumbing/FlashcardImages/5779/166871_39194021_thb.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838200"/>
            <a:ext cx="333135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nps.gov/resources/customcf/story/Reconstruction_teaser.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3385839"/>
            <a:ext cx="3124200" cy="233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381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ivilwargazette.files.wordpress.com/2011/12/death-sta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1856" y="76200"/>
            <a:ext cx="6166744"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701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sualties by w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95" y="609600"/>
            <a:ext cx="6886575" cy="2238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98438"/>
            <a:ext cx="8229600" cy="182562"/>
          </a:xfrm>
        </p:spPr>
        <p:txBody>
          <a:bodyPr>
            <a:normAutofit fontScale="90000"/>
          </a:bodyPr>
          <a:lstStyle/>
          <a:p>
            <a:pPr marL="514350" lvl="0" indent="-514350">
              <a:spcBef>
                <a:spcPct val="20000"/>
              </a:spcBef>
            </a:pPr>
            <a:r>
              <a:rPr lang="en-US" sz="2000" dirty="0">
                <a:solidFill>
                  <a:prstClr val="black">
                    <a:tint val="75000"/>
                  </a:prstClr>
                </a:solidFill>
                <a:ea typeface="+mn-ea"/>
                <a:cs typeface="+mn-cs"/>
              </a:rPr>
              <a:t>What lasting impacts did the Civil War have on the North and the South</a:t>
            </a:r>
            <a:r>
              <a:rPr lang="en-US" sz="2000" dirty="0" smtClean="0">
                <a:solidFill>
                  <a:prstClr val="black">
                    <a:tint val="75000"/>
                  </a:prstClr>
                </a:solidFill>
                <a:ea typeface="+mn-ea"/>
                <a:cs typeface="+mn-cs"/>
              </a:rPr>
              <a:t>?</a:t>
            </a:r>
            <a:endParaRPr lang="en-US" dirty="0"/>
          </a:p>
        </p:txBody>
      </p:sp>
      <p:sp>
        <p:nvSpPr>
          <p:cNvPr id="3" name="Content Placeholder 2"/>
          <p:cNvSpPr>
            <a:spLocks noGrp="1"/>
          </p:cNvSpPr>
          <p:nvPr>
            <p:ph idx="1"/>
          </p:nvPr>
        </p:nvSpPr>
        <p:spPr>
          <a:xfrm>
            <a:off x="4856018" y="1104106"/>
            <a:ext cx="4267200" cy="1249363"/>
          </a:xfrm>
        </p:spPr>
        <p:txBody>
          <a:bodyPr>
            <a:normAutofit fontScale="62500" lnSpcReduction="20000"/>
          </a:bodyPr>
          <a:lstStyle/>
          <a:p>
            <a:r>
              <a:rPr lang="en-US" dirty="0"/>
              <a:t>As many as 750,000 men died in the conflict, equivalent in proportion to 7.5 million dead in 2012</a:t>
            </a:r>
            <a:r>
              <a:rPr lang="en-US" dirty="0" smtClean="0"/>
              <a:t>.</a:t>
            </a:r>
          </a:p>
          <a:p>
            <a:r>
              <a:rPr lang="en-US" dirty="0" smtClean="0"/>
              <a:t>Establishment of Memorial Day</a:t>
            </a:r>
            <a:endParaRPr lang="en-US" dirty="0"/>
          </a:p>
        </p:txBody>
      </p:sp>
      <p:pic>
        <p:nvPicPr>
          <p:cNvPr id="7172" name="Picture 4" descr="casualties by bat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693" y="2209800"/>
            <a:ext cx="686752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nationalparkstraveler.com/files/insets/FRSP-Sunken%20Road%20NPS%2030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 y="4627418"/>
            <a:ext cx="285750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nps.gov/history/nr/travel/national_cemeteries/photos/list_of-sites2/001_Section3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0305" y="4572000"/>
            <a:ext cx="3015095" cy="225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5217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Reconstruction</a:t>
            </a:r>
            <a:br>
              <a:rPr lang="en-US" dirty="0" smtClean="0"/>
            </a:br>
            <a:r>
              <a:rPr lang="en-US" dirty="0" smtClean="0"/>
              <a:t>Main Ideas</a:t>
            </a:r>
            <a:endParaRPr lang="en-US" dirty="0"/>
          </a:p>
        </p:txBody>
      </p:sp>
      <p:sp>
        <p:nvSpPr>
          <p:cNvPr id="3" name="Content Placeholder 2"/>
          <p:cNvSpPr>
            <a:spLocks noGrp="1"/>
          </p:cNvSpPr>
          <p:nvPr>
            <p:ph idx="1"/>
          </p:nvPr>
        </p:nvSpPr>
        <p:spPr>
          <a:xfrm>
            <a:off x="152400" y="1371600"/>
            <a:ext cx="8229600" cy="4525963"/>
          </a:xfrm>
        </p:spPr>
        <p:txBody>
          <a:bodyPr/>
          <a:lstStyle/>
          <a:p>
            <a:r>
              <a:rPr lang="en-US" dirty="0" smtClean="0"/>
              <a:t>What was Reconstruction?</a:t>
            </a:r>
          </a:p>
          <a:p>
            <a:r>
              <a:rPr lang="en-US" dirty="0" smtClean="0"/>
              <a:t>Who were Radical Republicans? </a:t>
            </a:r>
          </a:p>
          <a:p>
            <a:r>
              <a:rPr lang="en-US" dirty="0" smtClean="0"/>
              <a:t>How did Reconstruction change society? </a:t>
            </a:r>
          </a:p>
          <a:p>
            <a:r>
              <a:rPr lang="en-US" dirty="0" smtClean="0"/>
              <a:t>What were the success and failures of Reconstruction? </a:t>
            </a:r>
          </a:p>
          <a:p>
            <a:pPr marL="0" indent="0">
              <a:buNone/>
            </a:pPr>
            <a:r>
              <a:rPr lang="en-US" u="sng" dirty="0" smtClean="0"/>
              <a:t>Key Terms</a:t>
            </a:r>
            <a:endParaRPr lang="en-US" u="sng" dirty="0"/>
          </a:p>
        </p:txBody>
      </p:sp>
      <p:pic>
        <p:nvPicPr>
          <p:cNvPr id="4" name="Picture 4" descr="1873 depression"/>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019800" y="4076700"/>
            <a:ext cx="2859280" cy="27813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5691" y="4953000"/>
            <a:ext cx="5257800" cy="1200329"/>
          </a:xfrm>
          <a:prstGeom prst="rect">
            <a:avLst/>
          </a:prstGeom>
          <a:noFill/>
        </p:spPr>
        <p:txBody>
          <a:bodyPr wrap="square" rtlCol="0">
            <a:spAutoFit/>
          </a:bodyPr>
          <a:lstStyle/>
          <a:p>
            <a:r>
              <a:rPr lang="en-US" b="1" dirty="0" smtClean="0"/>
              <a:t>Reconstruction</a:t>
            </a:r>
            <a:r>
              <a:rPr lang="en-US" dirty="0" smtClean="0"/>
              <a:t>: the era between 1865- 1877, in which the federal government struggled with how to return the Confederate states to the Union, rebuild the South’s economy &amp; protect the rights of former slaves </a:t>
            </a:r>
            <a:endParaRPr lang="en-US" dirty="0"/>
          </a:p>
        </p:txBody>
      </p:sp>
    </p:spTree>
    <p:extLst>
      <p:ext uri="{BB962C8B-B14F-4D97-AF65-F5344CB8AC3E}">
        <p14:creationId xmlns:p14="http://schemas.microsoft.com/office/powerpoint/2010/main" val="3511167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charset="0"/>
            </a:endParaRPr>
          </a:p>
        </p:txBody>
      </p:sp>
      <p:sp>
        <p:nvSpPr>
          <p:cNvPr id="39939" name="Text Box 3"/>
          <p:cNvSpPr txBox="1">
            <a:spLocks noChangeArrowheads="1"/>
          </p:cNvSpPr>
          <p:nvPr/>
        </p:nvSpPr>
        <p:spPr bwMode="auto">
          <a:xfrm>
            <a:off x="304800" y="228600"/>
            <a:ext cx="8382000" cy="823913"/>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fontAlgn="base">
              <a:spcBef>
                <a:spcPct val="50000"/>
              </a:spcBef>
              <a:spcAft>
                <a:spcPct val="0"/>
              </a:spcAft>
              <a:defRPr/>
            </a:pPr>
            <a:r>
              <a:rPr lang="en-US" sz="4800" b="1">
                <a:solidFill>
                  <a:srgbClr val="000099"/>
                </a:solidFill>
                <a:latin typeface="Insula" pitchFamily="66" charset="0"/>
              </a:rPr>
              <a:t>Key Questions</a:t>
            </a:r>
          </a:p>
        </p:txBody>
      </p:sp>
      <p:sp>
        <p:nvSpPr>
          <p:cNvPr id="39940" name="Rectangle 4"/>
          <p:cNvSpPr>
            <a:spLocks noChangeArrowheads="1"/>
          </p:cNvSpPr>
          <p:nvPr/>
        </p:nvSpPr>
        <p:spPr bwMode="auto">
          <a:xfrm>
            <a:off x="609600" y="1524000"/>
            <a:ext cx="2514600" cy="2057400"/>
          </a:xfrm>
          <a:prstGeom prst="rect">
            <a:avLst/>
          </a:prstGeom>
          <a:solidFill>
            <a:srgbClr val="D30A05"/>
          </a:solidFill>
          <a:ln w="9525">
            <a:noFill/>
            <a:miter lim="800000"/>
            <a:headEnd/>
            <a:tailEnd/>
          </a:ln>
          <a:effectLst>
            <a:prstShdw prst="shdw17" dist="17961" dir="2700000">
              <a:srgbClr val="D30A05">
                <a:gamma/>
                <a:shade val="60000"/>
                <a:invGamma/>
              </a:srgbClr>
            </a:prstShdw>
          </a:effectLst>
        </p:spPr>
        <p:txBody>
          <a:bodyPr wrap="none" anchor="ctr"/>
          <a:lstStyle/>
          <a:p>
            <a:pPr algn="ctr" fontAlgn="base">
              <a:spcBef>
                <a:spcPct val="0"/>
              </a:spcBef>
              <a:spcAft>
                <a:spcPct val="0"/>
              </a:spcAft>
              <a:defRPr/>
            </a:pPr>
            <a:r>
              <a:rPr lang="en-US" sz="2100" b="1">
                <a:solidFill>
                  <a:srgbClr val="FFFFFF"/>
                </a:solidFill>
                <a:effectLst>
                  <a:outerShdw blurRad="38100" dist="38100" dir="2700000" algn="tl">
                    <a:srgbClr val="000000"/>
                  </a:outerShdw>
                </a:effectLst>
                <a:latin typeface="Comic Sans MS" pitchFamily="66" charset="0"/>
              </a:rPr>
              <a:t>1. How do we</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bring the South</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back into the </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Union?</a:t>
            </a:r>
          </a:p>
        </p:txBody>
      </p:sp>
      <p:sp>
        <p:nvSpPr>
          <p:cNvPr id="39941" name="Rectangle 5"/>
          <p:cNvSpPr>
            <a:spLocks noChangeArrowheads="1"/>
          </p:cNvSpPr>
          <p:nvPr/>
        </p:nvSpPr>
        <p:spPr bwMode="auto">
          <a:xfrm>
            <a:off x="1752600" y="4038600"/>
            <a:ext cx="2514600" cy="2057400"/>
          </a:xfrm>
          <a:prstGeom prst="rect">
            <a:avLst/>
          </a:prstGeom>
          <a:solidFill>
            <a:srgbClr val="D30A05"/>
          </a:solidFill>
          <a:ln w="9525">
            <a:noFill/>
            <a:miter lim="800000"/>
            <a:headEnd/>
            <a:tailEnd/>
          </a:ln>
          <a:effectLst>
            <a:prstShdw prst="shdw17" dist="17961" dir="2700000">
              <a:srgbClr val="D30A05">
                <a:gamma/>
                <a:shade val="60000"/>
                <a:invGamma/>
              </a:srgbClr>
            </a:prstShdw>
          </a:effectLst>
        </p:spPr>
        <p:txBody>
          <a:bodyPr wrap="none" anchor="ctr"/>
          <a:lstStyle/>
          <a:p>
            <a:pPr algn="ctr" fontAlgn="base">
              <a:spcBef>
                <a:spcPct val="0"/>
              </a:spcBef>
              <a:spcAft>
                <a:spcPct val="0"/>
              </a:spcAft>
              <a:defRPr/>
            </a:pPr>
            <a:r>
              <a:rPr lang="en-US" sz="2100" b="1">
                <a:solidFill>
                  <a:srgbClr val="FFFFFF"/>
                </a:solidFill>
                <a:effectLst>
                  <a:outerShdw blurRad="38100" dist="38100" dir="2700000" algn="tl">
                    <a:srgbClr val="000000"/>
                  </a:outerShdw>
                </a:effectLst>
                <a:latin typeface="Comic Sans MS" pitchFamily="66" charset="0"/>
              </a:rPr>
              <a:t>2. How do we </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rebuild the </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South after its</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destruction </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during the war?</a:t>
            </a:r>
          </a:p>
        </p:txBody>
      </p:sp>
      <p:sp>
        <p:nvSpPr>
          <p:cNvPr id="39942" name="Rectangle 6"/>
          <p:cNvSpPr>
            <a:spLocks noChangeArrowheads="1"/>
          </p:cNvSpPr>
          <p:nvPr/>
        </p:nvSpPr>
        <p:spPr bwMode="auto">
          <a:xfrm>
            <a:off x="5029200" y="4038600"/>
            <a:ext cx="2514600" cy="2057400"/>
          </a:xfrm>
          <a:prstGeom prst="rect">
            <a:avLst/>
          </a:prstGeom>
          <a:solidFill>
            <a:srgbClr val="D30A05"/>
          </a:solidFill>
          <a:ln w="9525">
            <a:noFill/>
            <a:miter lim="800000"/>
            <a:headEnd/>
            <a:tailEnd/>
          </a:ln>
          <a:effectLst>
            <a:prstShdw prst="shdw17" dist="17961" dir="2700000">
              <a:srgbClr val="D30A05">
                <a:gamma/>
                <a:shade val="60000"/>
                <a:invGamma/>
              </a:srgbClr>
            </a:prstShdw>
          </a:effectLst>
        </p:spPr>
        <p:txBody>
          <a:bodyPr wrap="none" anchor="ctr"/>
          <a:lstStyle/>
          <a:p>
            <a:pPr algn="ctr" fontAlgn="base">
              <a:spcBef>
                <a:spcPct val="0"/>
              </a:spcBef>
              <a:spcAft>
                <a:spcPct val="0"/>
              </a:spcAft>
              <a:defRPr/>
            </a:pPr>
            <a:r>
              <a:rPr lang="en-US" sz="2100" b="1">
                <a:solidFill>
                  <a:srgbClr val="FFFFFF"/>
                </a:solidFill>
                <a:effectLst>
                  <a:outerShdw blurRad="38100" dist="38100" dir="2700000" algn="tl">
                    <a:srgbClr val="000000"/>
                  </a:outerShdw>
                </a:effectLst>
                <a:latin typeface="Comic Sans MS" pitchFamily="66" charset="0"/>
              </a:rPr>
              <a:t>3. How do we</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integrate and</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protect newly-</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emancipated</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black freedmen?</a:t>
            </a:r>
          </a:p>
        </p:txBody>
      </p:sp>
      <p:sp>
        <p:nvSpPr>
          <p:cNvPr id="39943" name="Rectangle 7"/>
          <p:cNvSpPr>
            <a:spLocks noChangeArrowheads="1"/>
          </p:cNvSpPr>
          <p:nvPr/>
        </p:nvSpPr>
        <p:spPr bwMode="auto">
          <a:xfrm>
            <a:off x="6019800" y="1524000"/>
            <a:ext cx="2514600" cy="2057400"/>
          </a:xfrm>
          <a:prstGeom prst="rect">
            <a:avLst/>
          </a:prstGeom>
          <a:solidFill>
            <a:srgbClr val="D30A05"/>
          </a:solidFill>
          <a:ln w="9525">
            <a:noFill/>
            <a:miter lim="800000"/>
            <a:headEnd/>
            <a:tailEnd/>
          </a:ln>
          <a:effectLst>
            <a:prstShdw prst="shdw17" dist="17961" dir="2700000">
              <a:srgbClr val="D30A05">
                <a:gamma/>
                <a:shade val="60000"/>
                <a:invGamma/>
              </a:srgbClr>
            </a:prstShdw>
          </a:effectLst>
        </p:spPr>
        <p:txBody>
          <a:bodyPr wrap="none" anchor="ctr"/>
          <a:lstStyle/>
          <a:p>
            <a:pPr algn="ctr" fontAlgn="base">
              <a:spcBef>
                <a:spcPct val="0"/>
              </a:spcBef>
              <a:spcAft>
                <a:spcPct val="0"/>
              </a:spcAft>
              <a:defRPr/>
            </a:pPr>
            <a:r>
              <a:rPr lang="en-US" sz="2100" b="1">
                <a:solidFill>
                  <a:srgbClr val="FFFFFF"/>
                </a:solidFill>
                <a:effectLst>
                  <a:outerShdw blurRad="38100" dist="38100" dir="2700000" algn="tl">
                    <a:srgbClr val="000000"/>
                  </a:outerShdw>
                </a:effectLst>
                <a:latin typeface="Comic Sans MS" pitchFamily="66" charset="0"/>
              </a:rPr>
              <a:t>4. What branch</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of government</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should control</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the process of</a:t>
            </a:r>
            <a:br>
              <a:rPr lang="en-US" sz="2100" b="1">
                <a:solidFill>
                  <a:srgbClr val="FFFFFF"/>
                </a:solidFill>
                <a:effectLst>
                  <a:outerShdw blurRad="38100" dist="38100" dir="2700000" algn="tl">
                    <a:srgbClr val="000000"/>
                  </a:outerShdw>
                </a:effectLst>
                <a:latin typeface="Comic Sans MS" pitchFamily="66" charset="0"/>
              </a:rPr>
            </a:br>
            <a:r>
              <a:rPr lang="en-US" sz="2100" b="1">
                <a:solidFill>
                  <a:srgbClr val="FFFFFF"/>
                </a:solidFill>
                <a:effectLst>
                  <a:outerShdw blurRad="38100" dist="38100" dir="2700000" algn="tl">
                    <a:srgbClr val="000000"/>
                  </a:outerShdw>
                </a:effectLst>
                <a:latin typeface="Comic Sans MS" pitchFamily="66" charset="0"/>
              </a:rPr>
              <a:t>Reconstruction?</a:t>
            </a:r>
          </a:p>
        </p:txBody>
      </p:sp>
      <p:sp>
        <p:nvSpPr>
          <p:cNvPr id="39944" name="Line 8"/>
          <p:cNvSpPr>
            <a:spLocks noChangeShapeType="1"/>
          </p:cNvSpPr>
          <p:nvPr/>
        </p:nvSpPr>
        <p:spPr bwMode="auto">
          <a:xfrm flipH="1">
            <a:off x="2057400" y="1066800"/>
            <a:ext cx="990600" cy="381000"/>
          </a:xfrm>
          <a:prstGeom prst="line">
            <a:avLst/>
          </a:prstGeom>
          <a:noFill/>
          <a:ln w="28575">
            <a:solidFill>
              <a:srgbClr val="D30A05"/>
            </a:solidFill>
            <a:round/>
            <a:headEnd/>
            <a:tailEnd type="triangle" w="med" len="med"/>
          </a:ln>
          <a:effectLst>
            <a:prstShdw prst="shdw17" dist="17961" dir="2700000">
              <a:srgbClr val="7F0603"/>
            </a:prst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smtClean="0">
              <a:solidFill>
                <a:srgbClr val="D30A05"/>
              </a:solidFill>
              <a:latin typeface="Comic Sans MS" pitchFamily="66" charset="0"/>
            </a:endParaRPr>
          </a:p>
        </p:txBody>
      </p:sp>
      <p:sp>
        <p:nvSpPr>
          <p:cNvPr id="39945" name="Line 9"/>
          <p:cNvSpPr>
            <a:spLocks noChangeShapeType="1"/>
          </p:cNvSpPr>
          <p:nvPr/>
        </p:nvSpPr>
        <p:spPr bwMode="auto">
          <a:xfrm flipH="1">
            <a:off x="3276600" y="1219200"/>
            <a:ext cx="762000" cy="2743200"/>
          </a:xfrm>
          <a:prstGeom prst="line">
            <a:avLst/>
          </a:prstGeom>
          <a:noFill/>
          <a:ln w="28575">
            <a:solidFill>
              <a:srgbClr val="D30A05"/>
            </a:solidFill>
            <a:round/>
            <a:headEnd/>
            <a:tailEnd type="triangle" w="med" len="med"/>
          </a:ln>
          <a:effectLst>
            <a:prstShdw prst="shdw17" dist="17961" dir="2700000">
              <a:srgbClr val="7F0603"/>
            </a:prst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smtClean="0">
              <a:solidFill>
                <a:srgbClr val="D30A05"/>
              </a:solidFill>
              <a:latin typeface="Comic Sans MS" pitchFamily="66" charset="0"/>
            </a:endParaRPr>
          </a:p>
        </p:txBody>
      </p:sp>
      <p:sp>
        <p:nvSpPr>
          <p:cNvPr id="39946" name="Line 10"/>
          <p:cNvSpPr>
            <a:spLocks noChangeShapeType="1"/>
          </p:cNvSpPr>
          <p:nvPr/>
        </p:nvSpPr>
        <p:spPr bwMode="auto">
          <a:xfrm>
            <a:off x="4953000" y="1219200"/>
            <a:ext cx="914400" cy="2743200"/>
          </a:xfrm>
          <a:prstGeom prst="line">
            <a:avLst/>
          </a:prstGeom>
          <a:noFill/>
          <a:ln w="28575">
            <a:solidFill>
              <a:srgbClr val="D30A05"/>
            </a:solidFill>
            <a:round/>
            <a:headEnd/>
            <a:tailEnd type="triangle" w="med" len="med"/>
          </a:ln>
          <a:effectLst>
            <a:prstShdw prst="shdw17" dist="17961" dir="2700000">
              <a:srgbClr val="7F0603"/>
            </a:prst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smtClean="0">
              <a:solidFill>
                <a:srgbClr val="D30A05"/>
              </a:solidFill>
              <a:latin typeface="Comic Sans MS" pitchFamily="66" charset="0"/>
            </a:endParaRPr>
          </a:p>
        </p:txBody>
      </p:sp>
      <p:sp>
        <p:nvSpPr>
          <p:cNvPr id="39947" name="Line 11"/>
          <p:cNvSpPr>
            <a:spLocks noChangeShapeType="1"/>
          </p:cNvSpPr>
          <p:nvPr/>
        </p:nvSpPr>
        <p:spPr bwMode="auto">
          <a:xfrm>
            <a:off x="6019800" y="990600"/>
            <a:ext cx="914400" cy="457200"/>
          </a:xfrm>
          <a:prstGeom prst="line">
            <a:avLst/>
          </a:prstGeom>
          <a:noFill/>
          <a:ln w="28575">
            <a:solidFill>
              <a:srgbClr val="D30A05"/>
            </a:solidFill>
            <a:round/>
            <a:headEnd/>
            <a:tailEnd type="triangle" w="med" len="med"/>
          </a:ln>
          <a:effectLst>
            <a:prstShdw prst="shdw17" dist="17961" dir="2700000">
              <a:srgbClr val="7F0603"/>
            </a:prst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smtClean="0">
              <a:solidFill>
                <a:srgbClr val="D30A05"/>
              </a:solidFill>
              <a:latin typeface="Comic Sans MS" pitchFamily="66" charset="0"/>
            </a:endParaRPr>
          </a:p>
        </p:txBody>
      </p:sp>
    </p:spTree>
    <p:extLst>
      <p:ext uri="{BB962C8B-B14F-4D97-AF65-F5344CB8AC3E}">
        <p14:creationId xmlns:p14="http://schemas.microsoft.com/office/powerpoint/2010/main" val="2781294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amond(out)">
                                      <p:cBhvr>
                                        <p:cTn id="7" dur="1000"/>
                                        <p:tgtEl>
                                          <p:spTgt spid="39940"/>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39944"/>
                                        </p:tgtEl>
                                        <p:attrNameLst>
                                          <p:attrName>style.visibility</p:attrName>
                                        </p:attrNameLst>
                                      </p:cBhvr>
                                      <p:to>
                                        <p:strVal val="visible"/>
                                      </p:to>
                                    </p:set>
                                    <p:animEffect transition="in" filter="diamond(out)">
                                      <p:cBhvr>
                                        <p:cTn id="10" dur="1000"/>
                                        <p:tgtEl>
                                          <p:spTgt spid="399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39941"/>
                                        </p:tgtEl>
                                        <p:attrNameLst>
                                          <p:attrName>style.visibility</p:attrName>
                                        </p:attrNameLst>
                                      </p:cBhvr>
                                      <p:to>
                                        <p:strVal val="visible"/>
                                      </p:to>
                                    </p:set>
                                    <p:animEffect transition="in" filter="slide(fromTop)">
                                      <p:cBhvr>
                                        <p:cTn id="15" dur="1000"/>
                                        <p:tgtEl>
                                          <p:spTgt spid="39941"/>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39945"/>
                                        </p:tgtEl>
                                        <p:attrNameLst>
                                          <p:attrName>style.visibility</p:attrName>
                                        </p:attrNameLst>
                                      </p:cBhvr>
                                      <p:to>
                                        <p:strVal val="visible"/>
                                      </p:to>
                                    </p:set>
                                    <p:animEffect transition="in" filter="slide(fromTop)">
                                      <p:cBhvr>
                                        <p:cTn id="18" dur="1000"/>
                                        <p:tgtEl>
                                          <p:spTgt spid="399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9942"/>
                                        </p:tgtEl>
                                        <p:attrNameLst>
                                          <p:attrName>style.visibility</p:attrName>
                                        </p:attrNameLst>
                                      </p:cBhvr>
                                      <p:to>
                                        <p:strVal val="visible"/>
                                      </p:to>
                                    </p:set>
                                    <p:animEffect transition="in" filter="dissolve">
                                      <p:cBhvr>
                                        <p:cTn id="23" dur="1000"/>
                                        <p:tgtEl>
                                          <p:spTgt spid="3994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9946"/>
                                        </p:tgtEl>
                                        <p:attrNameLst>
                                          <p:attrName>style.visibility</p:attrName>
                                        </p:attrNameLst>
                                      </p:cBhvr>
                                      <p:to>
                                        <p:strVal val="visible"/>
                                      </p:to>
                                    </p:set>
                                    <p:animEffect transition="in" filter="dissolve">
                                      <p:cBhvr>
                                        <p:cTn id="26" dur="1000"/>
                                        <p:tgtEl>
                                          <p:spTgt spid="3994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3" presetClass="entr" presetSubtype="32" fill="hold" grpId="0" nodeType="clickEffect">
                                  <p:stCondLst>
                                    <p:cond delay="0"/>
                                  </p:stCondLst>
                                  <p:childTnLst>
                                    <p:set>
                                      <p:cBhvr>
                                        <p:cTn id="30" dur="1" fill="hold">
                                          <p:stCondLst>
                                            <p:cond delay="0"/>
                                          </p:stCondLst>
                                        </p:cTn>
                                        <p:tgtEl>
                                          <p:spTgt spid="39943"/>
                                        </p:tgtEl>
                                        <p:attrNameLst>
                                          <p:attrName>style.visibility</p:attrName>
                                        </p:attrNameLst>
                                      </p:cBhvr>
                                      <p:to>
                                        <p:strVal val="visible"/>
                                      </p:to>
                                    </p:set>
                                    <p:animEffect transition="in" filter="plus(out)">
                                      <p:cBhvr>
                                        <p:cTn id="31" dur="1000"/>
                                        <p:tgtEl>
                                          <p:spTgt spid="39943"/>
                                        </p:tgtEl>
                                      </p:cBhvr>
                                    </p:animEffect>
                                  </p:childTnLst>
                                </p:cTn>
                              </p:par>
                              <p:par>
                                <p:cTn id="32" presetID="13" presetClass="entr" presetSubtype="32" fill="hold" grpId="0" nodeType="withEffect">
                                  <p:stCondLst>
                                    <p:cond delay="0"/>
                                  </p:stCondLst>
                                  <p:childTnLst>
                                    <p:set>
                                      <p:cBhvr>
                                        <p:cTn id="33" dur="1" fill="hold">
                                          <p:stCondLst>
                                            <p:cond delay="0"/>
                                          </p:stCondLst>
                                        </p:cTn>
                                        <p:tgtEl>
                                          <p:spTgt spid="39947"/>
                                        </p:tgtEl>
                                        <p:attrNameLst>
                                          <p:attrName>style.visibility</p:attrName>
                                        </p:attrNameLst>
                                      </p:cBhvr>
                                      <p:to>
                                        <p:strVal val="visible"/>
                                      </p:to>
                                    </p:set>
                                    <p:animEffect transition="in" filter="plus(out)">
                                      <p:cBhvr>
                                        <p:cTn id="34" dur="10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1" grpId="0" animBg="1"/>
      <p:bldP spid="39942" grpId="0" animBg="1"/>
      <p:bldP spid="39943" grpId="0" animBg="1"/>
      <p:bldP spid="39944" grpId="0" animBg="1"/>
      <p:bldP spid="39945" grpId="0" animBg="1"/>
      <p:bldP spid="39946" grpId="0" animBg="1"/>
      <p:bldP spid="3994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charset="0"/>
            </a:endParaRPr>
          </a:p>
        </p:txBody>
      </p:sp>
      <p:sp>
        <p:nvSpPr>
          <p:cNvPr id="28677" name="Text Box 5"/>
          <p:cNvSpPr txBox="1">
            <a:spLocks noChangeArrowheads="1"/>
          </p:cNvSpPr>
          <p:nvPr/>
        </p:nvSpPr>
        <p:spPr bwMode="auto">
          <a:xfrm>
            <a:off x="381000" y="3492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fontAlgn="base">
              <a:spcBef>
                <a:spcPct val="50000"/>
              </a:spcBef>
              <a:spcAft>
                <a:spcPct val="0"/>
              </a:spcAft>
              <a:defRPr/>
            </a:pPr>
            <a:r>
              <a:rPr lang="en-US" sz="4600" b="1">
                <a:solidFill>
                  <a:srgbClr val="000099"/>
                </a:solidFill>
                <a:latin typeface="Insula" pitchFamily="66" charset="0"/>
              </a:rPr>
              <a:t>President Lincoln’s Plan</a:t>
            </a:r>
          </a:p>
        </p:txBody>
      </p:sp>
      <p:pic>
        <p:nvPicPr>
          <p:cNvPr id="5124" name="Picture 6" descr="lincoln"/>
          <p:cNvPicPr>
            <a:picLocks noChangeAspect="1" noChangeArrowheads="1"/>
          </p:cNvPicPr>
          <p:nvPr/>
        </p:nvPicPr>
        <p:blipFill>
          <a:blip r:embed="rId2">
            <a:lum contrast="6000"/>
            <a:extLst>
              <a:ext uri="{28A0092B-C50C-407E-A947-70E740481C1C}">
                <a14:useLocalDpi xmlns:a14="http://schemas.microsoft.com/office/drawing/2010/main" val="0"/>
              </a:ext>
            </a:extLst>
          </a:blip>
          <a:srcRect b="2301"/>
          <a:stretch>
            <a:fillRect/>
          </a:stretch>
        </p:blipFill>
        <p:spPr bwMode="auto">
          <a:xfrm>
            <a:off x="609600" y="1447800"/>
            <a:ext cx="1384300" cy="50292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28679" name="Text Box 7"/>
          <p:cNvSpPr txBox="1">
            <a:spLocks noChangeArrowheads="1"/>
          </p:cNvSpPr>
          <p:nvPr/>
        </p:nvSpPr>
        <p:spPr bwMode="auto">
          <a:xfrm>
            <a:off x="2438400" y="1255713"/>
            <a:ext cx="6324600" cy="545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defRPr sz="2400" b="1">
                <a:solidFill>
                  <a:srgbClr val="D30A05"/>
                </a:solidFill>
                <a:latin typeface="Comic Sans MS" pitchFamily="66" charset="0"/>
              </a:defRPr>
            </a:lvl1pPr>
            <a:lvl2pPr marL="1022350" indent="-339725">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2600" i="1" dirty="0" smtClean="0">
                <a:solidFill>
                  <a:srgbClr val="F02E00"/>
                </a:solidFill>
              </a:rPr>
              <a:t>10% Plan</a:t>
            </a:r>
          </a:p>
          <a:p>
            <a:pPr lvl="1" fontAlgn="base">
              <a:spcBef>
                <a:spcPct val="50000"/>
              </a:spcBef>
              <a:spcAft>
                <a:spcPct val="0"/>
              </a:spcAft>
              <a:buClr>
                <a:srgbClr val="000099"/>
              </a:buClr>
              <a:buSzPct val="80000"/>
              <a:buFont typeface="DavysOtherDingbats" pitchFamily="2" charset="0"/>
              <a:buChar char="*"/>
            </a:pPr>
            <a:r>
              <a:rPr lang="en-US" sz="2100" b="0" dirty="0" smtClean="0">
                <a:solidFill>
                  <a:srgbClr val="000000"/>
                </a:solidFill>
              </a:rPr>
              <a:t>Proclamation of Amnesty and Reconstruction (December 8, 1863)</a:t>
            </a:r>
          </a:p>
          <a:p>
            <a:pPr lvl="1" fontAlgn="base">
              <a:spcBef>
                <a:spcPct val="50000"/>
              </a:spcBef>
              <a:spcAft>
                <a:spcPct val="0"/>
              </a:spcAft>
              <a:buClr>
                <a:srgbClr val="000099"/>
              </a:buClr>
              <a:buSzPct val="80000"/>
              <a:buFont typeface="DavysOtherDingbats" pitchFamily="2" charset="0"/>
              <a:buChar char="*"/>
            </a:pPr>
            <a:r>
              <a:rPr lang="en-US" sz="2100" b="0" dirty="0" smtClean="0">
                <a:solidFill>
                  <a:srgbClr val="000000"/>
                </a:solidFill>
              </a:rPr>
              <a:t>Replace majority rule with “loyal rule” in the South.</a:t>
            </a:r>
          </a:p>
          <a:p>
            <a:pPr lvl="1" fontAlgn="base">
              <a:spcBef>
                <a:spcPct val="50000"/>
              </a:spcBef>
              <a:spcAft>
                <a:spcPct val="0"/>
              </a:spcAft>
              <a:buClr>
                <a:srgbClr val="000099"/>
              </a:buClr>
              <a:buSzPct val="80000"/>
              <a:buFont typeface="DavysOtherDingbats" pitchFamily="2" charset="0"/>
              <a:buChar char="*"/>
            </a:pPr>
            <a:r>
              <a:rPr lang="en-US" sz="2100" b="0" dirty="0" smtClean="0">
                <a:solidFill>
                  <a:srgbClr val="000000"/>
                </a:solidFill>
              </a:rPr>
              <a:t>He didn’t consult Congress regarding Reconstruction.</a:t>
            </a:r>
          </a:p>
          <a:p>
            <a:pPr lvl="1" fontAlgn="base">
              <a:spcBef>
                <a:spcPct val="50000"/>
              </a:spcBef>
              <a:spcAft>
                <a:spcPct val="0"/>
              </a:spcAft>
              <a:buClr>
                <a:srgbClr val="000099"/>
              </a:buClr>
              <a:buSzPct val="80000"/>
              <a:buFont typeface="DavysOtherDingbats" pitchFamily="2" charset="0"/>
              <a:buChar char="*"/>
            </a:pPr>
            <a:r>
              <a:rPr lang="en-US" sz="2100" b="0" dirty="0" smtClean="0">
                <a:solidFill>
                  <a:srgbClr val="000000"/>
                </a:solidFill>
              </a:rPr>
              <a:t>Pardon to all but the highest ranking military and civilian Confederate officers. (VERY CONTROVERSIAL)</a:t>
            </a:r>
          </a:p>
          <a:p>
            <a:pPr lvl="1" fontAlgn="base">
              <a:spcBef>
                <a:spcPct val="50000"/>
              </a:spcBef>
              <a:spcAft>
                <a:spcPct val="0"/>
              </a:spcAft>
              <a:buClr>
                <a:srgbClr val="000099"/>
              </a:buClr>
              <a:buSzPct val="80000"/>
              <a:buFont typeface="DavysOtherDingbats" pitchFamily="2" charset="0"/>
              <a:buChar char="*"/>
            </a:pPr>
            <a:r>
              <a:rPr lang="en-US" sz="2100" dirty="0" smtClean="0">
                <a:solidFill>
                  <a:srgbClr val="000000"/>
                </a:solidFill>
              </a:rPr>
              <a:t>When 10% of the voting population in the 1860 election had taken an oath of loyalty and established a government, it would be recognized.</a:t>
            </a:r>
          </a:p>
        </p:txBody>
      </p:sp>
    </p:spTree>
    <p:extLst>
      <p:ext uri="{BB962C8B-B14F-4D97-AF65-F5344CB8AC3E}">
        <p14:creationId xmlns:p14="http://schemas.microsoft.com/office/powerpoint/2010/main" val="3340645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334962"/>
          </a:xfrm>
        </p:spPr>
        <p:txBody>
          <a:bodyPr>
            <a:noAutofit/>
          </a:bodyPr>
          <a:lstStyle/>
          <a:p>
            <a:r>
              <a:rPr lang="en-US" sz="3200" b="1" dirty="0" smtClean="0">
                <a:solidFill>
                  <a:srgbClr val="000000"/>
                </a:solidFill>
                <a:latin typeface="Times New Roman"/>
              </a:rPr>
              <a:t>Political Causes: The </a:t>
            </a:r>
            <a:r>
              <a:rPr lang="en-US" sz="3200" b="1" dirty="0">
                <a:solidFill>
                  <a:srgbClr val="000000"/>
                </a:solidFill>
                <a:latin typeface="Times New Roman"/>
              </a:rPr>
              <a:t>Union in </a:t>
            </a:r>
            <a:r>
              <a:rPr lang="en-US" sz="3200" b="1" dirty="0" smtClean="0">
                <a:solidFill>
                  <a:srgbClr val="000000"/>
                </a:solidFill>
                <a:latin typeface="Times New Roman"/>
              </a:rPr>
              <a:t>Crisis</a:t>
            </a:r>
            <a:endParaRPr lang="en-US" sz="3200" dirty="0"/>
          </a:p>
        </p:txBody>
      </p:sp>
      <p:sp>
        <p:nvSpPr>
          <p:cNvPr id="3" name="Content Placeholder 2"/>
          <p:cNvSpPr>
            <a:spLocks noGrp="1"/>
          </p:cNvSpPr>
          <p:nvPr>
            <p:ph idx="1"/>
          </p:nvPr>
        </p:nvSpPr>
        <p:spPr>
          <a:xfrm>
            <a:off x="1828800" y="762000"/>
            <a:ext cx="7315200" cy="5105400"/>
          </a:xfrm>
        </p:spPr>
        <p:txBody>
          <a:bodyPr>
            <a:normAutofit fontScale="92500" lnSpcReduction="20000"/>
          </a:bodyPr>
          <a:lstStyle/>
          <a:p>
            <a:r>
              <a:rPr lang="en-US" dirty="0" smtClean="0"/>
              <a:t>Will Slavery Expand into newly gained Territory?</a:t>
            </a:r>
          </a:p>
          <a:p>
            <a:pPr lvl="1"/>
            <a:r>
              <a:rPr lang="en-US" dirty="0" smtClean="0"/>
              <a:t>Compromises </a:t>
            </a:r>
          </a:p>
          <a:p>
            <a:pPr lvl="2"/>
            <a:r>
              <a:rPr lang="en-US" dirty="0" smtClean="0"/>
              <a:t>Missouri Compromise of 1820</a:t>
            </a:r>
          </a:p>
          <a:p>
            <a:pPr lvl="3"/>
            <a:r>
              <a:rPr lang="en-US" dirty="0" smtClean="0"/>
              <a:t>1 for 1 </a:t>
            </a:r>
            <a:r>
              <a:rPr lang="en-US" dirty="0" smtClean="0">
                <a:sym typeface="Wingdings" pitchFamily="2" charset="2"/>
              </a:rPr>
              <a:t></a:t>
            </a:r>
            <a:r>
              <a:rPr lang="en-US" dirty="0" smtClean="0"/>
              <a:t> 1 slave state for 1 free state to ensure balance in Congress </a:t>
            </a:r>
          </a:p>
          <a:p>
            <a:pPr lvl="3"/>
            <a:r>
              <a:rPr lang="en-US" dirty="0" smtClean="0"/>
              <a:t>Prohibits slavery north of the 36ͦ, 30’ parallel (except in Missouri)</a:t>
            </a:r>
          </a:p>
          <a:p>
            <a:pPr lvl="2"/>
            <a:r>
              <a:rPr lang="en-US" dirty="0" smtClean="0"/>
              <a:t>Compromise of 1850</a:t>
            </a:r>
          </a:p>
          <a:p>
            <a:pPr lvl="3"/>
            <a:r>
              <a:rPr lang="en-US" dirty="0" smtClean="0"/>
              <a:t>Popular Sovereignty will decide if a state is free or slave </a:t>
            </a:r>
          </a:p>
          <a:p>
            <a:pPr lvl="3"/>
            <a:r>
              <a:rPr lang="en-US" dirty="0" smtClean="0"/>
              <a:t>Why is this dangerous? </a:t>
            </a:r>
          </a:p>
          <a:p>
            <a:pPr lvl="2"/>
            <a:r>
              <a:rPr lang="en-US" dirty="0" smtClean="0"/>
              <a:t>Kansas-Nebraska Act of 1854</a:t>
            </a:r>
          </a:p>
          <a:p>
            <a:pPr lvl="3"/>
            <a:r>
              <a:rPr lang="en-US" dirty="0" smtClean="0"/>
              <a:t>Kansas would be a slave state and Nebraska would be a free state.</a:t>
            </a:r>
          </a:p>
          <a:p>
            <a:pPr lvl="3"/>
            <a:r>
              <a:rPr lang="en-US" dirty="0" smtClean="0"/>
              <a:t>Throws out Missouri Compromise by allowing slaver above </a:t>
            </a:r>
            <a:r>
              <a:rPr lang="en-US" dirty="0"/>
              <a:t>36ͦ, 30’ </a:t>
            </a:r>
            <a:r>
              <a:rPr lang="en-US" dirty="0" smtClean="0"/>
              <a:t>parallel</a:t>
            </a:r>
          </a:p>
        </p:txBody>
      </p:sp>
      <p:sp>
        <p:nvSpPr>
          <p:cNvPr id="4" name="TextBox 3"/>
          <p:cNvSpPr txBox="1"/>
          <p:nvPr/>
        </p:nvSpPr>
        <p:spPr>
          <a:xfrm>
            <a:off x="304800" y="6096000"/>
            <a:ext cx="8534400" cy="646331"/>
          </a:xfrm>
          <a:prstGeom prst="rect">
            <a:avLst/>
          </a:prstGeom>
          <a:noFill/>
        </p:spPr>
        <p:txBody>
          <a:bodyPr wrap="square" rtlCol="0">
            <a:spAutoFit/>
          </a:bodyPr>
          <a:lstStyle/>
          <a:p>
            <a:r>
              <a:rPr lang="en-US" dirty="0" smtClean="0"/>
              <a:t>These Compromises are suppose to END the conflict over slavery expanding… instead they just create more conflict </a:t>
            </a:r>
            <a:endParaRPr lang="en-US" dirty="0"/>
          </a:p>
        </p:txBody>
      </p:sp>
    </p:spTree>
    <p:extLst>
      <p:ext uri="{BB962C8B-B14F-4D97-AF65-F5344CB8AC3E}">
        <p14:creationId xmlns:p14="http://schemas.microsoft.com/office/powerpoint/2010/main" val="31777788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charset="0"/>
            </a:endParaRPr>
          </a:p>
        </p:txBody>
      </p:sp>
      <p:sp>
        <p:nvSpPr>
          <p:cNvPr id="50179" name="Text Box 3"/>
          <p:cNvSpPr txBox="1">
            <a:spLocks noChangeArrowheads="1"/>
          </p:cNvSpPr>
          <p:nvPr/>
        </p:nvSpPr>
        <p:spPr bwMode="auto">
          <a:xfrm>
            <a:off x="381000" y="22860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fontAlgn="base">
              <a:spcBef>
                <a:spcPct val="50000"/>
              </a:spcBef>
              <a:spcAft>
                <a:spcPct val="0"/>
              </a:spcAft>
              <a:defRPr/>
            </a:pPr>
            <a:r>
              <a:rPr lang="en-US" sz="4600" b="1">
                <a:solidFill>
                  <a:srgbClr val="000099"/>
                </a:solidFill>
                <a:latin typeface="Insula" pitchFamily="66" charset="0"/>
              </a:rPr>
              <a:t>Freedmen’s Bureau (1865)</a:t>
            </a:r>
          </a:p>
        </p:txBody>
      </p:sp>
      <p:sp>
        <p:nvSpPr>
          <p:cNvPr id="50181" name="Text Box 5"/>
          <p:cNvSpPr txBox="1">
            <a:spLocks noChangeArrowheads="1"/>
          </p:cNvSpPr>
          <p:nvPr/>
        </p:nvSpPr>
        <p:spPr bwMode="auto">
          <a:xfrm>
            <a:off x="4495800" y="1524000"/>
            <a:ext cx="43434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F02E00"/>
              </a:buClr>
              <a:buFont typeface="Wingdings" pitchFamily="2" charset="2"/>
              <a:buChar char="«"/>
            </a:pPr>
            <a:r>
              <a:rPr lang="en-US" sz="2600" b="0" dirty="0" smtClean="0">
                <a:solidFill>
                  <a:srgbClr val="000000"/>
                </a:solidFill>
              </a:rPr>
              <a:t>Bureau of Refugees, Freedmen, and Abandoned Lands.</a:t>
            </a:r>
          </a:p>
          <a:p>
            <a:pPr fontAlgn="base">
              <a:spcBef>
                <a:spcPct val="50000"/>
              </a:spcBef>
              <a:spcAft>
                <a:spcPct val="0"/>
              </a:spcAft>
              <a:buClr>
                <a:srgbClr val="F02E00"/>
              </a:buClr>
              <a:buFont typeface="Wingdings" pitchFamily="2" charset="2"/>
              <a:buChar char="«"/>
            </a:pPr>
            <a:r>
              <a:rPr lang="en-US" sz="2600" b="0" dirty="0" smtClean="0">
                <a:solidFill>
                  <a:srgbClr val="000000"/>
                </a:solidFill>
              </a:rPr>
              <a:t>Many former northern abolitionists risked their lives to help southern freedmen.</a:t>
            </a:r>
          </a:p>
          <a:p>
            <a:pPr fontAlgn="base">
              <a:spcBef>
                <a:spcPct val="50000"/>
              </a:spcBef>
              <a:spcAft>
                <a:spcPct val="0"/>
              </a:spcAft>
              <a:buClr>
                <a:srgbClr val="F02E00"/>
              </a:buClr>
              <a:buFont typeface="Wingdings" pitchFamily="2" charset="2"/>
              <a:buChar char="«"/>
            </a:pPr>
            <a:r>
              <a:rPr lang="en-US" sz="2600" b="0" dirty="0" smtClean="0">
                <a:solidFill>
                  <a:srgbClr val="000000"/>
                </a:solidFill>
              </a:rPr>
              <a:t>Called </a:t>
            </a:r>
            <a:r>
              <a:rPr lang="en-US" sz="2600" dirty="0" smtClean="0">
                <a:solidFill>
                  <a:srgbClr val="D02800"/>
                </a:solidFill>
              </a:rPr>
              <a:t>“carpetbaggers”</a:t>
            </a:r>
            <a:r>
              <a:rPr lang="en-US" sz="2600" b="0" dirty="0" smtClean="0">
                <a:solidFill>
                  <a:srgbClr val="000000"/>
                </a:solidFill>
              </a:rPr>
              <a:t> by white southern Democrats.</a:t>
            </a:r>
          </a:p>
        </p:txBody>
      </p:sp>
      <p:pic>
        <p:nvPicPr>
          <p:cNvPr id="11269" name="Picture 7" descr="pol_cartoon-1872-Nast-Anti-Carpetbagger"/>
          <p:cNvPicPr>
            <a:picLocks noChangeAspect="1" noChangeArrowheads="1"/>
          </p:cNvPicPr>
          <p:nvPr/>
        </p:nvPicPr>
        <p:blipFill>
          <a:blip r:embed="rId2">
            <a:lum contrast="12000"/>
            <a:extLst>
              <a:ext uri="{28A0092B-C50C-407E-A947-70E740481C1C}">
                <a14:useLocalDpi xmlns:a14="http://schemas.microsoft.com/office/drawing/2010/main" val="0"/>
              </a:ext>
            </a:extLst>
          </a:blip>
          <a:srcRect t="9456"/>
          <a:stretch>
            <a:fillRect/>
          </a:stretch>
        </p:blipFill>
        <p:spPr bwMode="auto">
          <a:xfrm>
            <a:off x="346075" y="1143000"/>
            <a:ext cx="3844925" cy="52578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578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fade">
                                      <p:cBhvr>
                                        <p:cTn id="7" dur="500"/>
                                        <p:tgtEl>
                                          <p:spTgt spid="501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Effect transition="in" filter="fade">
                                      <p:cBhvr>
                                        <p:cTn id="12" dur="500"/>
                                        <p:tgtEl>
                                          <p:spTgt spid="5018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0181">
                                            <p:txEl>
                                              <p:pRg st="2" end="2"/>
                                            </p:txEl>
                                          </p:spTgt>
                                        </p:tgtEl>
                                        <p:attrNameLst>
                                          <p:attrName>style.visibility</p:attrName>
                                        </p:attrNameLst>
                                      </p:cBhvr>
                                      <p:to>
                                        <p:strVal val="visible"/>
                                      </p:to>
                                    </p:set>
                                    <p:animEffect transition="in" filter="fade">
                                      <p:cBhvr>
                                        <p:cTn id="17" dur="500"/>
                                        <p:tgtEl>
                                          <p:spTgt spid="501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charset="0"/>
            </a:endParaRPr>
          </a:p>
        </p:txBody>
      </p:sp>
      <p:sp>
        <p:nvSpPr>
          <p:cNvPr id="49155" name="Text Box 3"/>
          <p:cNvSpPr txBox="1">
            <a:spLocks noChangeArrowheads="1"/>
          </p:cNvSpPr>
          <p:nvPr/>
        </p:nvSpPr>
        <p:spPr bwMode="auto">
          <a:xfrm>
            <a:off x="381000" y="22860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fontAlgn="base">
              <a:spcBef>
                <a:spcPct val="50000"/>
              </a:spcBef>
              <a:spcAft>
                <a:spcPct val="0"/>
              </a:spcAft>
              <a:defRPr/>
            </a:pPr>
            <a:r>
              <a:rPr lang="en-US" sz="4600" b="1">
                <a:solidFill>
                  <a:srgbClr val="000099"/>
                </a:solidFill>
                <a:latin typeface="Insula" pitchFamily="66" charset="0"/>
              </a:rPr>
              <a:t>Freedmen’s Bureau School</a:t>
            </a:r>
          </a:p>
        </p:txBody>
      </p:sp>
      <p:pic>
        <p:nvPicPr>
          <p:cNvPr id="13316" name="Picture 4" descr="Black School during Reconstruction"/>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838200" y="1143000"/>
            <a:ext cx="7543800" cy="5400675"/>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55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charset="0"/>
            </a:endParaRPr>
          </a:p>
        </p:txBody>
      </p:sp>
      <p:sp>
        <p:nvSpPr>
          <p:cNvPr id="29699" name="Text Box 3"/>
          <p:cNvSpPr txBox="1">
            <a:spLocks noChangeArrowheads="1"/>
          </p:cNvSpPr>
          <p:nvPr/>
        </p:nvSpPr>
        <p:spPr bwMode="auto">
          <a:xfrm>
            <a:off x="457200" y="3492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fontAlgn="base">
              <a:spcBef>
                <a:spcPct val="50000"/>
              </a:spcBef>
              <a:spcAft>
                <a:spcPct val="0"/>
              </a:spcAft>
              <a:defRPr/>
            </a:pPr>
            <a:r>
              <a:rPr lang="en-US" sz="4600" b="1">
                <a:solidFill>
                  <a:srgbClr val="000099"/>
                </a:solidFill>
                <a:latin typeface="Insula" pitchFamily="66" charset="0"/>
              </a:rPr>
              <a:t>President Andrew Johnson</a:t>
            </a:r>
          </a:p>
        </p:txBody>
      </p:sp>
      <p:pic>
        <p:nvPicPr>
          <p:cNvPr id="15364" name="Picture 9" descr="johnson2"/>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57200" y="1371600"/>
            <a:ext cx="3579813" cy="46482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29706" name="Text Box 10"/>
          <p:cNvSpPr txBox="1">
            <a:spLocks noChangeArrowheads="1"/>
          </p:cNvSpPr>
          <p:nvPr/>
        </p:nvSpPr>
        <p:spPr bwMode="auto">
          <a:xfrm>
            <a:off x="4343400" y="1447800"/>
            <a:ext cx="449580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2800" b="0" smtClean="0">
                <a:solidFill>
                  <a:srgbClr val="000000"/>
                </a:solidFill>
              </a:rPr>
              <a:t>Jacksonian Democrat.</a:t>
            </a:r>
          </a:p>
          <a:p>
            <a:pPr fontAlgn="base">
              <a:spcBef>
                <a:spcPct val="50000"/>
              </a:spcBef>
              <a:spcAft>
                <a:spcPct val="0"/>
              </a:spcAft>
              <a:buClr>
                <a:srgbClr val="D30A05"/>
              </a:buClr>
              <a:buFont typeface="Wingdings" pitchFamily="2" charset="2"/>
              <a:buChar char="«"/>
            </a:pPr>
            <a:r>
              <a:rPr lang="en-US" sz="2800" b="0" smtClean="0">
                <a:solidFill>
                  <a:srgbClr val="000000"/>
                </a:solidFill>
              </a:rPr>
              <a:t>Anti-Aristocrat.</a:t>
            </a:r>
          </a:p>
          <a:p>
            <a:pPr fontAlgn="base">
              <a:spcBef>
                <a:spcPct val="50000"/>
              </a:spcBef>
              <a:spcAft>
                <a:spcPct val="0"/>
              </a:spcAft>
              <a:buClr>
                <a:srgbClr val="D30A05"/>
              </a:buClr>
              <a:buFont typeface="Wingdings" pitchFamily="2" charset="2"/>
              <a:buChar char="«"/>
            </a:pPr>
            <a:r>
              <a:rPr lang="en-US" sz="2800" b="0" smtClean="0">
                <a:solidFill>
                  <a:srgbClr val="000000"/>
                </a:solidFill>
              </a:rPr>
              <a:t>White Supremacist.</a:t>
            </a:r>
          </a:p>
          <a:p>
            <a:pPr fontAlgn="base">
              <a:spcBef>
                <a:spcPct val="50000"/>
              </a:spcBef>
              <a:spcAft>
                <a:spcPct val="0"/>
              </a:spcAft>
              <a:buClr>
                <a:srgbClr val="D30A05"/>
              </a:buClr>
              <a:buFont typeface="Wingdings" pitchFamily="2" charset="2"/>
              <a:buChar char="«"/>
            </a:pPr>
            <a:r>
              <a:rPr lang="en-US" sz="2800" b="0" smtClean="0">
                <a:solidFill>
                  <a:srgbClr val="000000"/>
                </a:solidFill>
              </a:rPr>
              <a:t>Agreed with Lincoln</a:t>
            </a:r>
            <a:br>
              <a:rPr lang="en-US" sz="2800" b="0" smtClean="0">
                <a:solidFill>
                  <a:srgbClr val="000000"/>
                </a:solidFill>
              </a:rPr>
            </a:br>
            <a:r>
              <a:rPr lang="en-US" sz="2800" b="0" smtClean="0">
                <a:solidFill>
                  <a:srgbClr val="000000"/>
                </a:solidFill>
              </a:rPr>
              <a:t>that states had never</a:t>
            </a:r>
            <a:br>
              <a:rPr lang="en-US" sz="2800" b="0" smtClean="0">
                <a:solidFill>
                  <a:srgbClr val="000000"/>
                </a:solidFill>
              </a:rPr>
            </a:br>
            <a:r>
              <a:rPr lang="en-US" sz="2800" b="0" smtClean="0">
                <a:solidFill>
                  <a:srgbClr val="000000"/>
                </a:solidFill>
              </a:rPr>
              <a:t>legally left the Union.</a:t>
            </a:r>
            <a:endParaRPr lang="en-US" sz="2800" b="0" smtClean="0">
              <a:solidFill>
                <a:srgbClr val="000000"/>
              </a:solidFill>
              <a:sym typeface="Wingdings" pitchFamily="2" charset="2"/>
            </a:endParaRPr>
          </a:p>
        </p:txBody>
      </p:sp>
    </p:spTree>
    <p:extLst>
      <p:ext uri="{BB962C8B-B14F-4D97-AF65-F5344CB8AC3E}">
        <p14:creationId xmlns:p14="http://schemas.microsoft.com/office/powerpoint/2010/main" val="961943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6">
                                            <p:txEl>
                                              <p:pRg st="0" end="0"/>
                                            </p:txEl>
                                          </p:spTgt>
                                        </p:tgtEl>
                                        <p:attrNameLst>
                                          <p:attrName>style.visibility</p:attrName>
                                        </p:attrNameLst>
                                      </p:cBhvr>
                                      <p:to>
                                        <p:strVal val="visible"/>
                                      </p:to>
                                    </p:set>
                                    <p:animEffect transition="in" filter="dissolve">
                                      <p:cBhvr>
                                        <p:cTn id="7" dur="500"/>
                                        <p:tgtEl>
                                          <p:spTgt spid="297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706">
                                            <p:txEl>
                                              <p:pRg st="1" end="1"/>
                                            </p:txEl>
                                          </p:spTgt>
                                        </p:tgtEl>
                                        <p:attrNameLst>
                                          <p:attrName>style.visibility</p:attrName>
                                        </p:attrNameLst>
                                      </p:cBhvr>
                                      <p:to>
                                        <p:strVal val="visible"/>
                                      </p:to>
                                    </p:set>
                                    <p:animEffect transition="in" filter="dissolve">
                                      <p:cBhvr>
                                        <p:cTn id="12" dur="500"/>
                                        <p:tgtEl>
                                          <p:spTgt spid="297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706">
                                            <p:txEl>
                                              <p:pRg st="2" end="2"/>
                                            </p:txEl>
                                          </p:spTgt>
                                        </p:tgtEl>
                                        <p:attrNameLst>
                                          <p:attrName>style.visibility</p:attrName>
                                        </p:attrNameLst>
                                      </p:cBhvr>
                                      <p:to>
                                        <p:strVal val="visible"/>
                                      </p:to>
                                    </p:set>
                                    <p:animEffect transition="in" filter="dissolve">
                                      <p:cBhvr>
                                        <p:cTn id="17" dur="500"/>
                                        <p:tgtEl>
                                          <p:spTgt spid="297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9706">
                                            <p:txEl>
                                              <p:pRg st="3" end="3"/>
                                            </p:txEl>
                                          </p:spTgt>
                                        </p:tgtEl>
                                        <p:attrNameLst>
                                          <p:attrName>style.visibility</p:attrName>
                                        </p:attrNameLst>
                                      </p:cBhvr>
                                      <p:to>
                                        <p:strVal val="visible"/>
                                      </p:to>
                                    </p:set>
                                    <p:animEffect transition="in" filter="dissolve">
                                      <p:cBhvr>
                                        <p:cTn id="22" dur="500"/>
                                        <p:tgtEl>
                                          <p:spTgt spid="297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charset="0"/>
            </a:endParaRPr>
          </a:p>
        </p:txBody>
      </p:sp>
      <p:sp>
        <p:nvSpPr>
          <p:cNvPr id="31747" name="Text Box 3"/>
          <p:cNvSpPr txBox="1">
            <a:spLocks noChangeArrowheads="1"/>
          </p:cNvSpPr>
          <p:nvPr/>
        </p:nvSpPr>
        <p:spPr bwMode="auto">
          <a:xfrm>
            <a:off x="152400" y="228600"/>
            <a:ext cx="8763000" cy="731838"/>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fontAlgn="base">
              <a:spcBef>
                <a:spcPct val="50000"/>
              </a:spcBef>
              <a:spcAft>
                <a:spcPct val="0"/>
              </a:spcAft>
              <a:defRPr/>
            </a:pPr>
            <a:r>
              <a:rPr lang="en-US" sz="4200" b="1">
                <a:solidFill>
                  <a:srgbClr val="000099"/>
                </a:solidFill>
                <a:latin typeface="Insula" pitchFamily="66" charset="0"/>
              </a:rPr>
              <a:t>President Johnson’s Plan (10%+)</a:t>
            </a:r>
          </a:p>
        </p:txBody>
      </p:sp>
      <p:sp>
        <p:nvSpPr>
          <p:cNvPr id="31748" name="Text Box 4"/>
          <p:cNvSpPr txBox="1">
            <a:spLocks noChangeArrowheads="1"/>
          </p:cNvSpPr>
          <p:nvPr/>
        </p:nvSpPr>
        <p:spPr bwMode="auto">
          <a:xfrm>
            <a:off x="381000" y="1122363"/>
            <a:ext cx="8458200"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2300" b="0" dirty="0" smtClean="0">
                <a:solidFill>
                  <a:srgbClr val="000000"/>
                </a:solidFill>
              </a:rPr>
              <a:t>Offered amnesty upon simple oath to all except </a:t>
            </a:r>
            <a:br>
              <a:rPr lang="en-US" sz="2300" b="0" dirty="0" smtClean="0">
                <a:solidFill>
                  <a:srgbClr val="000000"/>
                </a:solidFill>
              </a:rPr>
            </a:br>
            <a:r>
              <a:rPr lang="en-US" sz="2300" b="0" dirty="0" smtClean="0">
                <a:solidFill>
                  <a:srgbClr val="000000"/>
                </a:solidFill>
              </a:rPr>
              <a:t>Confederate civil and military officers and those with property over $20,000 (they could apply directly to Johnson)</a:t>
            </a:r>
          </a:p>
          <a:p>
            <a:pPr fontAlgn="base">
              <a:spcBef>
                <a:spcPct val="50000"/>
              </a:spcBef>
              <a:spcAft>
                <a:spcPct val="0"/>
              </a:spcAft>
              <a:buClr>
                <a:srgbClr val="D30A05"/>
              </a:buClr>
              <a:buFont typeface="Wingdings" pitchFamily="2" charset="2"/>
              <a:buChar char="«"/>
            </a:pPr>
            <a:r>
              <a:rPr lang="en-US" sz="2300" b="0" dirty="0" smtClean="0">
                <a:solidFill>
                  <a:srgbClr val="000000"/>
                </a:solidFill>
              </a:rPr>
              <a:t>In new constitutions, they must accept minimum</a:t>
            </a:r>
            <a:br>
              <a:rPr lang="en-US" sz="2300" b="0" dirty="0" smtClean="0">
                <a:solidFill>
                  <a:srgbClr val="000000"/>
                </a:solidFill>
              </a:rPr>
            </a:br>
            <a:r>
              <a:rPr lang="en-US" sz="2300" b="0" dirty="0" smtClean="0">
                <a:solidFill>
                  <a:srgbClr val="000000"/>
                </a:solidFill>
              </a:rPr>
              <a:t>conditions repudiating slavery, secession and state debts.</a:t>
            </a:r>
          </a:p>
          <a:p>
            <a:pPr fontAlgn="base">
              <a:spcBef>
                <a:spcPct val="50000"/>
              </a:spcBef>
              <a:spcAft>
                <a:spcPct val="0"/>
              </a:spcAft>
              <a:buClr>
                <a:srgbClr val="D30A05"/>
              </a:buClr>
              <a:buFont typeface="Wingdings" pitchFamily="2" charset="2"/>
              <a:buChar char="«"/>
            </a:pPr>
            <a:r>
              <a:rPr lang="en-US" sz="2300" b="0" dirty="0" smtClean="0">
                <a:solidFill>
                  <a:srgbClr val="000000"/>
                </a:solidFill>
              </a:rPr>
              <a:t>Named provisional governors in Confederate states and called them to oversee elections for constitutional conventions.</a:t>
            </a:r>
          </a:p>
        </p:txBody>
      </p:sp>
      <p:sp>
        <p:nvSpPr>
          <p:cNvPr id="31749" name="Text Box 5"/>
          <p:cNvSpPr txBox="1">
            <a:spLocks noChangeArrowheads="1"/>
          </p:cNvSpPr>
          <p:nvPr/>
        </p:nvSpPr>
        <p:spPr bwMode="auto">
          <a:xfrm>
            <a:off x="609600" y="5318125"/>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algn="ctr" fontAlgn="base">
              <a:spcBef>
                <a:spcPct val="50000"/>
              </a:spcBef>
              <a:spcAft>
                <a:spcPct val="0"/>
              </a:spcAft>
            </a:pPr>
            <a:r>
              <a:rPr lang="en-US" sz="1900" b="0" smtClean="0"/>
              <a:t>EFFECTS?</a:t>
            </a:r>
          </a:p>
        </p:txBody>
      </p:sp>
      <p:sp>
        <p:nvSpPr>
          <p:cNvPr id="31750" name="Text Box 6"/>
          <p:cNvSpPr txBox="1">
            <a:spLocks noChangeArrowheads="1"/>
          </p:cNvSpPr>
          <p:nvPr/>
        </p:nvSpPr>
        <p:spPr bwMode="auto">
          <a:xfrm>
            <a:off x="2667000" y="4800600"/>
            <a:ext cx="601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r>
              <a:rPr lang="en-US" sz="1900" b="0" smtClean="0">
                <a:solidFill>
                  <a:srgbClr val="000000"/>
                </a:solidFill>
              </a:rPr>
              <a:t>1. Disenfranchised certain leading Confederates.</a:t>
            </a:r>
          </a:p>
        </p:txBody>
      </p:sp>
      <p:sp>
        <p:nvSpPr>
          <p:cNvPr id="31752" name="Line 8"/>
          <p:cNvSpPr>
            <a:spLocks noChangeShapeType="1"/>
          </p:cNvSpPr>
          <p:nvPr/>
        </p:nvSpPr>
        <p:spPr bwMode="auto">
          <a:xfrm flipV="1">
            <a:off x="2057400" y="5029200"/>
            <a:ext cx="609600" cy="381000"/>
          </a:xfrm>
          <a:prstGeom prst="line">
            <a:avLst/>
          </a:prstGeom>
          <a:noFill/>
          <a:ln w="28575">
            <a:solidFill>
              <a:srgbClr val="D30A05"/>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smtClean="0">
              <a:solidFill>
                <a:srgbClr val="D30A05"/>
              </a:solidFill>
              <a:latin typeface="Comic Sans MS" pitchFamily="66" charset="0"/>
            </a:endParaRPr>
          </a:p>
        </p:txBody>
      </p:sp>
      <p:sp>
        <p:nvSpPr>
          <p:cNvPr id="31753" name="Line 9"/>
          <p:cNvSpPr>
            <a:spLocks noChangeShapeType="1"/>
          </p:cNvSpPr>
          <p:nvPr/>
        </p:nvSpPr>
        <p:spPr bwMode="auto">
          <a:xfrm>
            <a:off x="2057400" y="5638800"/>
            <a:ext cx="609600" cy="457200"/>
          </a:xfrm>
          <a:prstGeom prst="line">
            <a:avLst/>
          </a:prstGeom>
          <a:noFill/>
          <a:ln w="28575">
            <a:solidFill>
              <a:srgbClr val="D30A05"/>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smtClean="0">
              <a:solidFill>
                <a:srgbClr val="D30A05"/>
              </a:solidFill>
              <a:latin typeface="Comic Sans MS" pitchFamily="66" charset="0"/>
            </a:endParaRPr>
          </a:p>
        </p:txBody>
      </p:sp>
      <p:sp>
        <p:nvSpPr>
          <p:cNvPr id="31755" name="Text Box 11"/>
          <p:cNvSpPr txBox="1">
            <a:spLocks noChangeArrowheads="1"/>
          </p:cNvSpPr>
          <p:nvPr/>
        </p:nvSpPr>
        <p:spPr bwMode="auto">
          <a:xfrm>
            <a:off x="2667000" y="5181600"/>
            <a:ext cx="60198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r>
              <a:rPr lang="en-US" sz="1900" b="0" smtClean="0">
                <a:solidFill>
                  <a:srgbClr val="000000"/>
                </a:solidFill>
              </a:rPr>
              <a:t>2. Pardoned planter aristocrats brought them back </a:t>
            </a:r>
            <a:br>
              <a:rPr lang="en-US" sz="1900" b="0" smtClean="0">
                <a:solidFill>
                  <a:srgbClr val="000000"/>
                </a:solidFill>
              </a:rPr>
            </a:br>
            <a:r>
              <a:rPr lang="en-US" sz="1900" b="0" smtClean="0">
                <a:solidFill>
                  <a:srgbClr val="000000"/>
                </a:solidFill>
              </a:rPr>
              <a:t>   to political power to control state organizations.</a:t>
            </a:r>
          </a:p>
        </p:txBody>
      </p:sp>
      <p:sp>
        <p:nvSpPr>
          <p:cNvPr id="31756" name="Text Box 12"/>
          <p:cNvSpPr txBox="1">
            <a:spLocks noChangeArrowheads="1"/>
          </p:cNvSpPr>
          <p:nvPr/>
        </p:nvSpPr>
        <p:spPr bwMode="auto">
          <a:xfrm>
            <a:off x="2667000" y="5867400"/>
            <a:ext cx="60198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r>
              <a:rPr lang="en-US" sz="1900" b="0" smtClean="0">
                <a:solidFill>
                  <a:srgbClr val="000000"/>
                </a:solidFill>
              </a:rPr>
              <a:t>3. Republicans were outraged that planter elite </a:t>
            </a:r>
            <a:br>
              <a:rPr lang="en-US" sz="1900" b="0" smtClean="0">
                <a:solidFill>
                  <a:srgbClr val="000000"/>
                </a:solidFill>
              </a:rPr>
            </a:br>
            <a:r>
              <a:rPr lang="en-US" sz="1900" b="0" smtClean="0">
                <a:solidFill>
                  <a:srgbClr val="000000"/>
                </a:solidFill>
              </a:rPr>
              <a:t>   were back in power in the South!</a:t>
            </a:r>
          </a:p>
        </p:txBody>
      </p:sp>
    </p:spTree>
    <p:extLst>
      <p:ext uri="{BB962C8B-B14F-4D97-AF65-F5344CB8AC3E}">
        <p14:creationId xmlns:p14="http://schemas.microsoft.com/office/powerpoint/2010/main" val="3155288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5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P spid="31752" grpId="0" animBg="1"/>
      <p:bldP spid="31753" grpId="0" animBg="1"/>
      <p:bldP spid="31755" grpId="0"/>
      <p:bldP spid="3175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charset="0"/>
            </a:endParaRPr>
          </a:p>
        </p:txBody>
      </p:sp>
      <p:sp>
        <p:nvSpPr>
          <p:cNvPr id="32771" name="Text Box 3"/>
          <p:cNvSpPr txBox="1">
            <a:spLocks noChangeArrowheads="1"/>
          </p:cNvSpPr>
          <p:nvPr/>
        </p:nvSpPr>
        <p:spPr bwMode="auto">
          <a:xfrm>
            <a:off x="381000" y="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fontAlgn="base">
              <a:spcBef>
                <a:spcPct val="50000"/>
              </a:spcBef>
              <a:spcAft>
                <a:spcPct val="0"/>
              </a:spcAft>
              <a:defRPr/>
            </a:pPr>
            <a:r>
              <a:rPr lang="en-US" sz="4600" b="1" dirty="0">
                <a:solidFill>
                  <a:srgbClr val="000099"/>
                </a:solidFill>
                <a:latin typeface="Insula" pitchFamily="66" charset="0"/>
              </a:rPr>
              <a:t>Growing Northern Alarm!</a:t>
            </a:r>
          </a:p>
        </p:txBody>
      </p:sp>
      <p:sp>
        <p:nvSpPr>
          <p:cNvPr id="32772" name="Text Box 4"/>
          <p:cNvSpPr txBox="1">
            <a:spLocks noChangeArrowheads="1"/>
          </p:cNvSpPr>
          <p:nvPr/>
        </p:nvSpPr>
        <p:spPr bwMode="auto">
          <a:xfrm>
            <a:off x="0" y="990600"/>
            <a:ext cx="7010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4675" indent="-574675">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3200" b="0" dirty="0" smtClean="0">
                <a:solidFill>
                  <a:srgbClr val="000000"/>
                </a:solidFill>
              </a:rPr>
              <a:t>Many Southern state constitutions fell short of minimum requirements.   </a:t>
            </a:r>
          </a:p>
        </p:txBody>
      </p:sp>
      <p:sp>
        <p:nvSpPr>
          <p:cNvPr id="32773" name="Text Box 5"/>
          <p:cNvSpPr txBox="1">
            <a:spLocks noChangeArrowheads="1"/>
          </p:cNvSpPr>
          <p:nvPr/>
        </p:nvSpPr>
        <p:spPr bwMode="auto">
          <a:xfrm>
            <a:off x="6927" y="2544763"/>
            <a:ext cx="586047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4675" indent="-574675">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3200" b="0" dirty="0" smtClean="0">
                <a:solidFill>
                  <a:srgbClr val="000000"/>
                </a:solidFill>
              </a:rPr>
              <a:t>Johnson granted 13,500 special pardons.   </a:t>
            </a:r>
          </a:p>
        </p:txBody>
      </p:sp>
      <p:sp>
        <p:nvSpPr>
          <p:cNvPr id="32774" name="Text Box 6"/>
          <p:cNvSpPr txBox="1">
            <a:spLocks noChangeArrowheads="1"/>
          </p:cNvSpPr>
          <p:nvPr/>
        </p:nvSpPr>
        <p:spPr bwMode="auto">
          <a:xfrm>
            <a:off x="-13855" y="3634799"/>
            <a:ext cx="6858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4675" indent="-574675">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3200" b="0" dirty="0" smtClean="0">
                <a:solidFill>
                  <a:srgbClr val="000000"/>
                </a:solidFill>
              </a:rPr>
              <a:t>Revival of southern defiance.</a:t>
            </a:r>
            <a:endParaRPr lang="en-US" sz="3200" b="0" dirty="0" smtClean="0"/>
          </a:p>
        </p:txBody>
      </p:sp>
      <p:sp>
        <p:nvSpPr>
          <p:cNvPr id="32775" name="Line 7"/>
          <p:cNvSpPr>
            <a:spLocks noChangeShapeType="1"/>
          </p:cNvSpPr>
          <p:nvPr/>
        </p:nvSpPr>
        <p:spPr bwMode="auto">
          <a:xfrm>
            <a:off x="1447800" y="4214236"/>
            <a:ext cx="0" cy="762000"/>
          </a:xfrm>
          <a:prstGeom prst="line">
            <a:avLst/>
          </a:prstGeom>
          <a:noFill/>
          <a:ln w="28575">
            <a:solidFill>
              <a:srgbClr val="D30A05"/>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smtClean="0">
              <a:solidFill>
                <a:srgbClr val="D30A05"/>
              </a:solidFill>
              <a:latin typeface="Comic Sans MS" pitchFamily="66" charset="0"/>
            </a:endParaRPr>
          </a:p>
        </p:txBody>
      </p:sp>
      <p:sp>
        <p:nvSpPr>
          <p:cNvPr id="32776" name="Text Box 8"/>
          <p:cNvSpPr txBox="1">
            <a:spLocks noChangeArrowheads="1"/>
          </p:cNvSpPr>
          <p:nvPr/>
        </p:nvSpPr>
        <p:spPr bwMode="auto">
          <a:xfrm>
            <a:off x="41563" y="4976236"/>
            <a:ext cx="42672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fontAlgn="base">
              <a:spcBef>
                <a:spcPct val="50000"/>
              </a:spcBef>
              <a:spcAft>
                <a:spcPct val="0"/>
              </a:spcAft>
              <a:buClr>
                <a:srgbClr val="D30A05"/>
              </a:buClr>
              <a:buFont typeface="Wingdings" pitchFamily="2" charset="2"/>
              <a:buNone/>
              <a:defRPr/>
            </a:pPr>
            <a:r>
              <a:rPr lang="en-US" sz="2000" b="1" dirty="0">
                <a:solidFill>
                  <a:srgbClr val="000000"/>
                </a:solidFill>
                <a:latin typeface="Optimum" pitchFamily="2" charset="0"/>
              </a:rPr>
              <a:t> </a:t>
            </a:r>
            <a:r>
              <a:rPr lang="en-US" sz="3600" b="1" dirty="0">
                <a:solidFill>
                  <a:srgbClr val="D30A05"/>
                </a:solidFill>
                <a:latin typeface="Comic Sans MS" pitchFamily="66" charset="0"/>
              </a:rPr>
              <a:t>BLACK CODES</a:t>
            </a:r>
          </a:p>
        </p:txBody>
      </p:sp>
      <p:sp>
        <p:nvSpPr>
          <p:cNvPr id="2" name="Rectangle 1"/>
          <p:cNvSpPr/>
          <p:nvPr/>
        </p:nvSpPr>
        <p:spPr>
          <a:xfrm>
            <a:off x="381000" y="5617586"/>
            <a:ext cx="6705600" cy="1015663"/>
          </a:xfrm>
          <a:prstGeom prst="rect">
            <a:avLst/>
          </a:prstGeom>
        </p:spPr>
        <p:txBody>
          <a:bodyPr wrap="square">
            <a:spAutoFit/>
          </a:bodyPr>
          <a:lstStyle/>
          <a:p>
            <a:pPr lvl="0" fontAlgn="base">
              <a:spcBef>
                <a:spcPct val="50000"/>
              </a:spcBef>
              <a:spcAft>
                <a:spcPct val="0"/>
              </a:spcAft>
              <a:buClr>
                <a:srgbClr val="D30A05"/>
              </a:buClr>
              <a:buFont typeface="Wingdings" pitchFamily="2" charset="2"/>
              <a:buChar char="«"/>
            </a:pPr>
            <a:r>
              <a:rPr lang="en-US" sz="3000" dirty="0">
                <a:solidFill>
                  <a:srgbClr val="000000"/>
                </a:solidFill>
              </a:rPr>
              <a:t>Forced many blacks to become sharecroppers [tenant farmers].</a:t>
            </a:r>
          </a:p>
        </p:txBody>
      </p:sp>
      <p:sp>
        <p:nvSpPr>
          <p:cNvPr id="3" name="Rectangle 2"/>
          <p:cNvSpPr/>
          <p:nvPr/>
        </p:nvSpPr>
        <p:spPr>
          <a:xfrm>
            <a:off x="4038600" y="4971255"/>
            <a:ext cx="4572000" cy="646331"/>
          </a:xfrm>
          <a:prstGeom prst="rect">
            <a:avLst/>
          </a:prstGeom>
        </p:spPr>
        <p:txBody>
          <a:bodyPr>
            <a:spAutoFit/>
          </a:bodyPr>
          <a:lstStyle/>
          <a:p>
            <a:pPr lvl="0" fontAlgn="base">
              <a:spcBef>
                <a:spcPct val="50000"/>
              </a:spcBef>
              <a:spcAft>
                <a:spcPct val="0"/>
              </a:spcAft>
              <a:buClr>
                <a:srgbClr val="D30A05"/>
              </a:buClr>
              <a:buFont typeface="Wingdings" pitchFamily="2" charset="2"/>
              <a:buChar char="«"/>
            </a:pPr>
            <a:r>
              <a:rPr lang="en-US" dirty="0" smtClean="0">
                <a:solidFill>
                  <a:srgbClr val="000000"/>
                </a:solidFill>
              </a:rPr>
              <a:t>Purpose: Restore pre-emancipation system </a:t>
            </a:r>
            <a:r>
              <a:rPr lang="en-US" dirty="0">
                <a:solidFill>
                  <a:srgbClr val="000000"/>
                </a:solidFill>
              </a:rPr>
              <a:t>of race relations.</a:t>
            </a:r>
            <a:endParaRPr lang="en-US" dirty="0"/>
          </a:p>
        </p:txBody>
      </p:sp>
      <p:pic>
        <p:nvPicPr>
          <p:cNvPr id="11" name="Picture 6" descr="black freedmen"/>
          <p:cNvPicPr>
            <a:picLocks noChangeAspect="1" noChangeArrowheads="1"/>
          </p:cNvPicPr>
          <p:nvPr/>
        </p:nvPicPr>
        <p:blipFill>
          <a:blip r:embed="rId2">
            <a:lum contrast="6000"/>
            <a:extLst>
              <a:ext uri="{28A0092B-C50C-407E-A947-70E740481C1C}">
                <a14:useLocalDpi xmlns:a14="http://schemas.microsoft.com/office/drawing/2010/main" val="0"/>
              </a:ext>
            </a:extLst>
          </a:blip>
          <a:srcRect l="11905" t="9111" r="23334" b="9111"/>
          <a:stretch>
            <a:fillRect/>
          </a:stretch>
        </p:blipFill>
        <p:spPr bwMode="auto">
          <a:xfrm>
            <a:off x="6175664" y="1273175"/>
            <a:ext cx="2819400" cy="2543175"/>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11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ipe(left)">
                                      <p:cBhvr>
                                        <p:cTn id="7" dur="20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wipe(left)">
                                      <p:cBhvr>
                                        <p:cTn id="12" dur="2000"/>
                                        <p:tgtEl>
                                          <p:spTgt spid="32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4"/>
                                        </p:tgtEl>
                                        <p:attrNameLst>
                                          <p:attrName>style.visibility</p:attrName>
                                        </p:attrNameLst>
                                      </p:cBhvr>
                                      <p:to>
                                        <p:strVal val="visible"/>
                                      </p:to>
                                    </p:set>
                                    <p:animEffect transition="in" filter="wipe(left)">
                                      <p:cBhvr>
                                        <p:cTn id="17" dur="2000"/>
                                        <p:tgtEl>
                                          <p:spTgt spid="327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775"/>
                                        </p:tgtEl>
                                        <p:attrNameLst>
                                          <p:attrName>style.visibility</p:attrName>
                                        </p:attrNameLst>
                                      </p:cBhvr>
                                      <p:to>
                                        <p:strVal val="visible"/>
                                      </p:to>
                                    </p:set>
                                    <p:animEffect transition="in" filter="wipe(up)">
                                      <p:cBhvr>
                                        <p:cTn id="22" dur="500"/>
                                        <p:tgtEl>
                                          <p:spTgt spid="32775"/>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32776"/>
                                        </p:tgtEl>
                                        <p:attrNameLst>
                                          <p:attrName>style.visibility</p:attrName>
                                        </p:attrNameLst>
                                      </p:cBhvr>
                                      <p:to>
                                        <p:strVal val="visible"/>
                                      </p:to>
                                    </p:set>
                                    <p:animEffect transition="in" filter="circle(out)">
                                      <p:cBhvr>
                                        <p:cTn id="25" dur="10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P spid="32775" grpId="0" animBg="1"/>
      <p:bldP spid="3277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charset="0"/>
            </a:endParaRPr>
          </a:p>
        </p:txBody>
      </p:sp>
      <p:sp>
        <p:nvSpPr>
          <p:cNvPr id="60419" name="Text Box 3"/>
          <p:cNvSpPr txBox="1">
            <a:spLocks noChangeArrowheads="1"/>
          </p:cNvSpPr>
          <p:nvPr/>
        </p:nvSpPr>
        <p:spPr bwMode="auto">
          <a:xfrm>
            <a:off x="381000" y="2286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fontAlgn="base">
              <a:spcBef>
                <a:spcPct val="50000"/>
              </a:spcBef>
              <a:spcAft>
                <a:spcPct val="0"/>
              </a:spcAft>
              <a:defRPr/>
            </a:pPr>
            <a:r>
              <a:rPr lang="en-US" sz="4400" b="1">
                <a:solidFill>
                  <a:srgbClr val="000099"/>
                </a:solidFill>
                <a:latin typeface="Insula" pitchFamily="66" charset="0"/>
              </a:rPr>
              <a:t>Sharecropping</a:t>
            </a:r>
          </a:p>
        </p:txBody>
      </p:sp>
      <p:pic>
        <p:nvPicPr>
          <p:cNvPr id="32772" name="Picture 7" descr="304690_m_16_03"/>
          <p:cNvPicPr preferRelativeResize="0">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457200" y="1152525"/>
            <a:ext cx="8305800" cy="53244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7663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charset="0"/>
            </a:endParaRPr>
          </a:p>
        </p:txBody>
      </p:sp>
      <p:sp>
        <p:nvSpPr>
          <p:cNvPr id="33795" name="Text Box 3"/>
          <p:cNvSpPr txBox="1">
            <a:spLocks noChangeArrowheads="1"/>
          </p:cNvSpPr>
          <p:nvPr/>
        </p:nvSpPr>
        <p:spPr bwMode="auto">
          <a:xfrm>
            <a:off x="152400" y="76200"/>
            <a:ext cx="8915400" cy="7175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fontAlgn="base">
              <a:spcBef>
                <a:spcPct val="50000"/>
              </a:spcBef>
              <a:spcAft>
                <a:spcPct val="0"/>
              </a:spcAft>
              <a:defRPr/>
            </a:pPr>
            <a:r>
              <a:rPr lang="en-US" sz="4100" b="1" dirty="0">
                <a:solidFill>
                  <a:srgbClr val="000099"/>
                </a:solidFill>
                <a:latin typeface="Insula" pitchFamily="66" charset="0"/>
              </a:rPr>
              <a:t>Congress Breaks with the President</a:t>
            </a:r>
          </a:p>
        </p:txBody>
      </p:sp>
      <p:sp>
        <p:nvSpPr>
          <p:cNvPr id="33797" name="Text Box 5"/>
          <p:cNvSpPr txBox="1">
            <a:spLocks noChangeArrowheads="1"/>
          </p:cNvSpPr>
          <p:nvPr/>
        </p:nvSpPr>
        <p:spPr bwMode="auto">
          <a:xfrm>
            <a:off x="533400" y="1273175"/>
            <a:ext cx="5562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b="0" dirty="0" smtClean="0">
                <a:solidFill>
                  <a:srgbClr val="000000"/>
                </a:solidFill>
              </a:rPr>
              <a:t>Congress bars Southern</a:t>
            </a:r>
            <a:br>
              <a:rPr lang="en-US" b="0" dirty="0" smtClean="0">
                <a:solidFill>
                  <a:srgbClr val="000000"/>
                </a:solidFill>
              </a:rPr>
            </a:br>
            <a:r>
              <a:rPr lang="en-US" b="0" dirty="0" smtClean="0">
                <a:solidFill>
                  <a:srgbClr val="000000"/>
                </a:solidFill>
              </a:rPr>
              <a:t>Congressional delegates.</a:t>
            </a:r>
          </a:p>
          <a:p>
            <a:pPr fontAlgn="base">
              <a:spcBef>
                <a:spcPct val="50000"/>
              </a:spcBef>
              <a:spcAft>
                <a:spcPct val="0"/>
              </a:spcAft>
              <a:buClr>
                <a:srgbClr val="D30A05"/>
              </a:buClr>
              <a:buFont typeface="Wingdings" pitchFamily="2" charset="2"/>
              <a:buChar char="«"/>
            </a:pPr>
            <a:r>
              <a:rPr lang="en-US" b="0" dirty="0" smtClean="0">
                <a:solidFill>
                  <a:srgbClr val="000000"/>
                </a:solidFill>
              </a:rPr>
              <a:t>Joint Committee on </a:t>
            </a:r>
            <a:br>
              <a:rPr lang="en-US" b="0" dirty="0" smtClean="0">
                <a:solidFill>
                  <a:srgbClr val="000000"/>
                </a:solidFill>
              </a:rPr>
            </a:br>
            <a:r>
              <a:rPr lang="en-US" b="0" dirty="0" smtClean="0">
                <a:solidFill>
                  <a:srgbClr val="000000"/>
                </a:solidFill>
              </a:rPr>
              <a:t>Reconstruction created.</a:t>
            </a:r>
          </a:p>
          <a:p>
            <a:pPr fontAlgn="base">
              <a:spcBef>
                <a:spcPct val="50000"/>
              </a:spcBef>
              <a:spcAft>
                <a:spcPct val="0"/>
              </a:spcAft>
              <a:buClr>
                <a:srgbClr val="D30A05"/>
              </a:buClr>
              <a:buFont typeface="Wingdings" pitchFamily="2" charset="2"/>
              <a:buChar char="«"/>
            </a:pPr>
            <a:r>
              <a:rPr lang="en-US" b="0" dirty="0" smtClean="0">
                <a:solidFill>
                  <a:srgbClr val="000000"/>
                </a:solidFill>
              </a:rPr>
              <a:t>February, 1866 </a:t>
            </a:r>
            <a:r>
              <a:rPr lang="en-US" b="0" dirty="0" smtClean="0">
                <a:solidFill>
                  <a:srgbClr val="000000"/>
                </a:solidFill>
                <a:sym typeface="Wingdings" pitchFamily="2" charset="2"/>
              </a:rPr>
              <a:t> President</a:t>
            </a:r>
            <a:br>
              <a:rPr lang="en-US" b="0" dirty="0" smtClean="0">
                <a:solidFill>
                  <a:srgbClr val="000000"/>
                </a:solidFill>
                <a:sym typeface="Wingdings" pitchFamily="2" charset="2"/>
              </a:rPr>
            </a:br>
            <a:r>
              <a:rPr lang="en-US" b="0" dirty="0" smtClean="0">
                <a:solidFill>
                  <a:srgbClr val="000000"/>
                </a:solidFill>
                <a:sym typeface="Wingdings" pitchFamily="2" charset="2"/>
              </a:rPr>
              <a:t>vetoed the Freedmen’s</a:t>
            </a:r>
            <a:br>
              <a:rPr lang="en-US" b="0" dirty="0" smtClean="0">
                <a:solidFill>
                  <a:srgbClr val="000000"/>
                </a:solidFill>
                <a:sym typeface="Wingdings" pitchFamily="2" charset="2"/>
              </a:rPr>
            </a:br>
            <a:r>
              <a:rPr lang="en-US" b="0" dirty="0" smtClean="0">
                <a:solidFill>
                  <a:srgbClr val="000000"/>
                </a:solidFill>
                <a:sym typeface="Wingdings" pitchFamily="2" charset="2"/>
              </a:rPr>
              <a:t>Bureau bill.</a:t>
            </a:r>
          </a:p>
          <a:p>
            <a:pPr fontAlgn="base">
              <a:spcBef>
                <a:spcPct val="50000"/>
              </a:spcBef>
              <a:spcAft>
                <a:spcPct val="0"/>
              </a:spcAft>
              <a:buClr>
                <a:srgbClr val="D30A05"/>
              </a:buClr>
              <a:buFont typeface="Wingdings" pitchFamily="2" charset="2"/>
              <a:buChar char="«"/>
            </a:pPr>
            <a:r>
              <a:rPr lang="en-US" b="0" dirty="0" smtClean="0">
                <a:solidFill>
                  <a:srgbClr val="000000"/>
                </a:solidFill>
                <a:sym typeface="Wingdings" pitchFamily="2" charset="2"/>
              </a:rPr>
              <a:t>March, 1866  Johnson</a:t>
            </a:r>
            <a:br>
              <a:rPr lang="en-US" b="0" dirty="0" smtClean="0">
                <a:solidFill>
                  <a:srgbClr val="000000"/>
                </a:solidFill>
                <a:sym typeface="Wingdings" pitchFamily="2" charset="2"/>
              </a:rPr>
            </a:br>
            <a:r>
              <a:rPr lang="en-US" b="0" dirty="0" smtClean="0">
                <a:solidFill>
                  <a:srgbClr val="000000"/>
                </a:solidFill>
                <a:sym typeface="Wingdings" pitchFamily="2" charset="2"/>
              </a:rPr>
              <a:t>vetoed the 1866 Civil Rights Act.</a:t>
            </a:r>
          </a:p>
          <a:p>
            <a:pPr fontAlgn="base">
              <a:spcBef>
                <a:spcPct val="50000"/>
              </a:spcBef>
              <a:spcAft>
                <a:spcPct val="0"/>
              </a:spcAft>
              <a:buClr>
                <a:srgbClr val="D30A05"/>
              </a:buClr>
              <a:buFont typeface="Wingdings" pitchFamily="2" charset="2"/>
              <a:buChar char="«"/>
            </a:pPr>
            <a:r>
              <a:rPr lang="en-US" b="0" dirty="0" smtClean="0">
                <a:solidFill>
                  <a:srgbClr val="000000"/>
                </a:solidFill>
                <a:sym typeface="Wingdings" pitchFamily="2" charset="2"/>
              </a:rPr>
              <a:t>Congress passed both bills over </a:t>
            </a:r>
            <a:br>
              <a:rPr lang="en-US" b="0" dirty="0" smtClean="0">
                <a:solidFill>
                  <a:srgbClr val="000000"/>
                </a:solidFill>
                <a:sym typeface="Wingdings" pitchFamily="2" charset="2"/>
              </a:rPr>
            </a:br>
            <a:r>
              <a:rPr lang="en-US" b="0" dirty="0" smtClean="0">
                <a:solidFill>
                  <a:srgbClr val="000000"/>
                </a:solidFill>
                <a:sym typeface="Wingdings" pitchFamily="2" charset="2"/>
              </a:rPr>
              <a:t>Johnson’s vetoes  </a:t>
            </a:r>
            <a:r>
              <a:rPr lang="en-US" b="0" i="1" u="sng" dirty="0" smtClean="0">
                <a:sym typeface="Wingdings" pitchFamily="2" charset="2"/>
              </a:rPr>
              <a:t>1</a:t>
            </a:r>
            <a:r>
              <a:rPr lang="en-US" b="0" i="1" u="sng" baseline="30000" dirty="0" smtClean="0">
                <a:sym typeface="Wingdings" pitchFamily="2" charset="2"/>
              </a:rPr>
              <a:t>st </a:t>
            </a:r>
            <a:r>
              <a:rPr lang="en-US" b="0" i="1" u="sng" dirty="0" smtClean="0">
                <a:sym typeface="Wingdings" pitchFamily="2" charset="2"/>
              </a:rPr>
              <a:t>in </a:t>
            </a:r>
            <a:br>
              <a:rPr lang="en-US" b="0" i="1" u="sng" dirty="0" smtClean="0">
                <a:sym typeface="Wingdings" pitchFamily="2" charset="2"/>
              </a:rPr>
            </a:br>
            <a:r>
              <a:rPr lang="en-US" b="0" i="1" u="sng" dirty="0" smtClean="0">
                <a:sym typeface="Wingdings" pitchFamily="2" charset="2"/>
              </a:rPr>
              <a:t>U. S. history!!</a:t>
            </a:r>
          </a:p>
        </p:txBody>
      </p:sp>
      <p:pic>
        <p:nvPicPr>
          <p:cNvPr id="33798" name="Picture 6" descr="JohnsonKickingFreedmensBureau-Harpers-4-14-1866"/>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8540" t="5173" r="8897" b="5173"/>
          <a:stretch>
            <a:fillRect/>
          </a:stretch>
        </p:blipFill>
        <p:spPr bwMode="auto">
          <a:xfrm>
            <a:off x="6096000" y="1371600"/>
            <a:ext cx="2635250" cy="47244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94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fade">
                                      <p:cBhvr>
                                        <p:cTn id="7" dur="1000"/>
                                        <p:tgtEl>
                                          <p:spTgt spid="337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fade">
                                      <p:cBhvr>
                                        <p:cTn id="12" dur="1000"/>
                                        <p:tgtEl>
                                          <p:spTgt spid="337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7">
                                            <p:txEl>
                                              <p:pRg st="2" end="2"/>
                                            </p:txEl>
                                          </p:spTgt>
                                        </p:tgtEl>
                                        <p:attrNameLst>
                                          <p:attrName>style.visibility</p:attrName>
                                        </p:attrNameLst>
                                      </p:cBhvr>
                                      <p:to>
                                        <p:strVal val="visible"/>
                                      </p:to>
                                    </p:set>
                                    <p:animEffect transition="in" filter="fade">
                                      <p:cBhvr>
                                        <p:cTn id="17" dur="1000"/>
                                        <p:tgtEl>
                                          <p:spTgt spid="3379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3798"/>
                                        </p:tgtEl>
                                        <p:attrNameLst>
                                          <p:attrName>style.visibility</p:attrName>
                                        </p:attrNameLst>
                                      </p:cBhvr>
                                      <p:to>
                                        <p:strVal val="visible"/>
                                      </p:to>
                                    </p:set>
                                    <p:animEffect transition="in" filter="fade">
                                      <p:cBhvr>
                                        <p:cTn id="20" dur="1000"/>
                                        <p:tgtEl>
                                          <p:spTgt spid="3379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3797">
                                            <p:txEl>
                                              <p:pRg st="3" end="3"/>
                                            </p:txEl>
                                          </p:spTgt>
                                        </p:tgtEl>
                                        <p:attrNameLst>
                                          <p:attrName>style.visibility</p:attrName>
                                        </p:attrNameLst>
                                      </p:cBhvr>
                                      <p:to>
                                        <p:strVal val="visible"/>
                                      </p:to>
                                    </p:set>
                                    <p:animEffect transition="in" filter="fade">
                                      <p:cBhvr>
                                        <p:cTn id="25" dur="1000"/>
                                        <p:tgtEl>
                                          <p:spTgt spid="33797">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3797">
                                            <p:txEl>
                                              <p:pRg st="4" end="4"/>
                                            </p:txEl>
                                          </p:spTgt>
                                        </p:tgtEl>
                                        <p:attrNameLst>
                                          <p:attrName>style.visibility</p:attrName>
                                        </p:attrNameLst>
                                      </p:cBhvr>
                                      <p:to>
                                        <p:strVal val="visible"/>
                                      </p:to>
                                    </p:set>
                                    <p:animEffect transition="in" filter="fade">
                                      <p:cBhvr>
                                        <p:cTn id="30" dur="1000"/>
                                        <p:tgtEl>
                                          <p:spTgt spid="337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Civil War Amendments</a:t>
            </a:r>
            <a:endParaRPr lang="en-US" dirty="0"/>
          </a:p>
        </p:txBody>
      </p:sp>
      <p:sp>
        <p:nvSpPr>
          <p:cNvPr id="3" name="Content Placeholder 2"/>
          <p:cNvSpPr>
            <a:spLocks noGrp="1"/>
          </p:cNvSpPr>
          <p:nvPr>
            <p:ph idx="1"/>
          </p:nvPr>
        </p:nvSpPr>
        <p:spPr/>
        <p:txBody>
          <a:bodyPr/>
          <a:lstStyle/>
          <a:p>
            <a:r>
              <a:rPr lang="en-US" dirty="0" smtClean="0"/>
              <a:t>The 13</a:t>
            </a:r>
            <a:r>
              <a:rPr lang="en-US" baseline="30000" dirty="0" smtClean="0"/>
              <a:t>th</a:t>
            </a:r>
            <a:r>
              <a:rPr lang="en-US" dirty="0" smtClean="0"/>
              <a:t>, 14</a:t>
            </a:r>
            <a:r>
              <a:rPr lang="en-US" baseline="30000" dirty="0" smtClean="0"/>
              <a:t>th</a:t>
            </a:r>
            <a:r>
              <a:rPr lang="en-US" dirty="0" smtClean="0"/>
              <a:t> and 15</a:t>
            </a:r>
            <a:r>
              <a:rPr lang="en-US" baseline="30000" dirty="0" smtClean="0"/>
              <a:t>th</a:t>
            </a:r>
            <a:r>
              <a:rPr lang="en-US" dirty="0" smtClean="0"/>
              <a:t> Amendments</a:t>
            </a:r>
            <a:endParaRPr lang="en-US" dirty="0"/>
          </a:p>
        </p:txBody>
      </p:sp>
      <p:sp>
        <p:nvSpPr>
          <p:cNvPr id="4" name="AutoShape 2" descr="data:image/jpeg;base64,/9j/4AAQSkZJRgABAQAAAQABAAD/2wCEAAkGBhQSEBUUExQWFRQWGBgVFxcYGBgUFxQVGBgXFRgYGBQaHSYfGBojGhQYHy8gJCcpLCwsGB8yNTAqNSYrLCkBCQoKDgwOFA8PGikcHBwsKSwpKSkpKSwpKSksKSwsKSkpKSkpKSkpKSksKSwpLCkpKSwpKSkpLCwpLCwsKSkpLP/AABEIAOsA1gMBIgACEQEDEQH/xAAbAAABBQEBAAAAAAAAAAAAAAAAAQIDBAUGB//EAD0QAAIBAwIDBAcHAgYCAwAAAAECEQADIRIxBEFRBRMiYQYycYGRodEUFSNCUmLwscEzU4KS4fFyohYkQ//EABgBAQEBAQEAAAAAAAAAAAAAAAABAgME/8QAGxEBAAMBAQEBAAAAAAAAAAAAAAERIRICEzH/2gAMAwEAAhEDEQA/APQgKaRTqbNeN1OpKUiloGmg0T76JoAUCiigUn3VlcH6SWr1t7lotcVGNuQpBe4IlUDRO4zgeeCa0rt4KpZsBQWPsAk/IGub9EODH2CxduTrcvxBgkS3EObkEc8Mg6/EzYGjf9IFtrqezxCLiSbYMH2KxJ9wrWNct2pxtxO0LA1hx3dy7cs6R+BaQH8Vbkjxs0LkEb7RUnZ3bF1r1gXQw722p0rp0i463L3izqgW7TAb9TkiLSNrj+0lsiWV2JkwiPcMCJMKDG/P3Vm8B6a8Jet3biXfDYGq6GVka2M7oRJ2OwOcb4rY4m9pWdzyH6m5CBnevNe0fRW6L5uX2tte417dl1RSoW2XUE+uQWa1bcnBggweqIiSXpdptSg7SAYO4B6jrT6wuL9MLVtmBR9KlwWAUjwG+GhdWogHhrnLlSv6VosardxZYgzowoumzrkNkFgdpwrHlmVI3aK5nhfSf8RyyXDquC3btjR4UDWLJJ8QEtev9TgHaDVjhvTC1cAKpcgheS+s5shVjVz+02zO2fIwqS26TQ1YvZXbjcRdGlCtoW1dp0zqc3NOxMrFrEb6wa2qfiikig0uqoEpQKbNLNAoGaCKa1KKB1LUZNJQPigjrSVDxfErbttcfCopY8zAEmBzoJp/nWlApiEkZEHmJmOXKnTQLSChTVY8cveNbGSqqx9rFgo/9GPkBVFpTQN6iu3gqFmwB0lucCIEmfZTyaCHtDgVvW2tvq0OCraWKEqcEalgwQSKjXspBaW0C6qgVVK3HDgLgDXM4GPZU32hdeifEV1R+2Qsnpk46wehqWaCiexrWm4AoBvCLrZL3FjSQzkz6sjfEmKE7IXv++M6gCFH5QCFQGOoVY/1P1xfmlmliJbIDF4MmJyYwI29gHwrP7Q7GF6/buFmU2PEkMQGuEOo1gbqoYiME6zmN9SohxS69E+LTqjos6ZJ5ScDrB6Ggyh6JWSSW1MIKwTjOvPXVN2609bjeQFjiuwrd19VzxcipmGUJcRVbmY7+4eWWHQCtKlBxS5GPc9HLZaQSkGRp3GWec7nvLjPP6gn6YMiej9pUCJKKGRwAZhraqqNB5jQp9qjlitKKAaWKnZnZSWFhBGFX/TbUW0HuRR7TJ51dNQ3OKVWVTguSFHMkAsfcADn6ipJoCilAoBqAikanTNNagB7aAKAKit31YSpBEsJ81YqfgVIqiYxRSEUVAGqHHdna00FyJbWdiW0vrAIO6rKjb9PLBu3GgEkHAnAk46Dmap2+Gu6maUDNG4LaAPyjIkD2iSSegFEHFdhG5Gq85jVuAwlgwBKkwYBUZGYafWNXeH4Nw5JvMwggKcgE6YJzJiD/u8hSXhdyVa2By1Bs45kHmfh501O9nDW9PsYn4z1kxy286qF4PgO6TSGJJksxElnMS8Sc4mNp6DFNPZYlijFWYpqYZbSonSCdp1Ek7+InnUl3vZ8JtxjJDSTzwNgfby5ziDh+GuomkMk5JYhiSTJLHIknH8AFRVd/Rslg/fMXEQdIPjGnxlZgmV+GgfkWLKcIQrRfY6gFViQwWYEgbFidj5ge1GNxz3ZKwR4yuqVXEiZ3Yyo8pPKKaeAud5q1JpX1UzpXEKQOoE/EjoVqG2+xnBn7Q5JjVj1gCIG+Bpke1i28yX+AuqnhvXGflsBJZYLCcqqgz1knJipiLpJKlYHhAYN4iN2ECQJwPLPSm8WL2IZfWXADAmCMTOx3O0AEZ3oHXezrjadN91IXTMA6mg+IjaSSpiI8MbGgcIdLHvWKkqZJlRbWCyjMAMA0tvDeQo4yxdcFQyBSACYYEnGrY4B2jeDvUfEcDcuDSxRUkYWQYGw2jHLzAPLSQZa7NYAAcS/RYCiNOgGBtA0MI2GvyELa7HcFj37y3rGBJI28U8gWAHLB3BmReCuKxZe7EgKgIaEQTgfInqfYKntG5nUUOMQGGY5mdpoKidlNrDfaHLKApwMCAYInGpvEeogcgQvDcJdBf8AFfSBoTVDGdKg3DnqDAx6xxGkCTheGuosTbMkkmG1MxzJ9+PIAewTfi6N7eud4YLEdNyZ/rziSFU9nvpM8S8rqlpAjYif/Feu+qTTT2GdYfv2lZ/KCYJaBqOfCrFQeUsfzEUj8NcCovgI1Ax4jrO5Zzzgyx8wDyg3m72cFI8wZON98Z9uOdBUsdlOLguNeZzEZUAR4SQIPhBKkwMSRMhVAfd4C4xJF9x4mOAIAIYKsTBCkg5nUVE4JFSRe62/PDCR8cdffHKTH3N/VOpMLAHijcGTnJjE+X7jAQP2ddNwjv3UDxLMMTt+WcqMg6pnXAA0qakbsogabd9khYgQx1Nqm4xJlmJOqTOVHmC+1w9wAkFDdY5J1FdI2UYkAf3J3NMs8NeWYa2SSzMxDSSdvgIgdBHKaBz23DylwuQNItmIUnSut8yYIZiNzMchUdnsu4BH2i4R5gSOvimRMk+RiIAin8PwT208BXUZLMxLEtOJO8AEnzM4EmnXLV441IsiCRqkA81BxO5k+XTIRN2O5IJ4h5jSSAAxBCyNQMgSpONi37VhLXY7qFVeJdYXSq6VgQgWQu0AgNG3LarRS7MDRpn9xbTt63Jo5+flmvY4O8GLMyMTgHxeEZOlYyBMTzMQdgaCza4J1ct3rMIgKwkDC5mQZ8JP+o+UJViwWjxRqztIG+N/KKSoqyLBqkyXC8lTpBwJA6AE9dyY+gnoPs9Q3rJ0mN9vMZif55VuPLNs29ZMTEkbDlP9wJqrY4d1zpLcskDmSWI6sc+QIA51sssYA68vb/efgacVHSPbt/M05LYyd6J8JPIZA5bn2n4e7MqWGUHmd55Enf2AdOgrUNo6ZiCTHWJMT7p+IpO4CnYn5zzpyWwrNq6tuNGYgHEzAyepksTnerlsvJldtv3fStKByBPuoUAmIPw6U5LZstk6c9J3P0qJrzgSUPxG8jHz+R9+nAmcgDy3P/WaGtEmdgM7bn+38605LZdy6+dKTiJn83942+lFpXAA0HpJaeuT8P8A2FaiJA2J93v/AJ7KeygRg/8AHWKclstmeY0kjkZGduX82qCxrydJOTJkQTIAgcgB/Q8624HQ/CkKALgHoBEfDypyWybveQYHOAOkTLec8h/1S8ULkAIIxk4xIOBPPz9nnWuUjkf5ioymcTG+2/8AJ/macls1A+PDpGNyNoO5jlA+PtoV2JJCkjkSQAc77T/xWqqTiD7x7jTDk+Q28/8Ajn8Kclswu+fAT7x57YnOPiKYtq4FaFlidydpAyPLED6Vs6RjBzTOex+GfZTktmprkSh8zI/oKnCeVWwmCYMch/Os0qpIzJjfEZ6VOVtT0UmmrYg8j/xSkDofhTmS1MrSaDVwL5H4eyn27EjanJaiqHnRWkOGoqcltXuqbpqt9/W+jfAfWj77t9G+A+td+vLFSslaXSJqr9+W/wBLfAfWl+/Lf6W+A+tOvJUrXdUd1VX78t9G+X1o+/E6N8B9adeVqVlbEUvdVV+/E/S3wH1o+/E6N8B9adeSpWu5o7mqn37b6N8B9aX78T9L/AfWl+SpWu5pO5qt99p0b4D60ffifpf4D6068pUrPdUdzVY9uJ0b5fWk+/U6N8B9adeSpWu5pBYiqw7dT9LfAfWj79t9G+A+tS/JUrXc0dzVb79t9G+A+tH35b6N8vrS/JUrHc0dxVcduW+jfAfWk+/E6N8vrS/JUrPc0g4cVX+/E6N8B9aD26n6X+A+tL8rUrA4cCjuKrnt23+l/gPrR9+J0b5fWl+SpWO4pe5qsO3LfRvgPrR9+J0b5fWl+TVjuKKrnty30b4D60UvyVLD00UlOrztgCkNOjyppPSgWkij3UGgKU0hFE9aDGtdr3H7QucP3ei3atLdLyGNwu2lRA9RYVznJgbDdnH+kWm9oHqC5bssRk3OIukabK8gFQ63bkIAzMZdriri3e0uIs2zduC5b4dFGSO5tKCdP59L3SSoIJg1jcV2n+LwPDrw3GDQ9y82u0q3LtwqU7z/ABNzdvlmaRGrB6bpLelR0phfEjPTO/v/AL1xfaFu8ov2FgoEtWFm4xbvuKuQeUDDgTPhAwBqMdV2RxwvcPbuhe7DorBZHhBGIIxEbeUVJgcz6R+lPG8DF67YsXOF1BW7prneW9RwSXAVvgAT0mtvsnt4cRfurbE2raWiG/zGuhnx0UIF9uqdonL9KfR9+NMNde3wttSzqAh71lh1gMpmCsknGAADLEUuxe0jwnDXrpXvWe/eX8qSnC2dBOBG3CvtuWG04tRMDuJoFc5a9LWZtHcNKs4u+JSLaqbyh55ibDBsCIxqkTT4/wBJH4iybItFWuuloywhLV1rCBpGdY+0qNI2KvnwiZUluvVp9nWlJrlbfpyJH4BFogadLKTDW+8tgJjeCN8a7XU6Zm9LXGgGxDEAuC4AWRxMEGMp/wDVZ530EGJxSpLdGKCKzPRlrp4W2b8d44DmCWnWA4yQIOYiIEQMCTp1FEUEGKSaKgKUCm0sVQoNE000tQO1CimCigdFApDSAg7ERtgz86B0UUUA0CUopCYpFYZjMb52Pn0qhxoZaTVQTUFTszspeHVghY95ce62ogku5ljgDc8qG7JtniFv+LvApQHUYCEyV0erBIB2mRvVsUAVRk8V2Dr1HUVZ7nfFgzGLiKLdqFmNKqAYxJQTVs9mJ3KWRqVbYQKVOlh3YAXPsFXSKBSxX4yO6YQTjTE5JPhEn2nJzzrCsehwWzbtNcdxb1+JjGs3X7y9KiBDbCZIDtuYjpBSmljFX0XQJcAZybyFLx1MgcM7u7BQYVvxbkRtq582L6KoDrljc8RnUwUszl1bTqibeo6ZztJJAI3RSMBS5HPW/Qy1Gks2kCEhmDIVFhUbXMkqvC2o89RO8CbjPRpbtxnZm8cqw1N6mhrIgzg91cubfmuEk4ztA0tLkolq3pAA2AgZkwMDJyaUiiedBqBKBRFOoEHnSeylprCgXTigLPOkApAaB7DpRSCigyu2e0CvD3ivhaGtoeYb1S8DICyW/wBPmBUd7ty3aVUtqfWW2AVIAAIRiTzK+Fcc2UTvGredVEtA9uJgFjv5An3U62QwkQd84ORg/MfKqKXCds2nKLJLsAR4TGQzTnYeE79ROTS8H2l3j3II7tWFtW/UwnX4pjBER0E7EVfVRO3sxQVHQb0GNxt4m8jTptol24T+lQoQP7w9yPJQetT3+27VtVnUNQYhQviOnG3UkQJ3NXDxI7zREnTqY8gJhZ8yZgftPvmUD+fz2UGDb9KFKW8S7sqsBJVZClo5th0APMuDgTF7iO27SXAjE6jpPqkxqMCTy3E9JHWp7PEI7MFAIWJYRGo8h1MAE9JFWJHSqM/he3bNxgqMSWMDwkTgmfIeFt/0sDBEVS430ituFVHIDMNbgEabYAclTv4gVE8gWb8pjSsKpvOwHqgWwcBQfXdV6n1ZPkByNWgg6fKmDF4r0oRVYrOoAgKyspDjJLDkgGTGYV42NT8B2xb7pjqdhaB1uymSwyfaxmQB1AHKtDieHDqyyRIIkRqE7kTzic0tuyqgKAAoAAEYAAgCPIYqYMbsntnvbhLyrGES2ssAB4mckYJ8Sido0kYepx6S2fF6xCkiVXVIEDUI5SwH+pf1CbPGX1AZDIAQs7LAKKfCI56mhgI/T7Ks8Og0KNATA8OPD5Yxjb3VUY3F+kqi34WGuNyrafEG0uv6lGktH5ghAyRU1r0hsL4NTkopksCTCeFix5mQZ89q1dI6D4CouG4JV1HcsxZiYkkwPgFAUeQFMFW729aGiSRrXWJBwkM2o9BCMfYp6VDc7bW4Bbsk96/hGpY7v1gzsD+nS2OoAMahWnxFxUUu2wE7Z9g6nlHMmnKkgEqAeYxgncTzqKyuG7dsgrb1MdWnQYYypCwXY84Oon9JBpbfpRYYTqblurZJBIA/2ke0RvWlImMYAMYkAyAY9xHuNAuoWIkFhuMSNjkcvWB94oM6/wCkdsagpkqciDmGgheRJiFzBL2+TCmcB6Qoypq9dyqgIGI1MqtEneNUztBXmYrW0iNh8P50+VVj2ggDEwqqSuoxDFVJYLzMQR7VPSqK3Fdqh/w7bESW13AIFu0hi4wbrI0A9W1bCgektmAdTAGc6TsN/Mfm8/A/6TFi1bVQ91pUsAzao8CqJ045CWJ3yzb07u9duIKal8tST8g0E+wmgibty0qhixghiMHZCFcx0BMTz5daz73bJtIWc/iMQ5ttP4QYHQuMeFLZZgJJO3rrWtc4JSqLEKhUhRtCeqD+0EKY6qKsG2DuBUwNt3gyhhswBEyDByJFFPmioM/iOyS4IN14bfpuW2mB+QRGyxzNJa4DUCe9chuhYRttJn1YE+/cmrXFoxRwAcysAfl2J8zE/Lzpt132CEZjrABE8vZHlJ5VrUM4bg2ViTcZpWIPXeQJ6z8htuW+BI//AEcnTAJJgEgy2nYnIOZGKmS62JRtpJ9x5Ab7YHWl4VGMkz5cowORHv8AfHKmjPXgQur8VpJyZO6nrOTpAXJ2X2mn8LwrFXBuPnwqSTIGAW9pjHSJ3Y1JxfBM7gbKPhvLHz2C/wCpqfbnUx0NtA/8Rk+8kz5+6qIeH7G0LpW44GcDABIABgdIJHLMbAVLb7PKoyi48sQdRyQBBIEnY55zB8hU3esADoMkkR/cmKG4kzGg5MDz8/hn49KmirZ7LKAfiXCBmObbk7Hckgz1H7jSDsxm1MzurPkhSRpMMFEg50yPI6R1Mz3uIcHCNAO8bgbwI5n+/lT7d1yxlTpAH959ucfPnTRB92n/ADbnPmdiMCJ5HPXzot9nlUb8S4xhdzJhckDO7ZE43xFODMW1FDgQo6SYJ9uI8gPOn9+2+lttv5zzHupoqjswlAGYhiQ7kZJYCFz0WBHmoO9TcP2eQwJuO0ZgkgTg9dsHH7o5Cl4tXJCgGCIaOc7gGPn5+RqbvWCyEPkNoAE+7bbzpois8GQQxd2InmQJPMqDB9hwP6Vvu64W/wAW4AAIP6mgyYmI2McyY2FTPcZpXS2TDHoCcjA6GJ6GalLvA8JyZgD1UEADbc/KT0porv2cynVqe5BlVY4kTpkzsNQM/tB33E7Igf4ryTMglfESpYwDzg45aiRyi41wgxpPL4xP8PWm2rrQxKnfA5xiP65Pt6U0VU7Jgk94+SCckSBIiQZ9XSP9Pmabb7JKg/ivmSYx4mABbffB+PkKt96+W0mAAI5kmDO2wHTnPlQ98jdGj+pPLbrI+HWmivf4VtChHaQTnzZp1HOyiYHPA8xHxHYysFAYqqCFAzB31TzM6TPVfMza4hiQVCt0JHTEx8Yn6Uly40AKhUbYEkASIAiPZ5e6mhlzs7UhXvGydRO/UqIOAAYPnpE1GOzG/wA1/LfBmQd+UnHmOgq6lwkxpIxv/B5j4npUdm80MSp8hzjED+59/Smh/DWiqBSxaBEnc+Z86kqu3FEDKMOc/Dy8x8+lLcvNsFOoxE7Amd+sRJqUqc0U21Y0qB/2TzJ8yc0UGoUzB/n8/vR3FJ9stzOlvl5nr5mg8TbJnS3y+tdMZ0htZAHtP9vfP9DQ1uKcnF2wcBvl5eflTTxNr9LfL6+2mGlFmnfZ6b9pt/pb5T160fa7YBhW5dOW3PyphpBbzAiBv7enw/qKa3DjUOsfATn+eVP+1W4A0sfhuffR9pt9G+Xl5+VMNHcU3uKE4m3nB6ctvj5Ug4i3OzeXl86YaVrUCTSjh6c3Fodw3y5T5+dNbi7ceqcCBt7evlTDQLM9KO5pO/t81b5fWj7Tbz4Wz7PrTDSfZwMDnJ+pNKiZPl8PZR9pt/pb5e3r7fnQOIt9G/nv8qYacbVIbFB4u3gQefTn7/5mlPFW42Py+tTDUa28ScDJ931+tL3AMco6/Cl+02+jfL60fabf6W+X1q4aR7cCd/7mjuOtL9pToYHLG/M7/wAzS/bbf6Tn2Z+dMNNa0BJ99J3NKeIt9G/nv8hS/aLf6W+X1phqK7YmBuZx7syfZ/WKeeFzPT+//VOt8VbGwPy+v8ipPvBejfL61MER4eipTx6dD8vrRTBnaaKKK5tAUGnU0n+eVAUUE0MaApxppo9tBk8T20RxqcKttpZGum4YChFgQo3ZtTAcgJ57VUv8fx5a4bKcJ3IZgrXbl1X0rAJIRCNwTRwXj7X4hv8AI4ezaH/ldd7x98KnyrH7f9H1scNfvLxfFqtpWZQ17vEe4Dhe6YaWUvCxzJ8s7ikdX2Hxt27ZVr1tbbmcKxZSOTKSAYI6iflV12IBIBMchEk9Mnf31xnF9r8UyXEdGDC3w1om2wtzxF42zcCiZU6bgAJIA0sfzCus7N4tbtm3cQEI6K6gjSQrAEY5YIqTA5jtj04u8G6ni+EKcO7aBeS6LugmSNaBAdhO/IxMVu8B2yt6/eRBK2dCl+Tu6l4X9oXTnmW8s8/6YdjX+NJtrcVOFtjvHm3r13ElgoOoapyGiAIGSSQrfR/tReE4a5cuKXL37w/DAH4fDKtgkBmwoTh2MSegyRVqKHaTQBXPr6Y25ANu4CO8DiAe7Nvvp1ENBB+zXciQNImJE1u0PSYXrfdW0uLcuXUsk4Q20a4i95rDYlWjGQS0xpNSpLdUKQ1z1j03tEgd1dVCBpMLB1JauWwAGkahdUeRKgxIob00TSh7m6dSayPCNPgvXApOrYjh7viEiADMMKVK26EURWf2BduPw1s3l03GAZgSDk5xGAOg5CBvNaFQEUGaKQmoClim0tUKKKYTTiZqB1FMAoqh2mgGkNBWoFFFFG9AlKKIpBQKxoIpJoJoM3hexO7a+/ePq4hldmAVSpVBbUKc4CqNwedN/wDj6uyG9ce8LZDIhCJbRhs3doo1sORaY5AVqCgb1bGFxvYDurQ5V3uNfJOkhX7sWEWNMlVWG8ym4nGlc7OHdJaRmQJpCkaT4UGkKQwIIjlG4B5VdK0AUsVuP/wWAmSAo2ksSFUZEZJA9lc9w3oi62bNprmvulIJgKLneXVvXZEEie7CzOzsTOx6mKUikSOet+imm1dQXHJvoLd0jSIJ1946ypI1ayNJJAJmm/8AxPJfvG7xtRIXSEFxrl11dZWfwxxNyBMGFkYFdHSMKXKOYtehmwNwrpgoV0lgVPDhNUrpICcHaERBJfYQKl470YN247M7BbmpCBp1Kpt/ZwVMf5Xebzm7yjPQg0sVbkoIsUEUvnSGsqQUCinRQNAFAPSl+FNNAsGKAJ50UgNArAUUA0UGb2t2kU4e8y4ZQURjgd56oPsVjJP7W5CajbtazZVVQ6jqVAPEJJIUszadwBJ5yQN2FXuK0CAyglzpiAdUgkzPIAEk9B7Kc3BoSJRJyRKjckMSPeAT5ia0I+G7TtOVGsamAIAkzIZsNGRCMQeYE0cLxuu5cUDwoQs58TZ1RiIBBXfcNtGXW0trcChV1BSQQo8K+rk8pOB1g9KlHCoBARQNWqAoA1dcc8DPlUGPeRC1x7g1WrIOSAWuXmMkLz8AK21A/MxG6irPZnaC9zqa4pKrrfT6tsEa9IMZAVh5kQedW1ZG1JpBCEA4GkMPGAPMAg+UjnQgtgi2FXxDVAUaYWIY8t9IH/BiopXfSK0AfEDGwAbWzeLwaSuCSsCdzIxBpOB7WGka2BhVZ7gkIHueJbaCJaFM9Y0kzqxJd7PtLd1MqkvCIoRdyTcdj1JMsTyA6nMgtW7tohAFDElWCjB9TvFHWBg9I5UxUK9rLqZ3fTZEomPXKH8S5tOkHwzthjzFInpAmpg0IEOlmlj4oYmPD6o0MCxiCrDlJtW7Vo/hhFItqFGAwVTssnnCAx5AnlUHGWLSBmNq34VLklAfWkQIElmiPh1FESP21ZWZuARkyG6qOm83Ex+4daTju1goKpDXSQirn12AI1RsADrbmFBPSn27dpwWKLKmGJUYdYnxRmDInqD0pfsai6bpIwpHIAH87E82gKM7BT1NRWc3bQ74WdcC3/iXWAGsqDKgRAJYZI/S6iDE6fE3V7vUW0oBrY5HgALHzH9YkVCFsi0bptqFCm4ZQAxhy0bydAPXA5jFi0daeMLBGRuBjIacSDIPsoMbsztIi4e8YW1JJKEbXG7sJaEer3aFC553L0cjV236QWy5UkAAKQ0khtfqADTMlSp9rqBJmLh4G2QR3aGSZ8I55PLmcmmXODtBWZkQLEsdIiBLEnGeZq4iDguNZ21Z03JNsREWlgd4TvLlgQP06dvFVDsztm2166bhA8R0scRbAAUARsVtd6Tt+IOhjcW0rKCUxAhSACoIGI5eY8qjudnWzvbQzMnSDMzMkjnqb/cetQVuz+2bdzSAYZ9RVM6oUnfGDESOROk5peE7btuHMgKhIk8wNPi22JOBkkaT+YVZ+zovi0qsA+KAIWdTZ6SSah4BEa0DoRVYK2kAYGlWXUIwRj2QKKiv+kFpdOlgxZgvMRmGJxygiP1Qu5pO1O2ktKVDDvYGkEExqmGYAeqAGYjchDFXBwdvB0Jgkg6RIJIJgxzIn3UPwlstqKIWMZKqSYgjxR5D4CmDN7Q7bVbei0/eXZCAgCeQLbaSxJAHLU6z4as2u0kQBLt1TcX18EeIhWIURsNYjnETzNTp2fbXItoCDIIVQRAgcumKX7JbmSizvOkTOcz18Tf7jTBncX24NGD3Yd9C3GiAgID3YIwNR0KTgsUOxrVsuHAZTg7bj+tRHhLRABRCFGkSqwq7EDkBAiKl4e4rorLMESJxI5H2EZ9hoJW/maKSioM9uAuG5qN3MMF8PqgmR7sCeulc7yn2G7/m9YJUEg+KM+9Z66fOrVzi94Unp0OSBnlkUnDPgDxGcknEkyevkcchWtRDb4JxkXPESWZoywAhF8gBHz6mXNw1yFC3TjLEgEsZU8ogRIjz3xU63pMANzzgAQYkzyqNeMnOlvhOJEH3z/XoaaKlrs24qwLvOSNIgySW1Tkz7t28gIrPA3e8MXeS6m0jMEgIP9JJxgE7eKBofatsH4b7jr5H4eYp9viQxAAOZ5YECf8Aj400Vfu1yG1XNTMNAMRpQkFgI2LAAT+1emW8Hw1zQw7z9iHTpgDBYAbYwPZOQRVocb5NHsGxE9emfcaj4nidRAAIAycZJH5d+o/puDTRF2d2Y1qAH8MzpAiTCjczjBEdNPSp+P4ZnC6WjSSwkSNceBiOelvFHUL0pLXHGJYH3DbE9c+2pL/EkYAlth0k7SfmfIU0VF7NdRpW4AkEBSuobGJ6ydJPWX6iEtdkNAU3JtiSyx641FstzmRPXxdcWVvhfD4zpGTvJGSZ9p+lDcYY2IidwMwQCMHqQJ8/KmiPjODLq6yBryTE+wEfpx7xPWarjsh9OjvfCGDQROzFs9SSZJMyVBPObDcYdGB4o3jAMSTHMDOPKKtcP6oAnGM5PnJ6zTYFZeHuQfxclpmBhANh5zkn/um8TwTNb0m4cnUxIECMgADkCAYMzGavhTSxyqWrNt2bzWh+IVZjJJUSFiBjkZhj8KS5auhgBcJDEnYeFRM5j9wA8wp5NOnpo00sU+I4PWLiyIcQf/GI0+w5/wBx55qgex7ndlO9w2T4d5JLT1k6fdqGxAG1pPSgp5UsU7vDufVuECIOASSSZM+zbzHOmXOHu6Ui5BHrGJ1HB/27iOh3kTV4LS6aWM88Hd5XjziQDyETAH5p9xA5ZQ8Ld/zYwfy8/FB90r/tPXGiVpKWMy5wJkWgT3WmCP2j1pbcs5MHy1H2zX+FuFpF2AT6sCAvhwOc4bn+YdM3CKIpYppw90b3A22CIAMCYjzmOgoq7popYvXFgMeg/go7qBk/97QK6LSOlGkdK78MW51uFkZ2NCJMx/Of9DXRaRRpHSnBbmWtEmJiMnbA5b88T7qkt2ZE9dvZXRaB0o004Lc0lskSNuXmOp9v0p54eui0jpRpFOC3PGxUVzhwPEeQx7428ztXTaRRpHSnBbmnTSsn+Gi3b5Ryk+XT3/Sul0DpRpHSnBbne4o7mui0ijSOlPmdOcPD0LbzH8j+Cuj0jpRpHSnzOnO9xTLdqc/DzHWul0jpRpHSnzOnOGzieVIgnbbl5xufjXSaR0o0jpT5luc7imFB1wP4f6V02kdKNA6CnzOnMFMTGTsPM7CnGxXS6R0o0jpT5nTmTYpe4rpdI6UaR0qfM6c0bFLXSaR0op8zp//Z">
            <a:hlinkClick r:id="rId2"/>
          </p:cNvPr>
          <p:cNvSpPr>
            <a:spLocks noChangeAspect="1" noChangeArrowheads="1"/>
          </p:cNvSpPr>
          <p:nvPr/>
        </p:nvSpPr>
        <p:spPr bwMode="auto">
          <a:xfrm>
            <a:off x="28575" y="-1790700"/>
            <a:ext cx="34099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UUExQWFRQWGBgVFxcYGBgUFxQVGBgXFRgYGBQaHSYfGBojGhQYHy8gJCcpLCwsGB8yNTAqNSYrLCkBCQoKDgwOFA8PGikcHBwsKSwpKSkpKSwpKSksKSwsKSkpKSkpKSkpKSksKSwpLCkpKSwpKSkpLCwpLCwsKSkpLP/AABEIAOsA1gMBIgACEQEDEQH/xAAbAAABBQEBAAAAAAAAAAAAAAAAAQIDBAUGB//EAD0QAAIBAwIDBAcHAgYCAwAAAAECEQADIRIxBEFRBRMiYQYycYGRodEUFSNCUmLwscEzU4KS4fFyohYkQ//EABgBAQEBAQEAAAAAAAAAAAAAAAABAgME/8QAGxEBAAMBAQEBAAAAAAAAAAAAAAERIRICEzH/2gAMAwEAAhEDEQA/APQgKaRTqbNeN1OpKUiloGmg0T76JoAUCiigUn3VlcH6SWr1t7lotcVGNuQpBe4IlUDRO4zgeeCa0rt4KpZsBQWPsAk/IGub9EODH2CxduTrcvxBgkS3EObkEc8Mg6/EzYGjf9IFtrqezxCLiSbYMH2KxJ9wrWNct2pxtxO0LA1hx3dy7cs6R+BaQH8Vbkjxs0LkEb7RUnZ3bF1r1gXQw722p0rp0i463L3izqgW7TAb9TkiLSNrj+0lsiWV2JkwiPcMCJMKDG/P3Vm8B6a8Jet3biXfDYGq6GVka2M7oRJ2OwOcb4rY4m9pWdzyH6m5CBnevNe0fRW6L5uX2tte417dl1RSoW2XUE+uQWa1bcnBggweqIiSXpdptSg7SAYO4B6jrT6wuL9MLVtmBR9KlwWAUjwG+GhdWogHhrnLlSv6VosardxZYgzowoumzrkNkFgdpwrHlmVI3aK5nhfSf8RyyXDquC3btjR4UDWLJJ8QEtev9TgHaDVjhvTC1cAKpcgheS+s5shVjVz+02zO2fIwqS26TQ1YvZXbjcRdGlCtoW1dp0zqc3NOxMrFrEb6wa2qfiikig0uqoEpQKbNLNAoGaCKa1KKB1LUZNJQPigjrSVDxfErbttcfCopY8zAEmBzoJp/nWlApiEkZEHmJmOXKnTQLSChTVY8cveNbGSqqx9rFgo/9GPkBVFpTQN6iu3gqFmwB0lucCIEmfZTyaCHtDgVvW2tvq0OCraWKEqcEalgwQSKjXspBaW0C6qgVVK3HDgLgDXM4GPZU32hdeifEV1R+2Qsnpk46wehqWaCiexrWm4AoBvCLrZL3FjSQzkz6sjfEmKE7IXv++M6gCFH5QCFQGOoVY/1P1xfmlmliJbIDF4MmJyYwI29gHwrP7Q7GF6/buFmU2PEkMQGuEOo1gbqoYiME6zmN9SohxS69E+LTqjos6ZJ5ScDrB6Ggyh6JWSSW1MIKwTjOvPXVN2609bjeQFjiuwrd19VzxcipmGUJcRVbmY7+4eWWHQCtKlBxS5GPc9HLZaQSkGRp3GWec7nvLjPP6gn6YMiej9pUCJKKGRwAZhraqqNB5jQp9qjlitKKAaWKnZnZSWFhBGFX/TbUW0HuRR7TJ51dNQ3OKVWVTguSFHMkAsfcADn6ipJoCilAoBqAikanTNNagB7aAKAKit31YSpBEsJ81YqfgVIqiYxRSEUVAGqHHdna00FyJbWdiW0vrAIO6rKjb9PLBu3GgEkHAnAk46Dmap2+Gu6maUDNG4LaAPyjIkD2iSSegFEHFdhG5Gq85jVuAwlgwBKkwYBUZGYafWNXeH4Nw5JvMwggKcgE6YJzJiD/u8hSXhdyVa2By1Bs45kHmfh501O9nDW9PsYn4z1kxy286qF4PgO6TSGJJksxElnMS8Sc4mNp6DFNPZYlijFWYpqYZbSonSCdp1Ek7+InnUl3vZ8JtxjJDSTzwNgfby5ziDh+GuomkMk5JYhiSTJLHIknH8AFRVd/Rslg/fMXEQdIPjGnxlZgmV+GgfkWLKcIQrRfY6gFViQwWYEgbFidj5ge1GNxz3ZKwR4yuqVXEiZ3Yyo8pPKKaeAud5q1JpX1UzpXEKQOoE/EjoVqG2+xnBn7Q5JjVj1gCIG+Bpke1i28yX+AuqnhvXGflsBJZYLCcqqgz1knJipiLpJKlYHhAYN4iN2ECQJwPLPSm8WL2IZfWXADAmCMTOx3O0AEZ3oHXezrjadN91IXTMA6mg+IjaSSpiI8MbGgcIdLHvWKkqZJlRbWCyjMAMA0tvDeQo4yxdcFQyBSACYYEnGrY4B2jeDvUfEcDcuDSxRUkYWQYGw2jHLzAPLSQZa7NYAAcS/RYCiNOgGBtA0MI2GvyELa7HcFj37y3rGBJI28U8gWAHLB3BmReCuKxZe7EgKgIaEQTgfInqfYKntG5nUUOMQGGY5mdpoKidlNrDfaHLKApwMCAYInGpvEeogcgQvDcJdBf8AFfSBoTVDGdKg3DnqDAx6xxGkCTheGuosTbMkkmG1MxzJ9+PIAewTfi6N7eud4YLEdNyZ/rziSFU9nvpM8S8rqlpAjYif/Feu+qTTT2GdYfv2lZ/KCYJaBqOfCrFQeUsfzEUj8NcCovgI1Ax4jrO5Zzzgyx8wDyg3m72cFI8wZON98Z9uOdBUsdlOLguNeZzEZUAR4SQIPhBKkwMSRMhVAfd4C4xJF9x4mOAIAIYKsTBCkg5nUVE4JFSRe62/PDCR8cdffHKTH3N/VOpMLAHijcGTnJjE+X7jAQP2ddNwjv3UDxLMMTt+WcqMg6pnXAA0qakbsogabd9khYgQx1Nqm4xJlmJOqTOVHmC+1w9wAkFDdY5J1FdI2UYkAf3J3NMs8NeWYa2SSzMxDSSdvgIgdBHKaBz23DylwuQNItmIUnSut8yYIZiNzMchUdnsu4BH2i4R5gSOvimRMk+RiIAin8PwT208BXUZLMxLEtOJO8AEnzM4EmnXLV441IsiCRqkA81BxO5k+XTIRN2O5IJ4h5jSSAAxBCyNQMgSpONi37VhLXY7qFVeJdYXSq6VgQgWQu0AgNG3LarRS7MDRpn9xbTt63Jo5+flmvY4O8GLMyMTgHxeEZOlYyBMTzMQdgaCza4J1ct3rMIgKwkDC5mQZ8JP+o+UJViwWjxRqztIG+N/KKSoqyLBqkyXC8lTpBwJA6AE9dyY+gnoPs9Q3rJ0mN9vMZif55VuPLNs29ZMTEkbDlP9wJqrY4d1zpLcskDmSWI6sc+QIA51sssYA68vb/efgacVHSPbt/M05LYyd6J8JPIZA5bn2n4e7MqWGUHmd55Enf2AdOgrUNo6ZiCTHWJMT7p+IpO4CnYn5zzpyWwrNq6tuNGYgHEzAyepksTnerlsvJldtv3fStKByBPuoUAmIPw6U5LZstk6c9J3P0qJrzgSUPxG8jHz+R9+nAmcgDy3P/WaGtEmdgM7bn+38605LZdy6+dKTiJn83942+lFpXAA0HpJaeuT8P8A2FaiJA2J93v/AJ7KeygRg/8AHWKclstmeY0kjkZGduX82qCxrydJOTJkQTIAgcgB/Q8624HQ/CkKALgHoBEfDypyWybveQYHOAOkTLec8h/1S8ULkAIIxk4xIOBPPz9nnWuUjkf5ioymcTG+2/8AJ/macls1A+PDpGNyNoO5jlA+PtoV2JJCkjkSQAc77T/xWqqTiD7x7jTDk+Q28/8Ajn8Kclswu+fAT7x57YnOPiKYtq4FaFlidydpAyPLED6Vs6RjBzTOex+GfZTktmprkSh8zI/oKnCeVWwmCYMch/Os0qpIzJjfEZ6VOVtT0UmmrYg8j/xSkDofhTmS1MrSaDVwL5H4eyn27EjanJaiqHnRWkOGoqcltXuqbpqt9/W+jfAfWj77t9G+A+td+vLFSslaXSJqr9+W/wBLfAfWl+/Lf6W+A+tOvJUrXdUd1VX78t9G+X1o+/E6N8B9adeVqVlbEUvdVV+/E/S3wH1o+/E6N8B9adeSpWu5o7mqn37b6N8B9aX78T9L/AfWl+SpWu5pO5qt99p0b4D60ffifpf4D6068pUrPdUdzVY9uJ0b5fWk+/U6N8B9adeSpWu5pBYiqw7dT9LfAfWj79t9G+A+tS/JUrXc0dzVb79t9G+A+tH35b6N8vrS/JUrHc0dxVcduW+jfAfWk+/E6N8vrS/JUrPc0g4cVX+/E6N8B9aD26n6X+A+tL8rUrA4cCjuKrnt23+l/gPrR9+J0b5fWl+SpWO4pe5qsO3LfRvgPrR9+J0b5fWl+TVjuKKrnty30b4D60UvyVLD00UlOrztgCkNOjyppPSgWkij3UGgKU0hFE9aDGtdr3H7QucP3ei3atLdLyGNwu2lRA9RYVznJgbDdnH+kWm9oHqC5bssRk3OIukabK8gFQ63bkIAzMZdriri3e0uIs2zduC5b4dFGSO5tKCdP59L3SSoIJg1jcV2n+LwPDrw3GDQ9y82u0q3LtwqU7z/ABNzdvlmaRGrB6bpLelR0phfEjPTO/v/AL1xfaFu8ov2FgoEtWFm4xbvuKuQeUDDgTPhAwBqMdV2RxwvcPbuhe7DorBZHhBGIIxEbeUVJgcz6R+lPG8DF67YsXOF1BW7prneW9RwSXAVvgAT0mtvsnt4cRfurbE2raWiG/zGuhnx0UIF9uqdonL9KfR9+NMNde3wttSzqAh71lh1gMpmCsknGAADLEUuxe0jwnDXrpXvWe/eX8qSnC2dBOBG3CvtuWG04tRMDuJoFc5a9LWZtHcNKs4u+JSLaqbyh55ibDBsCIxqkTT4/wBJH4iybItFWuuloywhLV1rCBpGdY+0qNI2KvnwiZUluvVp9nWlJrlbfpyJH4BFogadLKTDW+8tgJjeCN8a7XU6Zm9LXGgGxDEAuC4AWRxMEGMp/wDVZ530EGJxSpLdGKCKzPRlrp4W2b8d44DmCWnWA4yQIOYiIEQMCTp1FEUEGKSaKgKUCm0sVQoNE000tQO1CimCigdFApDSAg7ERtgz86B0UUUA0CUopCYpFYZjMb52Pn0qhxoZaTVQTUFTszspeHVghY95ce62ogku5ljgDc8qG7JtniFv+LvApQHUYCEyV0erBIB2mRvVsUAVRk8V2Dr1HUVZ7nfFgzGLiKLdqFmNKqAYxJQTVs9mJ3KWRqVbYQKVOlh3YAXPsFXSKBSxX4yO6YQTjTE5JPhEn2nJzzrCsehwWzbtNcdxb1+JjGs3X7y9KiBDbCZIDtuYjpBSmljFX0XQJcAZybyFLx1MgcM7u7BQYVvxbkRtq582L6KoDrljc8RnUwUszl1bTqibeo6ZztJJAI3RSMBS5HPW/Qy1Gks2kCEhmDIVFhUbXMkqvC2o89RO8CbjPRpbtxnZm8cqw1N6mhrIgzg91cubfmuEk4ztA0tLkolq3pAA2AgZkwMDJyaUiiedBqBKBRFOoEHnSeylprCgXTigLPOkApAaB7DpRSCigyu2e0CvD3ivhaGtoeYb1S8DICyW/wBPmBUd7ty3aVUtqfWW2AVIAAIRiTzK+Fcc2UTvGredVEtA9uJgFjv5An3U62QwkQd84ORg/MfKqKXCds2nKLJLsAR4TGQzTnYeE79ROTS8H2l3j3II7tWFtW/UwnX4pjBER0E7EVfVRO3sxQVHQb0GNxt4m8jTptol24T+lQoQP7w9yPJQetT3+27VtVnUNQYhQviOnG3UkQJ3NXDxI7zREnTqY8gJhZ8yZgftPvmUD+fz2UGDb9KFKW8S7sqsBJVZClo5th0APMuDgTF7iO27SXAjE6jpPqkxqMCTy3E9JHWp7PEI7MFAIWJYRGo8h1MAE9JFWJHSqM/he3bNxgqMSWMDwkTgmfIeFt/0sDBEVS430ituFVHIDMNbgEabYAclTv4gVE8gWb8pjSsKpvOwHqgWwcBQfXdV6n1ZPkByNWgg6fKmDF4r0oRVYrOoAgKyspDjJLDkgGTGYV42NT8B2xb7pjqdhaB1uymSwyfaxmQB1AHKtDieHDqyyRIIkRqE7kTzic0tuyqgKAAoAAEYAAgCPIYqYMbsntnvbhLyrGES2ssAB4mckYJ8Sido0kYepx6S2fF6xCkiVXVIEDUI5SwH+pf1CbPGX1AZDIAQs7LAKKfCI56mhgI/T7Ks8Og0KNATA8OPD5Yxjb3VUY3F+kqi34WGuNyrafEG0uv6lGktH5ghAyRU1r0hsL4NTkopksCTCeFix5mQZ89q1dI6D4CouG4JV1HcsxZiYkkwPgFAUeQFMFW729aGiSRrXWJBwkM2o9BCMfYp6VDc7bW4Bbsk96/hGpY7v1gzsD+nS2OoAMahWnxFxUUu2wE7Z9g6nlHMmnKkgEqAeYxgncTzqKyuG7dsgrb1MdWnQYYypCwXY84Oon9JBpbfpRYYTqblurZJBIA/2ke0RvWlImMYAMYkAyAY9xHuNAuoWIkFhuMSNjkcvWB94oM6/wCkdsagpkqciDmGgheRJiFzBL2+TCmcB6Qoypq9dyqgIGI1MqtEneNUztBXmYrW0iNh8P50+VVj2ggDEwqqSuoxDFVJYLzMQR7VPSqK3Fdqh/w7bESW13AIFu0hi4wbrI0A9W1bCgektmAdTAGc6TsN/Mfm8/A/6TFi1bVQ91pUsAzao8CqJ045CWJ3yzb07u9duIKal8tST8g0E+wmgibty0qhixghiMHZCFcx0BMTz5daz73bJtIWc/iMQ5ttP4QYHQuMeFLZZgJJO3rrWtc4JSqLEKhUhRtCeqD+0EKY6qKsG2DuBUwNt3gyhhswBEyDByJFFPmioM/iOyS4IN14bfpuW2mB+QRGyxzNJa4DUCe9chuhYRttJn1YE+/cmrXFoxRwAcysAfl2J8zE/Lzpt132CEZjrABE8vZHlJ5VrUM4bg2ViTcZpWIPXeQJ6z8htuW+BI//AEcnTAJJgEgy2nYnIOZGKmS62JRtpJ9x5Ab7YHWl4VGMkz5cowORHv8AfHKmjPXgQur8VpJyZO6nrOTpAXJ2X2mn8LwrFXBuPnwqSTIGAW9pjHSJ3Y1JxfBM7gbKPhvLHz2C/wCpqfbnUx0NtA/8Rk+8kz5+6qIeH7G0LpW44GcDABIABgdIJHLMbAVLb7PKoyi48sQdRyQBBIEnY55zB8hU3esADoMkkR/cmKG4kzGg5MDz8/hn49KmirZ7LKAfiXCBmObbk7Hckgz1H7jSDsxm1MzurPkhSRpMMFEg50yPI6R1Mz3uIcHCNAO8bgbwI5n+/lT7d1yxlTpAH959ucfPnTRB92n/ADbnPmdiMCJ5HPXzot9nlUb8S4xhdzJhckDO7ZE43xFODMW1FDgQo6SYJ9uI8gPOn9+2+lttv5zzHupoqjswlAGYhiQ7kZJYCFz0WBHmoO9TcP2eQwJuO0ZgkgTg9dsHH7o5Cl4tXJCgGCIaOc7gGPn5+RqbvWCyEPkNoAE+7bbzpois8GQQxd2InmQJPMqDB9hwP6Vvu64W/wAW4AAIP6mgyYmI2McyY2FTPcZpXS2TDHoCcjA6GJ6GalLvA8JyZgD1UEADbc/KT0porv2cynVqe5BlVY4kTpkzsNQM/tB33E7Igf4ryTMglfESpYwDzg45aiRyi41wgxpPL4xP8PWm2rrQxKnfA5xiP65Pt6U0VU7Jgk94+SCckSBIiQZ9XSP9Pmabb7JKg/ivmSYx4mABbffB+PkKt96+W0mAAI5kmDO2wHTnPlQ98jdGj+pPLbrI+HWmivf4VtChHaQTnzZp1HOyiYHPA8xHxHYysFAYqqCFAzB31TzM6TPVfMza4hiQVCt0JHTEx8Yn6Uly40AKhUbYEkASIAiPZ5e6mhlzs7UhXvGydRO/UqIOAAYPnpE1GOzG/wA1/LfBmQd+UnHmOgq6lwkxpIxv/B5j4npUdm80MSp8hzjED+59/Smh/DWiqBSxaBEnc+Z86kqu3FEDKMOc/Dy8x8+lLcvNsFOoxE7Amd+sRJqUqc0U21Y0qB/2TzJ8yc0UGoUzB/n8/vR3FJ9stzOlvl5nr5mg8TbJnS3y+tdMZ0htZAHtP9vfP9DQ1uKcnF2wcBvl5eflTTxNr9LfL6+2mGlFmnfZ6b9pt/pb5T160fa7YBhW5dOW3PyphpBbzAiBv7enw/qKa3DjUOsfATn+eVP+1W4A0sfhuffR9pt9G+Xl5+VMNHcU3uKE4m3nB6ctvj5Ug4i3OzeXl86YaVrUCTSjh6c3Fodw3y5T5+dNbi7ceqcCBt7evlTDQLM9KO5pO/t81b5fWj7Tbz4Wz7PrTDSfZwMDnJ+pNKiZPl8PZR9pt/pb5e3r7fnQOIt9G/nv8qYacbVIbFB4u3gQefTn7/5mlPFW42Py+tTDUa28ScDJ931+tL3AMco6/Cl+02+jfL60fabf6W+X1q4aR7cCd/7mjuOtL9pToYHLG/M7/wAzS/bbf6Tn2Z+dMNNa0BJ99J3NKeIt9G/nv8hS/aLf6W+X1phqK7YmBuZx7syfZ/WKeeFzPT+//VOt8VbGwPy+v8ipPvBejfL61MER4eipTx6dD8vrRTBnaaKKK5tAUGnU0n+eVAUUE0MaApxppo9tBk8T20RxqcKttpZGum4YChFgQo3ZtTAcgJ57VUv8fx5a4bKcJ3IZgrXbl1X0rAJIRCNwTRwXj7X4hv8AI4ezaH/ldd7x98KnyrH7f9H1scNfvLxfFqtpWZQ17vEe4Dhe6YaWUvCxzJ8s7ikdX2Hxt27ZVr1tbbmcKxZSOTKSAYI6iflV12IBIBMchEk9Mnf31xnF9r8UyXEdGDC3w1om2wtzxF42zcCiZU6bgAJIA0sfzCus7N4tbtm3cQEI6K6gjSQrAEY5YIqTA5jtj04u8G6ni+EKcO7aBeS6LugmSNaBAdhO/IxMVu8B2yt6/eRBK2dCl+Tu6l4X9oXTnmW8s8/6YdjX+NJtrcVOFtjvHm3r13ElgoOoapyGiAIGSSQrfR/tReE4a5cuKXL37w/DAH4fDKtgkBmwoTh2MSegyRVqKHaTQBXPr6Y25ANu4CO8DiAe7Nvvp1ENBB+zXciQNImJE1u0PSYXrfdW0uLcuXUsk4Q20a4i95rDYlWjGQS0xpNSpLdUKQ1z1j03tEgd1dVCBpMLB1JauWwAGkahdUeRKgxIob00TSh7m6dSayPCNPgvXApOrYjh7viEiADMMKVK26EURWf2BduPw1s3l03GAZgSDk5xGAOg5CBvNaFQEUGaKQmoClim0tUKKKYTTiZqB1FMAoqh2mgGkNBWoFFFFG9AlKKIpBQKxoIpJoJoM3hexO7a+/ePq4hldmAVSpVBbUKc4CqNwedN/wDj6uyG9ce8LZDIhCJbRhs3doo1sORaY5AVqCgb1bGFxvYDurQ5V3uNfJOkhX7sWEWNMlVWG8ym4nGlc7OHdJaRmQJpCkaT4UGkKQwIIjlG4B5VdK0AUsVuP/wWAmSAo2ksSFUZEZJA9lc9w3oi62bNprmvulIJgKLneXVvXZEEie7CzOzsTOx6mKUikSOet+imm1dQXHJvoLd0jSIJ1946ypI1ayNJJAJmm/8AxPJfvG7xtRIXSEFxrl11dZWfwxxNyBMGFkYFdHSMKXKOYtehmwNwrpgoV0lgVPDhNUrpICcHaERBJfYQKl470YN247M7BbmpCBp1Kpt/ZwVMf5Xebzm7yjPQg0sVbkoIsUEUvnSGsqQUCinRQNAFAPSl+FNNAsGKAJ50UgNArAUUA0UGb2t2kU4e8y4ZQURjgd56oPsVjJP7W5CajbtazZVVQ6jqVAPEJJIUszadwBJ5yQN2FXuK0CAyglzpiAdUgkzPIAEk9B7Kc3BoSJRJyRKjckMSPeAT5ia0I+G7TtOVGsamAIAkzIZsNGRCMQeYE0cLxuu5cUDwoQs58TZ1RiIBBXfcNtGXW0trcChV1BSQQo8K+rk8pOB1g9KlHCoBARQNWqAoA1dcc8DPlUGPeRC1x7g1WrIOSAWuXmMkLz8AK21A/MxG6irPZnaC9zqa4pKrrfT6tsEa9IMZAVh5kQedW1ZG1JpBCEA4GkMPGAPMAg+UjnQgtgi2FXxDVAUaYWIY8t9IH/BiopXfSK0AfEDGwAbWzeLwaSuCSsCdzIxBpOB7WGka2BhVZ7gkIHueJbaCJaFM9Y0kzqxJd7PtLd1MqkvCIoRdyTcdj1JMsTyA6nMgtW7tohAFDElWCjB9TvFHWBg9I5UxUK9rLqZ3fTZEomPXKH8S5tOkHwzthjzFInpAmpg0IEOlmlj4oYmPD6o0MCxiCrDlJtW7Vo/hhFItqFGAwVTssnnCAx5AnlUHGWLSBmNq34VLklAfWkQIElmiPh1FESP21ZWZuARkyG6qOm83Ex+4daTju1goKpDXSQirn12AI1RsADrbmFBPSn27dpwWKLKmGJUYdYnxRmDInqD0pfsai6bpIwpHIAH87E82gKM7BT1NRWc3bQ74WdcC3/iXWAGsqDKgRAJYZI/S6iDE6fE3V7vUW0oBrY5HgALHzH9YkVCFsi0bptqFCm4ZQAxhy0bydAPXA5jFi0daeMLBGRuBjIacSDIPsoMbsztIi4e8YW1JJKEbXG7sJaEer3aFC553L0cjV236QWy5UkAAKQ0khtfqADTMlSp9rqBJmLh4G2QR3aGSZ8I55PLmcmmXODtBWZkQLEsdIiBLEnGeZq4iDguNZ21Z03JNsREWlgd4TvLlgQP06dvFVDsztm2166bhA8R0scRbAAUARsVtd6Tt+IOhjcW0rKCUxAhSACoIGI5eY8qjudnWzvbQzMnSDMzMkjnqb/cetQVuz+2bdzSAYZ9RVM6oUnfGDESOROk5peE7btuHMgKhIk8wNPi22JOBkkaT+YVZ+zovi0qsA+KAIWdTZ6SSah4BEa0DoRVYK2kAYGlWXUIwRj2QKKiv+kFpdOlgxZgvMRmGJxygiP1Qu5pO1O2ktKVDDvYGkEExqmGYAeqAGYjchDFXBwdvB0Jgkg6RIJIJgxzIn3UPwlstqKIWMZKqSYgjxR5D4CmDN7Q7bVbei0/eXZCAgCeQLbaSxJAHLU6z4as2u0kQBLt1TcX18EeIhWIURsNYjnETzNTp2fbXItoCDIIVQRAgcumKX7JbmSizvOkTOcz18Tf7jTBncX24NGD3Yd9C3GiAgID3YIwNR0KTgsUOxrVsuHAZTg7bj+tRHhLRABRCFGkSqwq7EDkBAiKl4e4rorLMESJxI5H2EZ9hoJW/maKSioM9uAuG5qN3MMF8PqgmR7sCeulc7yn2G7/m9YJUEg+KM+9Z66fOrVzi94Unp0OSBnlkUnDPgDxGcknEkyevkcchWtRDb4JxkXPESWZoywAhF8gBHz6mXNw1yFC3TjLEgEsZU8ogRIjz3xU63pMANzzgAQYkzyqNeMnOlvhOJEH3z/XoaaKlrs24qwLvOSNIgySW1Tkz7t28gIrPA3e8MXeS6m0jMEgIP9JJxgE7eKBofatsH4b7jr5H4eYp9viQxAAOZ5YECf8Aj400Vfu1yG1XNTMNAMRpQkFgI2LAAT+1emW8Hw1zQw7z9iHTpgDBYAbYwPZOQRVocb5NHsGxE9emfcaj4nidRAAIAycZJH5d+o/puDTRF2d2Y1qAH8MzpAiTCjczjBEdNPSp+P4ZnC6WjSSwkSNceBiOelvFHUL0pLXHGJYH3DbE9c+2pL/EkYAlth0k7SfmfIU0VF7NdRpW4AkEBSuobGJ6ydJPWX6iEtdkNAU3JtiSyx641FstzmRPXxdcWVvhfD4zpGTvJGSZ9p+lDcYY2IidwMwQCMHqQJ8/KmiPjODLq6yBryTE+wEfpx7xPWarjsh9OjvfCGDQROzFs9SSZJMyVBPObDcYdGB4o3jAMSTHMDOPKKtcP6oAnGM5PnJ6zTYFZeHuQfxclpmBhANh5zkn/um8TwTNb0m4cnUxIECMgADkCAYMzGavhTSxyqWrNt2bzWh+IVZjJJUSFiBjkZhj8KS5auhgBcJDEnYeFRM5j9wA8wp5NOnpo00sU+I4PWLiyIcQf/GI0+w5/wBx55qgex7ndlO9w2T4d5JLT1k6fdqGxAG1pPSgp5UsU7vDufVuECIOASSSZM+zbzHOmXOHu6Ui5BHrGJ1HB/27iOh3kTV4LS6aWM88Hd5XjziQDyETAH5p9xA5ZQ8Ld/zYwfy8/FB90r/tPXGiVpKWMy5wJkWgT3WmCP2j1pbcs5MHy1H2zX+FuFpF2AT6sCAvhwOc4bn+YdM3CKIpYppw90b3A22CIAMCYjzmOgoq7popYvXFgMeg/go7qBk/97QK6LSOlGkdK78MW51uFkZ2NCJMx/Of9DXRaRRpHSnBbmWtEmJiMnbA5b88T7qkt2ZE9dvZXRaB0o004Lc0lskSNuXmOp9v0p54eui0jpRpFOC3PGxUVzhwPEeQx7428ztXTaRRpHSnBbmnTSsn+Gi3b5Ryk+XT3/Sul0DpRpHSnBbne4o7mui0ijSOlPmdOcPD0LbzH8j+Cuj0jpRpHSnzOnO9xTLdqc/DzHWul0jpRpHSnzOnOGzieVIgnbbl5xufjXSaR0o0jpT5luc7imFB1wP4f6V02kdKNA6CnzOnMFMTGTsPM7CnGxXS6R0o0jpT5nTmTYpe4rpdI6UaR0qfM6c0bFLXSaR0op8zp//Z">
            <a:hlinkClick r:id="rId2"/>
          </p:cNvPr>
          <p:cNvSpPr>
            <a:spLocks noChangeAspect="1" noChangeArrowheads="1"/>
          </p:cNvSpPr>
          <p:nvPr/>
        </p:nvSpPr>
        <p:spPr bwMode="auto">
          <a:xfrm>
            <a:off x="180975" y="-1638300"/>
            <a:ext cx="34099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86000"/>
            <a:ext cx="4295775" cy="471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446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charset="0"/>
            </a:endParaRPr>
          </a:p>
        </p:txBody>
      </p:sp>
      <p:sp>
        <p:nvSpPr>
          <p:cNvPr id="30723" name="Text Box 3"/>
          <p:cNvSpPr txBox="1">
            <a:spLocks noChangeArrowheads="1"/>
          </p:cNvSpPr>
          <p:nvPr/>
        </p:nvSpPr>
        <p:spPr bwMode="auto">
          <a:xfrm>
            <a:off x="381000" y="381000"/>
            <a:ext cx="8382000" cy="823913"/>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fontAlgn="base">
              <a:spcBef>
                <a:spcPct val="50000"/>
              </a:spcBef>
              <a:spcAft>
                <a:spcPct val="0"/>
              </a:spcAft>
              <a:defRPr/>
            </a:pPr>
            <a:r>
              <a:rPr lang="en-US" sz="4800" b="1">
                <a:solidFill>
                  <a:srgbClr val="000099"/>
                </a:solidFill>
                <a:latin typeface="Insula" pitchFamily="66" charset="0"/>
              </a:rPr>
              <a:t>13</a:t>
            </a:r>
            <a:r>
              <a:rPr lang="en-US" sz="4800" b="1" baseline="30000">
                <a:solidFill>
                  <a:srgbClr val="000099"/>
                </a:solidFill>
                <a:latin typeface="Insula" pitchFamily="66" charset="0"/>
              </a:rPr>
              <a:t>th</a:t>
            </a:r>
            <a:r>
              <a:rPr lang="en-US" sz="4800" b="1">
                <a:solidFill>
                  <a:srgbClr val="000099"/>
                </a:solidFill>
                <a:latin typeface="Insula" pitchFamily="66" charset="0"/>
              </a:rPr>
              <a:t> Amendment</a:t>
            </a:r>
          </a:p>
        </p:txBody>
      </p:sp>
      <p:sp>
        <p:nvSpPr>
          <p:cNvPr id="30724" name="Text Box 4"/>
          <p:cNvSpPr txBox="1">
            <a:spLocks noChangeArrowheads="1"/>
          </p:cNvSpPr>
          <p:nvPr/>
        </p:nvSpPr>
        <p:spPr bwMode="auto">
          <a:xfrm>
            <a:off x="685800" y="1524000"/>
            <a:ext cx="79248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5938" indent="-515938">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3000" b="0" smtClean="0">
                <a:solidFill>
                  <a:srgbClr val="000000"/>
                </a:solidFill>
              </a:rPr>
              <a:t>Ratified in December, 1865.</a:t>
            </a:r>
          </a:p>
          <a:p>
            <a:pPr fontAlgn="base">
              <a:spcBef>
                <a:spcPct val="50000"/>
              </a:spcBef>
              <a:spcAft>
                <a:spcPct val="0"/>
              </a:spcAft>
              <a:buClr>
                <a:srgbClr val="D30A05"/>
              </a:buClr>
              <a:buFont typeface="Wingdings" pitchFamily="2" charset="2"/>
              <a:buChar char="«"/>
            </a:pPr>
            <a:r>
              <a:rPr lang="en-US" sz="3000" b="0" i="1" smtClean="0">
                <a:solidFill>
                  <a:srgbClr val="000000"/>
                </a:solidFill>
              </a:rPr>
              <a:t>Neither slavery nor involuntary servitude, except as punishment for crime whereof the party shall have been duly convicted, shall exist within the United States or any place subject to their jurisdiction.</a:t>
            </a:r>
          </a:p>
          <a:p>
            <a:pPr fontAlgn="base">
              <a:spcBef>
                <a:spcPct val="50000"/>
              </a:spcBef>
              <a:spcAft>
                <a:spcPct val="0"/>
              </a:spcAft>
              <a:buClr>
                <a:srgbClr val="D30A05"/>
              </a:buClr>
              <a:buFont typeface="Wingdings" pitchFamily="2" charset="2"/>
              <a:buChar char="«"/>
            </a:pPr>
            <a:r>
              <a:rPr lang="en-US" sz="3000" b="0" i="1" u="sng" smtClean="0">
                <a:solidFill>
                  <a:srgbClr val="000000"/>
                </a:solidFill>
              </a:rPr>
              <a:t>Congress</a:t>
            </a:r>
            <a:r>
              <a:rPr lang="en-US" sz="3000" b="0" i="1" smtClean="0">
                <a:solidFill>
                  <a:srgbClr val="000000"/>
                </a:solidFill>
              </a:rPr>
              <a:t> shall have power to enforce this article by appropriate legislation.</a:t>
            </a:r>
            <a:endParaRPr lang="en-US" sz="3000" b="0" smtClean="0">
              <a:solidFill>
                <a:srgbClr val="000000"/>
              </a:solidFill>
            </a:endParaRPr>
          </a:p>
        </p:txBody>
      </p:sp>
    </p:spTree>
    <p:extLst>
      <p:ext uri="{BB962C8B-B14F-4D97-AF65-F5344CB8AC3E}">
        <p14:creationId xmlns:p14="http://schemas.microsoft.com/office/powerpoint/2010/main" val="1728401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charset="0"/>
            </a:endParaRPr>
          </a:p>
        </p:txBody>
      </p:sp>
      <p:sp>
        <p:nvSpPr>
          <p:cNvPr id="52227" name="Text Box 3"/>
          <p:cNvSpPr txBox="1">
            <a:spLocks noChangeArrowheads="1"/>
          </p:cNvSpPr>
          <p:nvPr/>
        </p:nvSpPr>
        <p:spPr bwMode="auto">
          <a:xfrm>
            <a:off x="381000" y="2730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fontAlgn="base">
              <a:spcBef>
                <a:spcPct val="50000"/>
              </a:spcBef>
              <a:spcAft>
                <a:spcPct val="0"/>
              </a:spcAft>
              <a:defRPr/>
            </a:pPr>
            <a:r>
              <a:rPr lang="en-US" sz="4600" b="1">
                <a:solidFill>
                  <a:srgbClr val="000099"/>
                </a:solidFill>
                <a:latin typeface="Insula" pitchFamily="66" charset="0"/>
              </a:rPr>
              <a:t>14</a:t>
            </a:r>
            <a:r>
              <a:rPr lang="en-US" sz="4600" b="1" baseline="30000">
                <a:solidFill>
                  <a:srgbClr val="000099"/>
                </a:solidFill>
                <a:latin typeface="Insula" pitchFamily="66" charset="0"/>
              </a:rPr>
              <a:t>th</a:t>
            </a:r>
            <a:r>
              <a:rPr lang="en-US" sz="4600" b="1">
                <a:solidFill>
                  <a:srgbClr val="000099"/>
                </a:solidFill>
                <a:latin typeface="Insula" pitchFamily="66" charset="0"/>
              </a:rPr>
              <a:t> Amendment</a:t>
            </a:r>
          </a:p>
        </p:txBody>
      </p:sp>
      <p:sp>
        <p:nvSpPr>
          <p:cNvPr id="52228" name="Text Box 4"/>
          <p:cNvSpPr txBox="1">
            <a:spLocks noChangeArrowheads="1"/>
          </p:cNvSpPr>
          <p:nvPr/>
        </p:nvSpPr>
        <p:spPr bwMode="auto">
          <a:xfrm>
            <a:off x="685800" y="1371600"/>
            <a:ext cx="79248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a:defRPr sz="2400" b="1">
                <a:solidFill>
                  <a:srgbClr val="D30A05"/>
                </a:solidFill>
                <a:latin typeface="Comic Sans MS" pitchFamily="66" charset="0"/>
              </a:defRPr>
            </a:lvl1pPr>
            <a:lvl2pPr marL="1084263" indent="-403225">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3000" b="0" smtClean="0">
                <a:solidFill>
                  <a:srgbClr val="000000"/>
                </a:solidFill>
              </a:rPr>
              <a:t>Ratified in July, 1868.</a:t>
            </a:r>
          </a:p>
          <a:p>
            <a:pPr lvl="1" fontAlgn="base">
              <a:spcBef>
                <a:spcPct val="50000"/>
              </a:spcBef>
              <a:spcAft>
                <a:spcPct val="0"/>
              </a:spcAft>
              <a:buClr>
                <a:srgbClr val="000080"/>
              </a:buClr>
              <a:buSzPct val="80000"/>
              <a:buFont typeface="DavysOtherDingbats" pitchFamily="2" charset="0"/>
              <a:buChar char="*"/>
            </a:pPr>
            <a:r>
              <a:rPr lang="en-US" sz="2500" b="0" smtClean="0">
                <a:solidFill>
                  <a:srgbClr val="000000"/>
                </a:solidFill>
              </a:rPr>
              <a:t>Provide a constitutional guarantee of the rights and security of freed people.</a:t>
            </a:r>
          </a:p>
          <a:p>
            <a:pPr lvl="1" fontAlgn="base">
              <a:spcBef>
                <a:spcPct val="50000"/>
              </a:spcBef>
              <a:spcAft>
                <a:spcPct val="0"/>
              </a:spcAft>
              <a:buClr>
                <a:srgbClr val="000080"/>
              </a:buClr>
              <a:buSzPct val="80000"/>
              <a:buFont typeface="DavysOtherDingbats" pitchFamily="2" charset="0"/>
              <a:buChar char="*"/>
            </a:pPr>
            <a:r>
              <a:rPr lang="en-US" sz="2500" b="0" smtClean="0">
                <a:solidFill>
                  <a:srgbClr val="000000"/>
                </a:solidFill>
              </a:rPr>
              <a:t>Insure against neo-Confederate political power.</a:t>
            </a:r>
          </a:p>
          <a:p>
            <a:pPr lvl="1" fontAlgn="base">
              <a:spcBef>
                <a:spcPct val="50000"/>
              </a:spcBef>
              <a:spcAft>
                <a:spcPct val="0"/>
              </a:spcAft>
              <a:buClr>
                <a:srgbClr val="000080"/>
              </a:buClr>
              <a:buSzPct val="80000"/>
              <a:buFont typeface="DavysOtherDingbats" pitchFamily="2" charset="0"/>
              <a:buChar char="*"/>
            </a:pPr>
            <a:r>
              <a:rPr lang="en-US" sz="2500" b="0" smtClean="0">
                <a:solidFill>
                  <a:srgbClr val="000000"/>
                </a:solidFill>
              </a:rPr>
              <a:t>Enshrine the national debt while repudiating that of the Confederacy.</a:t>
            </a:r>
          </a:p>
          <a:p>
            <a:pPr fontAlgn="base">
              <a:spcBef>
                <a:spcPct val="50000"/>
              </a:spcBef>
              <a:spcAft>
                <a:spcPct val="0"/>
              </a:spcAft>
              <a:buClr>
                <a:srgbClr val="D30A05"/>
              </a:buClr>
              <a:buFont typeface="Wingdings" pitchFamily="2" charset="2"/>
              <a:buChar char="«"/>
            </a:pPr>
            <a:r>
              <a:rPr lang="en-US" sz="3000" b="0" smtClean="0">
                <a:solidFill>
                  <a:srgbClr val="000000"/>
                </a:solidFill>
              </a:rPr>
              <a:t>Southern states would be punished for denying the right to vote to black citizens!</a:t>
            </a:r>
          </a:p>
        </p:txBody>
      </p:sp>
    </p:spTree>
    <p:extLst>
      <p:ext uri="{BB962C8B-B14F-4D97-AF65-F5344CB8AC3E}">
        <p14:creationId xmlns:p14="http://schemas.microsoft.com/office/powerpoint/2010/main" val="2452881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2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2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Forcing Slavery Freesoilers Throat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8425"/>
            <a:ext cx="7620000" cy="48291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5075872"/>
            <a:ext cx="9144000" cy="1477328"/>
          </a:xfrm>
          <a:prstGeom prst="rect">
            <a:avLst/>
          </a:prstGeom>
        </p:spPr>
        <p:txBody>
          <a:bodyPr wrap="square">
            <a:spAutoFit/>
          </a:bodyPr>
          <a:lstStyle/>
          <a:p>
            <a:r>
              <a:rPr lang="en-US" dirty="0"/>
              <a:t>An 1854 cartoon depicts a giant free </a:t>
            </a:r>
            <a:r>
              <a:rPr lang="en-US" dirty="0" err="1"/>
              <a:t>soiler</a:t>
            </a:r>
            <a:r>
              <a:rPr lang="en-US" dirty="0"/>
              <a:t> being held down by James Buchanan and Lewis Cass standing on the </a:t>
            </a:r>
            <a:r>
              <a:rPr lang="en-US" dirty="0" smtClean="0"/>
              <a:t>Democratic </a:t>
            </a:r>
            <a:r>
              <a:rPr lang="en-US" dirty="0"/>
              <a:t>platform marked "</a:t>
            </a:r>
            <a:r>
              <a:rPr lang="en-US" dirty="0" smtClean="0"/>
              <a:t>Kansas", </a:t>
            </a:r>
            <a:r>
              <a:rPr lang="en-US" dirty="0"/>
              <a:t>"Cuba" and "Central </a:t>
            </a:r>
            <a:r>
              <a:rPr lang="en-US" dirty="0" smtClean="0"/>
              <a:t>America" </a:t>
            </a:r>
            <a:r>
              <a:rPr lang="en-US" dirty="0"/>
              <a:t>(referring to accusations that southerners wanted to annex areas in Latin America to expand slavery</a:t>
            </a:r>
            <a:r>
              <a:rPr lang="en-US" dirty="0" smtClean="0"/>
              <a:t>).</a:t>
            </a:r>
          </a:p>
          <a:p>
            <a:r>
              <a:rPr lang="en-US" dirty="0"/>
              <a:t>Franklin </a:t>
            </a:r>
            <a:r>
              <a:rPr lang="en-US" dirty="0" smtClean="0"/>
              <a:t>Pierce </a:t>
            </a:r>
            <a:r>
              <a:rPr lang="en-US" dirty="0"/>
              <a:t>also holds down the giant's beard as Stephen A. </a:t>
            </a:r>
            <a:r>
              <a:rPr lang="en-US" dirty="0" smtClean="0"/>
              <a:t>Douglas </a:t>
            </a:r>
            <a:r>
              <a:rPr lang="en-US" dirty="0"/>
              <a:t>shoves a black man down his throat.</a:t>
            </a:r>
          </a:p>
        </p:txBody>
      </p:sp>
    </p:spTree>
    <p:extLst>
      <p:ext uri="{BB962C8B-B14F-4D97-AF65-F5344CB8AC3E}">
        <p14:creationId xmlns:p14="http://schemas.microsoft.com/office/powerpoint/2010/main" val="3369113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charset="0"/>
            </a:endParaRPr>
          </a:p>
        </p:txBody>
      </p:sp>
      <p:sp>
        <p:nvSpPr>
          <p:cNvPr id="65539" name="Text Box 3"/>
          <p:cNvSpPr txBox="1">
            <a:spLocks noChangeArrowheads="1"/>
          </p:cNvSpPr>
          <p:nvPr/>
        </p:nvSpPr>
        <p:spPr bwMode="auto">
          <a:xfrm>
            <a:off x="381000" y="3810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fontAlgn="base">
              <a:spcBef>
                <a:spcPct val="50000"/>
              </a:spcBef>
              <a:spcAft>
                <a:spcPct val="0"/>
              </a:spcAft>
              <a:defRPr/>
            </a:pPr>
            <a:r>
              <a:rPr lang="en-US" sz="4400" b="1">
                <a:solidFill>
                  <a:srgbClr val="000099"/>
                </a:solidFill>
                <a:latin typeface="Insula" pitchFamily="66" charset="0"/>
              </a:rPr>
              <a:t>15</a:t>
            </a:r>
            <a:r>
              <a:rPr lang="en-US" sz="4400" b="1" baseline="30000">
                <a:solidFill>
                  <a:srgbClr val="000099"/>
                </a:solidFill>
                <a:latin typeface="Insula" pitchFamily="66" charset="0"/>
              </a:rPr>
              <a:t>th</a:t>
            </a:r>
            <a:r>
              <a:rPr lang="en-US" sz="4400" b="1">
                <a:solidFill>
                  <a:srgbClr val="000099"/>
                </a:solidFill>
                <a:latin typeface="Insula" pitchFamily="66" charset="0"/>
              </a:rPr>
              <a:t> Amendment</a:t>
            </a:r>
          </a:p>
        </p:txBody>
      </p:sp>
      <p:sp>
        <p:nvSpPr>
          <p:cNvPr id="65544" name="Text Box 8"/>
          <p:cNvSpPr txBox="1">
            <a:spLocks noChangeArrowheads="1"/>
          </p:cNvSpPr>
          <p:nvPr/>
        </p:nvSpPr>
        <p:spPr bwMode="auto">
          <a:xfrm>
            <a:off x="685800" y="1425575"/>
            <a:ext cx="79248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5938" indent="-515938">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02800"/>
              </a:buClr>
              <a:buFont typeface="Wingdings" pitchFamily="2" charset="2"/>
              <a:buChar char="«"/>
            </a:pPr>
            <a:r>
              <a:rPr lang="en-US" sz="2700" b="0" smtClean="0">
                <a:solidFill>
                  <a:srgbClr val="000000"/>
                </a:solidFill>
              </a:rPr>
              <a:t>Ratified in 1870.</a:t>
            </a:r>
          </a:p>
          <a:p>
            <a:pPr fontAlgn="base">
              <a:spcBef>
                <a:spcPct val="50000"/>
              </a:spcBef>
              <a:spcAft>
                <a:spcPct val="0"/>
              </a:spcAft>
              <a:buClr>
                <a:srgbClr val="D02800"/>
              </a:buClr>
              <a:buFont typeface="Wingdings" pitchFamily="2" charset="2"/>
              <a:buChar char="«"/>
            </a:pPr>
            <a:r>
              <a:rPr lang="en-US" sz="2700" b="0" i="1" smtClean="0">
                <a:solidFill>
                  <a:srgbClr val="000000"/>
                </a:solidFill>
              </a:rPr>
              <a:t>The right of citizens of the United States to vote shall not be denied or abridged by the United States or by any state on account of race, color, or previous condition of servitude. </a:t>
            </a:r>
          </a:p>
          <a:p>
            <a:pPr fontAlgn="base">
              <a:spcBef>
                <a:spcPct val="50000"/>
              </a:spcBef>
              <a:spcAft>
                <a:spcPct val="0"/>
              </a:spcAft>
              <a:buClr>
                <a:srgbClr val="D02800"/>
              </a:buClr>
              <a:buFont typeface="Wingdings" pitchFamily="2" charset="2"/>
              <a:buChar char="«"/>
            </a:pPr>
            <a:r>
              <a:rPr lang="en-US" sz="2700" b="0" i="1" smtClean="0">
                <a:solidFill>
                  <a:srgbClr val="000000"/>
                </a:solidFill>
              </a:rPr>
              <a:t>The </a:t>
            </a:r>
            <a:r>
              <a:rPr lang="en-US" sz="2700" b="0" i="1" u="sng" smtClean="0">
                <a:solidFill>
                  <a:srgbClr val="000000"/>
                </a:solidFill>
              </a:rPr>
              <a:t>Congress</a:t>
            </a:r>
            <a:r>
              <a:rPr lang="en-US" sz="2700" b="0" i="1" smtClean="0">
                <a:solidFill>
                  <a:srgbClr val="000000"/>
                </a:solidFill>
              </a:rPr>
              <a:t> shall have power to enforce this article by appropriate legislation.</a:t>
            </a:r>
            <a:endParaRPr lang="en-US" sz="2700" b="0" smtClean="0">
              <a:solidFill>
                <a:srgbClr val="000000"/>
              </a:solidFill>
            </a:endParaRPr>
          </a:p>
          <a:p>
            <a:pPr fontAlgn="base">
              <a:spcBef>
                <a:spcPct val="50000"/>
              </a:spcBef>
              <a:spcAft>
                <a:spcPct val="0"/>
              </a:spcAft>
              <a:buClr>
                <a:srgbClr val="D02800"/>
              </a:buClr>
              <a:buFont typeface="Wingdings" pitchFamily="2" charset="2"/>
              <a:buChar char="«"/>
            </a:pPr>
            <a:r>
              <a:rPr lang="en-US" sz="2700" b="0" smtClean="0">
                <a:solidFill>
                  <a:srgbClr val="F02E00"/>
                </a:solidFill>
              </a:rPr>
              <a:t>Women’s rights groups were furious that they were not granted the vote!</a:t>
            </a:r>
            <a:endParaRPr lang="en-US" sz="2700" b="0" i="1" smtClean="0">
              <a:solidFill>
                <a:srgbClr val="F02E00"/>
              </a:solidFill>
            </a:endParaRPr>
          </a:p>
        </p:txBody>
      </p:sp>
    </p:spTree>
    <p:extLst>
      <p:ext uri="{BB962C8B-B14F-4D97-AF65-F5344CB8AC3E}">
        <p14:creationId xmlns:p14="http://schemas.microsoft.com/office/powerpoint/2010/main" val="2069763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5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5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pitchFamily="34" charset="0"/>
            </a:endParaRPr>
          </a:p>
        </p:txBody>
      </p:sp>
      <p:sp>
        <p:nvSpPr>
          <p:cNvPr id="43011" name="Text Box 3"/>
          <p:cNvSpPr txBox="1">
            <a:spLocks noChangeArrowheads="1"/>
          </p:cNvSpPr>
          <p:nvPr/>
        </p:nvSpPr>
        <p:spPr bwMode="auto">
          <a:xfrm>
            <a:off x="381000" y="441325"/>
            <a:ext cx="8382000" cy="7016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algn="ctr" fontAlgn="base">
              <a:spcBef>
                <a:spcPct val="50000"/>
              </a:spcBef>
              <a:spcAft>
                <a:spcPct val="0"/>
              </a:spcAft>
            </a:pPr>
            <a:r>
              <a:rPr lang="en-US" sz="4000" smtClean="0">
                <a:solidFill>
                  <a:srgbClr val="000099"/>
                </a:solidFill>
                <a:latin typeface="Insula" pitchFamily="66" charset="0"/>
              </a:rPr>
              <a:t>The Civil Rights Act of 1875</a:t>
            </a:r>
          </a:p>
        </p:txBody>
      </p:sp>
      <p:sp>
        <p:nvSpPr>
          <p:cNvPr id="92164" name="Text Box 4"/>
          <p:cNvSpPr txBox="1">
            <a:spLocks noChangeArrowheads="1"/>
          </p:cNvSpPr>
          <p:nvPr/>
        </p:nvSpPr>
        <p:spPr bwMode="auto">
          <a:xfrm>
            <a:off x="838200" y="1600200"/>
            <a:ext cx="77724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5938" indent="-515938">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2800" b="0" smtClean="0">
                <a:solidFill>
                  <a:srgbClr val="000000"/>
                </a:solidFill>
              </a:rPr>
              <a:t>Crime for any individual to deny full &amp;</a:t>
            </a:r>
            <a:br>
              <a:rPr lang="en-US" sz="2800" b="0" smtClean="0">
                <a:solidFill>
                  <a:srgbClr val="000000"/>
                </a:solidFill>
              </a:rPr>
            </a:br>
            <a:r>
              <a:rPr lang="en-US" sz="2800" b="0" smtClean="0">
                <a:solidFill>
                  <a:srgbClr val="000000"/>
                </a:solidFill>
              </a:rPr>
              <a:t>equal use of public conveyances and</a:t>
            </a:r>
            <a:br>
              <a:rPr lang="en-US" sz="2800" b="0" smtClean="0">
                <a:solidFill>
                  <a:srgbClr val="000000"/>
                </a:solidFill>
              </a:rPr>
            </a:br>
            <a:r>
              <a:rPr lang="en-US" sz="2800" b="0" smtClean="0">
                <a:solidFill>
                  <a:srgbClr val="000000"/>
                </a:solidFill>
              </a:rPr>
              <a:t>public places.</a:t>
            </a:r>
          </a:p>
          <a:p>
            <a:pPr fontAlgn="base">
              <a:spcBef>
                <a:spcPct val="50000"/>
              </a:spcBef>
              <a:spcAft>
                <a:spcPct val="0"/>
              </a:spcAft>
              <a:buClr>
                <a:srgbClr val="D30A05"/>
              </a:buClr>
              <a:buFont typeface="Wingdings" pitchFamily="2" charset="2"/>
              <a:buChar char="«"/>
            </a:pPr>
            <a:r>
              <a:rPr lang="en-US" sz="2800" b="0" smtClean="0">
                <a:solidFill>
                  <a:srgbClr val="000000"/>
                </a:solidFill>
              </a:rPr>
              <a:t>Prohibited discrimination in jury </a:t>
            </a:r>
            <a:br>
              <a:rPr lang="en-US" sz="2800" b="0" smtClean="0">
                <a:solidFill>
                  <a:srgbClr val="000000"/>
                </a:solidFill>
              </a:rPr>
            </a:br>
            <a:r>
              <a:rPr lang="en-US" sz="2800" b="0" smtClean="0">
                <a:solidFill>
                  <a:srgbClr val="000000"/>
                </a:solidFill>
              </a:rPr>
              <a:t>selection.</a:t>
            </a:r>
          </a:p>
          <a:p>
            <a:pPr fontAlgn="base">
              <a:spcBef>
                <a:spcPct val="50000"/>
              </a:spcBef>
              <a:spcAft>
                <a:spcPct val="0"/>
              </a:spcAft>
              <a:buClr>
                <a:srgbClr val="D30A05"/>
              </a:buClr>
              <a:buFont typeface="Wingdings" pitchFamily="2" charset="2"/>
              <a:buChar char="«"/>
            </a:pPr>
            <a:r>
              <a:rPr lang="en-US" sz="2800" b="0" u="sng" smtClean="0">
                <a:solidFill>
                  <a:srgbClr val="000000"/>
                </a:solidFill>
              </a:rPr>
              <a:t>Shortcoming</a:t>
            </a:r>
            <a:r>
              <a:rPr lang="en-US" sz="2800" b="0" smtClean="0">
                <a:solidFill>
                  <a:srgbClr val="000000"/>
                </a:solidFill>
              </a:rPr>
              <a:t> </a:t>
            </a:r>
            <a:r>
              <a:rPr lang="en-US" sz="2800" b="0" smtClean="0">
                <a:solidFill>
                  <a:srgbClr val="000000"/>
                </a:solidFill>
                <a:sym typeface="Wingdings" pitchFamily="2" charset="2"/>
              </a:rPr>
              <a:t> lacked a strong</a:t>
            </a:r>
            <a:br>
              <a:rPr lang="en-US" sz="2800" b="0" smtClean="0">
                <a:solidFill>
                  <a:srgbClr val="000000"/>
                </a:solidFill>
                <a:sym typeface="Wingdings" pitchFamily="2" charset="2"/>
              </a:rPr>
            </a:br>
            <a:r>
              <a:rPr lang="en-US" sz="2800" b="0" smtClean="0">
                <a:solidFill>
                  <a:srgbClr val="000000"/>
                </a:solidFill>
                <a:sym typeface="Wingdings" pitchFamily="2" charset="2"/>
              </a:rPr>
              <a:t>                         enforcement mechanism.</a:t>
            </a:r>
          </a:p>
          <a:p>
            <a:pPr fontAlgn="base">
              <a:spcBef>
                <a:spcPct val="50000"/>
              </a:spcBef>
              <a:spcAft>
                <a:spcPct val="0"/>
              </a:spcAft>
              <a:buClr>
                <a:srgbClr val="D30A05"/>
              </a:buClr>
              <a:buFont typeface="Wingdings" pitchFamily="2" charset="2"/>
              <a:buChar char="«"/>
            </a:pPr>
            <a:r>
              <a:rPr lang="en-US" sz="2800" b="0" smtClean="0">
                <a:solidFill>
                  <a:srgbClr val="000000"/>
                </a:solidFill>
                <a:sym typeface="Wingdings" pitchFamily="2" charset="2"/>
              </a:rPr>
              <a:t>No new civil rights act was attempted</a:t>
            </a:r>
            <a:br>
              <a:rPr lang="en-US" sz="2800" b="0" smtClean="0">
                <a:solidFill>
                  <a:srgbClr val="000000"/>
                </a:solidFill>
                <a:sym typeface="Wingdings" pitchFamily="2" charset="2"/>
              </a:rPr>
            </a:br>
            <a:r>
              <a:rPr lang="en-US" sz="2800" b="0" smtClean="0">
                <a:solidFill>
                  <a:srgbClr val="000000"/>
                </a:solidFill>
                <a:sym typeface="Wingdings" pitchFamily="2" charset="2"/>
              </a:rPr>
              <a:t>for 90 years!</a:t>
            </a:r>
            <a:endParaRPr lang="en-US" sz="2800" b="0" i="1" smtClean="0">
              <a:solidFill>
                <a:srgbClr val="000000"/>
              </a:solidFill>
            </a:endParaRPr>
          </a:p>
        </p:txBody>
      </p:sp>
    </p:spTree>
    <p:extLst>
      <p:ext uri="{BB962C8B-B14F-4D97-AF65-F5344CB8AC3E}">
        <p14:creationId xmlns:p14="http://schemas.microsoft.com/office/powerpoint/2010/main" val="2139450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6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pitchFamily="34" charset="0"/>
            </a:endParaRPr>
          </a:p>
        </p:txBody>
      </p:sp>
      <p:sp>
        <p:nvSpPr>
          <p:cNvPr id="49155" name="Text Box 3"/>
          <p:cNvSpPr txBox="1">
            <a:spLocks noChangeArrowheads="1"/>
          </p:cNvSpPr>
          <p:nvPr/>
        </p:nvSpPr>
        <p:spPr bwMode="auto">
          <a:xfrm>
            <a:off x="381000" y="457200"/>
            <a:ext cx="8382000" cy="707886"/>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algn="ctr" fontAlgn="base">
              <a:spcBef>
                <a:spcPct val="50000"/>
              </a:spcBef>
              <a:spcAft>
                <a:spcPct val="0"/>
              </a:spcAft>
            </a:pPr>
            <a:r>
              <a:rPr lang="en-US" sz="4000" dirty="0" smtClean="0">
                <a:solidFill>
                  <a:srgbClr val="000099"/>
                </a:solidFill>
                <a:latin typeface="Insula" pitchFamily="66" charset="0"/>
              </a:rPr>
              <a:t>President Ulysses S. Grant</a:t>
            </a:r>
          </a:p>
        </p:txBody>
      </p:sp>
      <p:pic>
        <p:nvPicPr>
          <p:cNvPr id="49156" name="Picture 7" descr="Grant &amp;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4267200" cy="2732088"/>
          </a:xfrm>
          <a:prstGeom prst="rect">
            <a:avLst/>
          </a:prstGeom>
          <a:noFill/>
          <a:ln w="9525">
            <a:solidFill>
              <a:srgbClr val="F02E00"/>
            </a:solidFill>
            <a:miter lim="800000"/>
            <a:headEnd/>
            <a:tailEnd/>
          </a:ln>
          <a:extLst>
            <a:ext uri="{909E8E84-426E-40DD-AFC4-6F175D3DCCD1}">
              <a14:hiddenFill xmlns:a14="http://schemas.microsoft.com/office/drawing/2010/main">
                <a:solidFill>
                  <a:srgbClr val="FFFFFF"/>
                </a:solidFill>
              </a14:hiddenFill>
            </a:ext>
          </a:extLst>
        </p:spPr>
      </p:pic>
      <p:pic>
        <p:nvPicPr>
          <p:cNvPr id="102409" name="Picture 9" descr="Grant's civil war memo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733800"/>
            <a:ext cx="1779588" cy="2771775"/>
          </a:xfrm>
          <a:prstGeom prst="rect">
            <a:avLst/>
          </a:prstGeom>
          <a:noFill/>
          <a:ln w="9525">
            <a:solidFill>
              <a:srgbClr val="F02E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57115" y="4391891"/>
            <a:ext cx="4572000" cy="1815882"/>
          </a:xfrm>
          <a:prstGeom prst="rect">
            <a:avLst/>
          </a:prstGeom>
        </p:spPr>
        <p:txBody>
          <a:bodyPr>
            <a:spAutoFit/>
          </a:bodyPr>
          <a:lstStyle/>
          <a:p>
            <a:pPr lvl="0" algn="ctr" eaLnBrk="0" fontAlgn="base" hangingPunct="0">
              <a:spcBef>
                <a:spcPct val="0"/>
              </a:spcBef>
              <a:spcAft>
                <a:spcPct val="0"/>
              </a:spcAft>
            </a:pPr>
            <a:r>
              <a:rPr lang="en-US" sz="2800" kern="10" dirty="0">
                <a:ln w="19050">
                  <a:solidFill>
                    <a:srgbClr val="000099"/>
                  </a:solidFill>
                  <a:round/>
                  <a:headEnd/>
                  <a:tailEnd/>
                </a:ln>
                <a:solidFill>
                  <a:srgbClr val="000000"/>
                </a:solidFill>
                <a:effectLst>
                  <a:outerShdw dist="35921" dir="2700000" algn="ctr" rotWithShape="0">
                    <a:srgbClr val="000066">
                      <a:alpha val="50000"/>
                    </a:srgbClr>
                  </a:outerShdw>
                </a:effectLst>
                <a:latin typeface="Insula"/>
              </a:rPr>
              <a:t>The</a:t>
            </a:r>
          </a:p>
          <a:p>
            <a:pPr lvl="0" algn="ctr" eaLnBrk="0" fontAlgn="base" hangingPunct="0">
              <a:spcBef>
                <a:spcPct val="0"/>
              </a:spcBef>
              <a:spcAft>
                <a:spcPct val="0"/>
              </a:spcAft>
            </a:pPr>
            <a:r>
              <a:rPr lang="en-US" sz="2800" kern="10" dirty="0">
                <a:ln w="19050">
                  <a:solidFill>
                    <a:srgbClr val="000099"/>
                  </a:solidFill>
                  <a:round/>
                  <a:headEnd/>
                  <a:tailEnd/>
                </a:ln>
                <a:solidFill>
                  <a:srgbClr val="000000"/>
                </a:solidFill>
                <a:effectLst>
                  <a:outerShdw dist="35921" dir="2700000" algn="ctr" rotWithShape="0">
                    <a:srgbClr val="000066">
                      <a:alpha val="50000"/>
                    </a:srgbClr>
                  </a:outerShdw>
                </a:effectLst>
                <a:latin typeface="Insula"/>
              </a:rPr>
              <a:t>Grant</a:t>
            </a:r>
          </a:p>
          <a:p>
            <a:pPr lvl="0" algn="ctr" eaLnBrk="0" fontAlgn="base" hangingPunct="0">
              <a:spcBef>
                <a:spcPct val="0"/>
              </a:spcBef>
              <a:spcAft>
                <a:spcPct val="0"/>
              </a:spcAft>
            </a:pPr>
            <a:r>
              <a:rPr lang="en-US" sz="2800" kern="10" dirty="0">
                <a:ln w="19050">
                  <a:solidFill>
                    <a:srgbClr val="000099"/>
                  </a:solidFill>
                  <a:round/>
                  <a:headEnd/>
                  <a:tailEnd/>
                </a:ln>
                <a:solidFill>
                  <a:srgbClr val="000000"/>
                </a:solidFill>
                <a:effectLst>
                  <a:outerShdw dist="35921" dir="2700000" algn="ctr" rotWithShape="0">
                    <a:srgbClr val="000066">
                      <a:alpha val="50000"/>
                    </a:srgbClr>
                  </a:outerShdw>
                </a:effectLst>
                <a:latin typeface="Insula"/>
              </a:rPr>
              <a:t>Administration</a:t>
            </a:r>
          </a:p>
          <a:p>
            <a:pPr lvl="0" algn="ctr" eaLnBrk="0" fontAlgn="base" hangingPunct="0">
              <a:spcBef>
                <a:spcPct val="0"/>
              </a:spcBef>
              <a:spcAft>
                <a:spcPct val="0"/>
              </a:spcAft>
            </a:pPr>
            <a:r>
              <a:rPr lang="en-US" sz="2800" kern="10" dirty="0">
                <a:ln w="19050">
                  <a:solidFill>
                    <a:srgbClr val="000099"/>
                  </a:solidFill>
                  <a:round/>
                  <a:headEnd/>
                  <a:tailEnd/>
                </a:ln>
                <a:solidFill>
                  <a:srgbClr val="000000"/>
                </a:solidFill>
                <a:effectLst>
                  <a:outerShdw dist="35921" dir="2700000" algn="ctr" rotWithShape="0">
                    <a:srgbClr val="000066">
                      <a:alpha val="50000"/>
                    </a:srgbClr>
                  </a:outerShdw>
                </a:effectLst>
                <a:latin typeface="Insula"/>
              </a:rPr>
              <a:t>(1868-1876)</a:t>
            </a:r>
          </a:p>
        </p:txBody>
      </p:sp>
      <p:sp>
        <p:nvSpPr>
          <p:cNvPr id="3" name="Rectangle 2"/>
          <p:cNvSpPr/>
          <p:nvPr/>
        </p:nvSpPr>
        <p:spPr>
          <a:xfrm>
            <a:off x="4648200" y="1335798"/>
            <a:ext cx="4343400" cy="4378122"/>
          </a:xfrm>
          <a:prstGeom prst="rect">
            <a:avLst/>
          </a:prstGeom>
        </p:spPr>
        <p:txBody>
          <a:bodyPr wrap="square">
            <a:spAutoFit/>
          </a:bodyPr>
          <a:lstStyle/>
          <a:p>
            <a:pPr lvl="0" fontAlgn="base">
              <a:spcBef>
                <a:spcPct val="50000"/>
              </a:spcBef>
              <a:spcAft>
                <a:spcPct val="0"/>
              </a:spcAft>
              <a:buClr>
                <a:srgbClr val="D30A05"/>
              </a:buClr>
              <a:buFont typeface="Wingdings" pitchFamily="2" charset="2"/>
              <a:buChar char="«"/>
            </a:pPr>
            <a:r>
              <a:rPr lang="en-US" sz="2800" dirty="0">
                <a:solidFill>
                  <a:srgbClr val="000000"/>
                </a:solidFill>
                <a:latin typeface="Comic Sans MS" pitchFamily="66" charset="0"/>
              </a:rPr>
              <a:t>Grant presided over an era of </a:t>
            </a:r>
            <a:r>
              <a:rPr lang="en-US" sz="2800" dirty="0" smtClean="0">
                <a:solidFill>
                  <a:srgbClr val="000000"/>
                </a:solidFill>
                <a:latin typeface="Comic Sans MS" pitchFamily="66" charset="0"/>
              </a:rPr>
              <a:t>unprecedented growth </a:t>
            </a:r>
            <a:r>
              <a:rPr lang="en-US" sz="2800" dirty="0">
                <a:solidFill>
                  <a:srgbClr val="000000"/>
                </a:solidFill>
                <a:latin typeface="Comic Sans MS" pitchFamily="66" charset="0"/>
              </a:rPr>
              <a:t>and </a:t>
            </a:r>
            <a:r>
              <a:rPr lang="en-US" sz="2800" dirty="0" smtClean="0">
                <a:solidFill>
                  <a:srgbClr val="000000"/>
                </a:solidFill>
                <a:latin typeface="Comic Sans MS" pitchFamily="66" charset="0"/>
              </a:rPr>
              <a:t>corruption.</a:t>
            </a:r>
          </a:p>
          <a:p>
            <a:pPr lvl="0" fontAlgn="base">
              <a:spcBef>
                <a:spcPct val="50000"/>
              </a:spcBef>
              <a:spcAft>
                <a:spcPct val="0"/>
              </a:spcAft>
              <a:buClr>
                <a:srgbClr val="D30A05"/>
              </a:buClr>
              <a:buFont typeface="Wingdings" pitchFamily="2" charset="2"/>
              <a:buChar char="«"/>
            </a:pPr>
            <a:r>
              <a:rPr lang="en-US" sz="2500" dirty="0">
                <a:solidFill>
                  <a:srgbClr val="000000"/>
                </a:solidFill>
                <a:latin typeface="Comic Sans MS" pitchFamily="66" charset="0"/>
              </a:rPr>
              <a:t>Rumors of corruption </a:t>
            </a:r>
            <a:br>
              <a:rPr lang="en-US" sz="2500" dirty="0">
                <a:solidFill>
                  <a:srgbClr val="000000"/>
                </a:solidFill>
                <a:latin typeface="Comic Sans MS" pitchFamily="66" charset="0"/>
              </a:rPr>
            </a:br>
            <a:r>
              <a:rPr lang="en-US" sz="2500" dirty="0">
                <a:solidFill>
                  <a:srgbClr val="000000"/>
                </a:solidFill>
                <a:latin typeface="Comic Sans MS" pitchFamily="66" charset="0"/>
              </a:rPr>
              <a:t>during Grant’s first </a:t>
            </a:r>
            <a:br>
              <a:rPr lang="en-US" sz="2500" dirty="0">
                <a:solidFill>
                  <a:srgbClr val="000000"/>
                </a:solidFill>
                <a:latin typeface="Comic Sans MS" pitchFamily="66" charset="0"/>
              </a:rPr>
            </a:br>
            <a:r>
              <a:rPr lang="en-US" sz="2500" dirty="0">
                <a:solidFill>
                  <a:srgbClr val="000000"/>
                </a:solidFill>
                <a:latin typeface="Comic Sans MS" pitchFamily="66" charset="0"/>
              </a:rPr>
              <a:t>term discredit Republicans.</a:t>
            </a:r>
          </a:p>
          <a:p>
            <a:pPr lvl="0" fontAlgn="base">
              <a:spcBef>
                <a:spcPct val="50000"/>
              </a:spcBef>
              <a:spcAft>
                <a:spcPct val="0"/>
              </a:spcAft>
              <a:buClr>
                <a:srgbClr val="D30A05"/>
              </a:buClr>
              <a:buFont typeface="Wingdings" pitchFamily="2" charset="2"/>
              <a:buChar char="«"/>
            </a:pPr>
            <a:r>
              <a:rPr lang="en-US" sz="2600" dirty="0">
                <a:solidFill>
                  <a:srgbClr val="000000"/>
                </a:solidFill>
                <a:latin typeface="Comic Sans MS" pitchFamily="66" charset="0"/>
              </a:rPr>
              <a:t>Concern over westward</a:t>
            </a:r>
            <a:br>
              <a:rPr lang="en-US" sz="2600" dirty="0">
                <a:solidFill>
                  <a:srgbClr val="000000"/>
                </a:solidFill>
                <a:latin typeface="Comic Sans MS" pitchFamily="66" charset="0"/>
              </a:rPr>
            </a:br>
            <a:r>
              <a:rPr lang="en-US" sz="2600" dirty="0">
                <a:solidFill>
                  <a:srgbClr val="000000"/>
                </a:solidFill>
                <a:latin typeface="Comic Sans MS" pitchFamily="66" charset="0"/>
              </a:rPr>
              <a:t>expansion and Indian wars.</a:t>
            </a:r>
          </a:p>
          <a:p>
            <a:pPr lvl="0" fontAlgn="base">
              <a:spcBef>
                <a:spcPct val="50000"/>
              </a:spcBef>
              <a:spcAft>
                <a:spcPct val="0"/>
              </a:spcAft>
              <a:buClr>
                <a:srgbClr val="D30A05"/>
              </a:buClr>
              <a:buFont typeface="Wingdings" pitchFamily="2" charset="2"/>
              <a:buChar char="«"/>
            </a:pPr>
            <a:endParaRPr lang="en-US" sz="2800" dirty="0">
              <a:solidFill>
                <a:srgbClr val="000000"/>
              </a:solidFill>
              <a:latin typeface="Comic Sans MS" pitchFamily="66" charset="0"/>
            </a:endParaRPr>
          </a:p>
        </p:txBody>
      </p:sp>
    </p:spTree>
    <p:extLst>
      <p:ext uri="{BB962C8B-B14F-4D97-AF65-F5344CB8AC3E}">
        <p14:creationId xmlns:p14="http://schemas.microsoft.com/office/powerpoint/2010/main" val="28873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102409"/>
                                        </p:tgtEl>
                                        <p:attrNameLst>
                                          <p:attrName>style.visibility</p:attrName>
                                        </p:attrNameLst>
                                      </p:cBhvr>
                                      <p:to>
                                        <p:strVal val="visible"/>
                                      </p:to>
                                    </p:set>
                                    <p:animEffect transition="in" filter="dissolve">
                                      <p:cBhvr>
                                        <p:cTn id="7" dur="2000"/>
                                        <p:tgtEl>
                                          <p:spTgt spid="10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Reconstruction’s Success &amp; </a:t>
            </a:r>
            <a:r>
              <a:rPr lang="en-US" b="1" dirty="0" smtClean="0"/>
              <a:t>Failures</a:t>
            </a:r>
            <a:endParaRPr lang="en-US" b="1" dirty="0"/>
          </a:p>
        </p:txBody>
      </p:sp>
      <p:sp>
        <p:nvSpPr>
          <p:cNvPr id="4" name="Text Placeholder 3"/>
          <p:cNvSpPr>
            <a:spLocks noGrp="1"/>
          </p:cNvSpPr>
          <p:nvPr>
            <p:ph type="body" idx="1"/>
          </p:nvPr>
        </p:nvSpPr>
        <p:spPr/>
        <p:txBody>
          <a:bodyPr/>
          <a:lstStyle/>
          <a:p>
            <a:r>
              <a:rPr lang="en-US" dirty="0" smtClean="0"/>
              <a:t>Success</a:t>
            </a:r>
            <a:endParaRPr lang="en-US" dirty="0"/>
          </a:p>
        </p:txBody>
      </p:sp>
      <p:sp>
        <p:nvSpPr>
          <p:cNvPr id="5" name="Content Placeholder 4"/>
          <p:cNvSpPr>
            <a:spLocks noGrp="1"/>
          </p:cNvSpPr>
          <p:nvPr>
            <p:ph sz="half" idx="2"/>
          </p:nvPr>
        </p:nvSpPr>
        <p:spPr/>
        <p:txBody>
          <a:bodyPr/>
          <a:lstStyle/>
          <a:p>
            <a:r>
              <a:rPr lang="en-US" dirty="0" smtClean="0"/>
              <a:t>Tax funded Public Schools for African Americans in the South </a:t>
            </a:r>
          </a:p>
          <a:p>
            <a:r>
              <a:rPr lang="en-US" dirty="0" smtClean="0"/>
              <a:t>13</a:t>
            </a:r>
            <a:r>
              <a:rPr lang="en-US" baseline="30000" dirty="0" smtClean="0"/>
              <a:t>th</a:t>
            </a:r>
            <a:r>
              <a:rPr lang="en-US" dirty="0" smtClean="0"/>
              <a:t>, 14</a:t>
            </a:r>
            <a:r>
              <a:rPr lang="en-US" baseline="30000" dirty="0" smtClean="0"/>
              <a:t>th</a:t>
            </a:r>
            <a:r>
              <a:rPr lang="en-US" dirty="0" smtClean="0"/>
              <a:t> and 15</a:t>
            </a:r>
            <a:r>
              <a:rPr lang="en-US" baseline="30000" dirty="0" smtClean="0"/>
              <a:t>th</a:t>
            </a:r>
            <a:r>
              <a:rPr lang="en-US" dirty="0" smtClean="0"/>
              <a:t> amendments passed (then ignored)</a:t>
            </a:r>
          </a:p>
          <a:p>
            <a:r>
              <a:rPr lang="en-US" dirty="0" smtClean="0"/>
              <a:t>… NOT Very Successful </a:t>
            </a:r>
            <a:endParaRPr lang="en-US" dirty="0"/>
          </a:p>
        </p:txBody>
      </p:sp>
      <p:sp>
        <p:nvSpPr>
          <p:cNvPr id="6" name="Text Placeholder 5"/>
          <p:cNvSpPr>
            <a:spLocks noGrp="1"/>
          </p:cNvSpPr>
          <p:nvPr>
            <p:ph type="body" sz="quarter" idx="3"/>
          </p:nvPr>
        </p:nvSpPr>
        <p:spPr/>
        <p:txBody>
          <a:bodyPr/>
          <a:lstStyle/>
          <a:p>
            <a:r>
              <a:rPr lang="en-US" dirty="0" smtClean="0"/>
              <a:t>Failures</a:t>
            </a:r>
            <a:endParaRPr lang="en-US" dirty="0"/>
          </a:p>
        </p:txBody>
      </p:sp>
      <p:sp>
        <p:nvSpPr>
          <p:cNvPr id="7" name="Content Placeholder 6"/>
          <p:cNvSpPr>
            <a:spLocks noGrp="1"/>
          </p:cNvSpPr>
          <p:nvPr>
            <p:ph sz="quarter" idx="4"/>
          </p:nvPr>
        </p:nvSpPr>
        <p:spPr/>
        <p:txBody>
          <a:bodyPr/>
          <a:lstStyle/>
          <a:p>
            <a:r>
              <a:rPr lang="en-US" dirty="0" smtClean="0"/>
              <a:t>Unequal resources </a:t>
            </a:r>
          </a:p>
          <a:p>
            <a:r>
              <a:rPr lang="en-US" dirty="0" smtClean="0"/>
              <a:t>Lots of promises (40 Acres and a mule) but no follow through</a:t>
            </a:r>
          </a:p>
          <a:p>
            <a:r>
              <a:rPr lang="en-US" dirty="0" smtClean="0"/>
              <a:t>Black codes undermine equality </a:t>
            </a:r>
            <a:endParaRPr lang="en-US" dirty="0"/>
          </a:p>
        </p:txBody>
      </p:sp>
    </p:spTree>
    <p:extLst>
      <p:ext uri="{BB962C8B-B14F-4D97-AF65-F5344CB8AC3E}">
        <p14:creationId xmlns:p14="http://schemas.microsoft.com/office/powerpoint/2010/main" val="31382910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pitchFamily="34" charset="0"/>
            </a:endParaRPr>
          </a:p>
        </p:txBody>
      </p:sp>
      <p:sp>
        <p:nvSpPr>
          <p:cNvPr id="35843" name="Text Box 3"/>
          <p:cNvSpPr txBox="1">
            <a:spLocks noChangeArrowheads="1"/>
          </p:cNvSpPr>
          <p:nvPr/>
        </p:nvSpPr>
        <p:spPr bwMode="auto">
          <a:xfrm>
            <a:off x="0" y="-76200"/>
            <a:ext cx="9144000" cy="127952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algn="ctr" fontAlgn="base">
              <a:spcBef>
                <a:spcPct val="50000"/>
              </a:spcBef>
              <a:spcAft>
                <a:spcPct val="0"/>
              </a:spcAft>
            </a:pPr>
            <a:r>
              <a:rPr lang="en-US" sz="3900" dirty="0" smtClean="0">
                <a:solidFill>
                  <a:srgbClr val="000099"/>
                </a:solidFill>
                <a:latin typeface="Insula" pitchFamily="66" charset="0"/>
              </a:rPr>
              <a:t>Establishment of Historically </a:t>
            </a:r>
            <a:br>
              <a:rPr lang="en-US" sz="3900" dirty="0" smtClean="0">
                <a:solidFill>
                  <a:srgbClr val="000099"/>
                </a:solidFill>
                <a:latin typeface="Insula" pitchFamily="66" charset="0"/>
              </a:rPr>
            </a:br>
            <a:r>
              <a:rPr lang="en-US" sz="3900" dirty="0" smtClean="0">
                <a:solidFill>
                  <a:srgbClr val="000099"/>
                </a:solidFill>
                <a:latin typeface="Insula" pitchFamily="66" charset="0"/>
              </a:rPr>
              <a:t>Black Colleges in the South</a:t>
            </a:r>
          </a:p>
        </p:txBody>
      </p:sp>
      <p:pic>
        <p:nvPicPr>
          <p:cNvPr id="35844" name="Picture 5" descr="ch16_08"/>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1389" t="26505" r="1389" b="854"/>
          <a:stretch>
            <a:fillRect/>
          </a:stretch>
        </p:blipFill>
        <p:spPr bwMode="auto">
          <a:xfrm>
            <a:off x="1143000" y="1203325"/>
            <a:ext cx="6553200" cy="5804208"/>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9391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pitchFamily="34" charset="0"/>
            </a:endParaRPr>
          </a:p>
        </p:txBody>
      </p:sp>
      <p:sp>
        <p:nvSpPr>
          <p:cNvPr id="36867" name="Text Box 3"/>
          <p:cNvSpPr txBox="1">
            <a:spLocks noChangeArrowheads="1"/>
          </p:cNvSpPr>
          <p:nvPr/>
        </p:nvSpPr>
        <p:spPr bwMode="auto">
          <a:xfrm>
            <a:off x="381000" y="304800"/>
            <a:ext cx="8382000" cy="7016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algn="ctr" fontAlgn="base">
              <a:spcBef>
                <a:spcPct val="50000"/>
              </a:spcBef>
              <a:spcAft>
                <a:spcPct val="0"/>
              </a:spcAft>
            </a:pPr>
            <a:r>
              <a:rPr lang="en-US" sz="4000" smtClean="0">
                <a:solidFill>
                  <a:srgbClr val="000099"/>
                </a:solidFill>
                <a:latin typeface="Insula" pitchFamily="66" charset="0"/>
              </a:rPr>
              <a:t>Black Senate &amp; House Delegates</a:t>
            </a:r>
          </a:p>
        </p:txBody>
      </p:sp>
      <p:pic>
        <p:nvPicPr>
          <p:cNvPr id="36868" name="Picture 5" descr="1872 lithography=1st black members of Congress"/>
          <p:cNvPicPr>
            <a:picLocks noChangeAspect="1" noChangeArrowheads="1"/>
          </p:cNvPicPr>
          <p:nvPr/>
        </p:nvPicPr>
        <p:blipFill>
          <a:blip r:embed="rId2">
            <a:lum contrast="6000"/>
            <a:extLst>
              <a:ext uri="{28A0092B-C50C-407E-A947-70E740481C1C}">
                <a14:useLocalDpi xmlns:a14="http://schemas.microsoft.com/office/drawing/2010/main" val="0"/>
              </a:ext>
            </a:extLst>
          </a:blip>
          <a:srcRect l="2005" t="1498" r="1755" b="1123"/>
          <a:stretch>
            <a:fillRect/>
          </a:stretch>
        </p:blipFill>
        <p:spPr bwMode="auto">
          <a:xfrm>
            <a:off x="990600" y="1371600"/>
            <a:ext cx="7315200" cy="49530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298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End of Reconstruction</a:t>
            </a:r>
            <a:br>
              <a:rPr lang="en-US" dirty="0" smtClean="0"/>
            </a:br>
            <a:r>
              <a:rPr lang="en-US" sz="3200" kern="1200" dirty="0" smtClean="0">
                <a:solidFill>
                  <a:srgbClr val="000000"/>
                </a:solidFill>
                <a:effectLst/>
                <a:latin typeface="Comic Sans MS" pitchFamily="66" charset="0"/>
                <a:ea typeface="+mn-ea"/>
                <a:cs typeface="+mn-cs"/>
              </a:rPr>
              <a:t>“The Corrupt </a:t>
            </a:r>
            <a:r>
              <a:rPr lang="en-US" sz="3200" kern="1200" dirty="0">
                <a:solidFill>
                  <a:srgbClr val="000000"/>
                </a:solidFill>
                <a:effectLst/>
                <a:latin typeface="Comic Sans MS" pitchFamily="66" charset="0"/>
                <a:ea typeface="+mn-ea"/>
                <a:cs typeface="+mn-cs"/>
              </a:rPr>
              <a:t>Bargain”</a:t>
            </a:r>
            <a:br>
              <a:rPr lang="en-US" sz="3200" kern="1200" dirty="0">
                <a:solidFill>
                  <a:srgbClr val="000000"/>
                </a:solidFill>
                <a:effectLst/>
                <a:latin typeface="Comic Sans MS" pitchFamily="66" charset="0"/>
                <a:ea typeface="+mn-ea"/>
                <a:cs typeface="+mn-cs"/>
              </a:rPr>
            </a:br>
            <a:endParaRPr lang="en-US" dirty="0"/>
          </a:p>
        </p:txBody>
      </p:sp>
      <p:sp>
        <p:nvSpPr>
          <p:cNvPr id="3" name="Content Placeholder 2"/>
          <p:cNvSpPr>
            <a:spLocks noGrp="1"/>
          </p:cNvSpPr>
          <p:nvPr>
            <p:ph idx="1"/>
          </p:nvPr>
        </p:nvSpPr>
        <p:spPr>
          <a:xfrm>
            <a:off x="4038600" y="1600200"/>
            <a:ext cx="4953000" cy="4525963"/>
          </a:xfrm>
        </p:spPr>
        <p:txBody>
          <a:bodyPr/>
          <a:lstStyle/>
          <a:p>
            <a:pPr marL="0" lvl="0" indent="0" algn="ctr" eaLnBrk="1" hangingPunct="1">
              <a:spcBef>
                <a:spcPct val="50000"/>
              </a:spcBef>
              <a:buNone/>
            </a:pPr>
            <a:r>
              <a:rPr kumimoji="0" lang="en-US" sz="2800" b="1" i="0" u="none" strike="noStrike" kern="1200" cap="none" spc="0" normalizeH="0" baseline="0" noProof="0" dirty="0" smtClean="0">
                <a:ln>
                  <a:noFill/>
                </a:ln>
                <a:solidFill>
                  <a:srgbClr val="000099"/>
                </a:solidFill>
                <a:effectLst/>
                <a:uLnTx/>
                <a:uFillTx/>
                <a:latin typeface="Insula" pitchFamily="66" charset="0"/>
                <a:ea typeface="+mn-ea"/>
                <a:cs typeface="+mn-cs"/>
              </a:rPr>
              <a:t>A Political Crisis:  The “Compromise” of 1877</a:t>
            </a:r>
          </a:p>
          <a:p>
            <a:pPr marL="0" indent="0" algn="ctr">
              <a:buNone/>
            </a:pPr>
            <a:r>
              <a:rPr lang="en-US" dirty="0" smtClean="0"/>
              <a:t>= The Abandonment of Reconstruction</a:t>
            </a:r>
          </a:p>
          <a:p>
            <a:pPr marL="0" indent="0">
              <a:buNone/>
            </a:pPr>
            <a:r>
              <a:rPr lang="en-US" dirty="0" smtClean="0"/>
              <a:t>- Hayes becomes President &amp; federal troops withdrawn from the South (Southern democrats take control again)</a:t>
            </a:r>
            <a:endParaRPr lang="en-US" dirty="0"/>
          </a:p>
        </p:txBody>
      </p:sp>
      <p:pic>
        <p:nvPicPr>
          <p:cNvPr id="4" name="Picture 5" descr="GrndNtlRepBanner187612w"/>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1158973"/>
            <a:ext cx="3837949" cy="5622827"/>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247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pitchFamily="34" charset="0"/>
            </a:endParaRPr>
          </a:p>
        </p:txBody>
      </p:sp>
      <p:sp>
        <p:nvSpPr>
          <p:cNvPr id="67587" name="Text Box 3"/>
          <p:cNvSpPr txBox="1">
            <a:spLocks noChangeArrowheads="1"/>
          </p:cNvSpPr>
          <p:nvPr/>
        </p:nvSpPr>
        <p:spPr bwMode="auto">
          <a:xfrm>
            <a:off x="381000" y="381000"/>
            <a:ext cx="8382000" cy="762000"/>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algn="ctr" fontAlgn="base">
              <a:spcBef>
                <a:spcPct val="50000"/>
              </a:spcBef>
              <a:spcAft>
                <a:spcPct val="0"/>
              </a:spcAft>
            </a:pPr>
            <a:r>
              <a:rPr lang="en-US" sz="4400" smtClean="0">
                <a:solidFill>
                  <a:srgbClr val="000099"/>
                </a:solidFill>
                <a:latin typeface="Insula" pitchFamily="66" charset="0"/>
              </a:rPr>
              <a:t>1876 Presidential Election</a:t>
            </a:r>
          </a:p>
        </p:txBody>
      </p:sp>
      <p:pic>
        <p:nvPicPr>
          <p:cNvPr id="67588" name="Picture 4" descr="1876 Election"/>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304800" y="1524000"/>
            <a:ext cx="8524875" cy="4579938"/>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4054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Review</a:t>
            </a:r>
            <a:endParaRPr lang="en-US" dirty="0"/>
          </a:p>
        </p:txBody>
      </p:sp>
      <p:sp>
        <p:nvSpPr>
          <p:cNvPr id="4" name="Text Placeholder 3"/>
          <p:cNvSpPr>
            <a:spLocks noGrp="1"/>
          </p:cNvSpPr>
          <p:nvPr>
            <p:ph type="body" idx="1"/>
          </p:nvPr>
        </p:nvSpPr>
        <p:spPr/>
        <p:txBody>
          <a:bodyPr/>
          <a:lstStyle/>
          <a:p>
            <a:r>
              <a:rPr lang="en-US" dirty="0" smtClean="0"/>
              <a:t>Problems Reconstruction Needed to Address…</a:t>
            </a:r>
            <a:endParaRPr lang="en-US" dirty="0"/>
          </a:p>
        </p:txBody>
      </p:sp>
      <p:sp>
        <p:nvSpPr>
          <p:cNvPr id="5" name="Content Placeholder 4"/>
          <p:cNvSpPr>
            <a:spLocks noGrp="1"/>
          </p:cNvSpPr>
          <p:nvPr>
            <p:ph sz="half" idx="2"/>
          </p:nvPr>
        </p:nvSpPr>
        <p:spPr>
          <a:ln>
            <a:solidFill>
              <a:schemeClr val="tx1">
                <a:lumMod val="95000"/>
                <a:lumOff val="5000"/>
              </a:schemeClr>
            </a:solidFill>
          </a:ln>
        </p:spPr>
        <p:txBody>
          <a:bodyPr/>
          <a:lstStyle/>
          <a:p>
            <a:endParaRPr lang="en-US" dirty="0"/>
          </a:p>
        </p:txBody>
      </p:sp>
      <p:sp>
        <p:nvSpPr>
          <p:cNvPr id="6" name="Text Placeholder 5"/>
          <p:cNvSpPr>
            <a:spLocks noGrp="1"/>
          </p:cNvSpPr>
          <p:nvPr>
            <p:ph type="body" sz="quarter" idx="3"/>
          </p:nvPr>
        </p:nvSpPr>
        <p:spPr>
          <a:xfrm>
            <a:off x="4645025" y="1535113"/>
            <a:ext cx="4498975" cy="639762"/>
          </a:xfrm>
        </p:spPr>
        <p:txBody>
          <a:bodyPr/>
          <a:lstStyle/>
          <a:p>
            <a:r>
              <a:rPr lang="en-US" dirty="0" smtClean="0"/>
              <a:t>What was the Lasting impact of Reconstruction?</a:t>
            </a:r>
            <a:endParaRPr lang="en-US" dirty="0"/>
          </a:p>
        </p:txBody>
      </p:sp>
      <p:sp>
        <p:nvSpPr>
          <p:cNvPr id="7" name="Content Placeholder 6"/>
          <p:cNvSpPr>
            <a:spLocks noGrp="1"/>
          </p:cNvSpPr>
          <p:nvPr>
            <p:ph sz="quarter" idx="4"/>
          </p:nvPr>
        </p:nvSpPr>
        <p:spPr>
          <a:ln>
            <a:solidFill>
              <a:schemeClr val="tx1">
                <a:lumMod val="95000"/>
                <a:lumOff val="5000"/>
              </a:schemeClr>
            </a:solidFill>
          </a:ln>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a:p>
        </p:txBody>
      </p:sp>
      <p:sp>
        <p:nvSpPr>
          <p:cNvPr id="8" name="TextBox 7"/>
          <p:cNvSpPr txBox="1"/>
          <p:nvPr/>
        </p:nvSpPr>
        <p:spPr>
          <a:xfrm>
            <a:off x="4648200" y="4191000"/>
            <a:ext cx="3962400" cy="646331"/>
          </a:xfrm>
          <a:prstGeom prst="rect">
            <a:avLst/>
          </a:prstGeom>
          <a:noFill/>
          <a:ln>
            <a:solidFill>
              <a:schemeClr val="tx1">
                <a:lumMod val="95000"/>
                <a:lumOff val="5000"/>
              </a:schemeClr>
            </a:solidFill>
          </a:ln>
        </p:spPr>
        <p:txBody>
          <a:bodyPr wrap="square" rtlCol="0">
            <a:spAutoFit/>
          </a:bodyPr>
          <a:lstStyle/>
          <a:p>
            <a:r>
              <a:rPr lang="en-US" dirty="0" smtClean="0"/>
              <a:t>Was Reconstruction a Success or Failure? Why?</a:t>
            </a:r>
            <a:endParaRPr lang="en-US" dirty="0"/>
          </a:p>
        </p:txBody>
      </p:sp>
    </p:spTree>
    <p:extLst>
      <p:ext uri="{BB962C8B-B14F-4D97-AF65-F5344CB8AC3E}">
        <p14:creationId xmlns:p14="http://schemas.microsoft.com/office/powerpoint/2010/main" val="130392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Reconstruction ‘Radical’?</a:t>
            </a:r>
            <a:endParaRPr lang="en-US" dirty="0"/>
          </a:p>
        </p:txBody>
      </p:sp>
      <p:sp>
        <p:nvSpPr>
          <p:cNvPr id="3" name="Text Placeholder 2"/>
          <p:cNvSpPr>
            <a:spLocks noGrp="1"/>
          </p:cNvSpPr>
          <p:nvPr>
            <p:ph type="body" idx="1"/>
          </p:nvPr>
        </p:nvSpPr>
        <p:spPr>
          <a:xfrm>
            <a:off x="152400" y="2362200"/>
            <a:ext cx="4495800" cy="639762"/>
          </a:xfrm>
        </p:spPr>
        <p:txBody>
          <a:bodyPr/>
          <a:lstStyle/>
          <a:p>
            <a:r>
              <a:rPr lang="en-US" dirty="0" smtClean="0"/>
              <a:t>How do the Opinions of Tillman and </a:t>
            </a:r>
            <a:r>
              <a:rPr lang="en-US" i="1" dirty="0" smtClean="0"/>
              <a:t>The Independent</a:t>
            </a:r>
            <a:r>
              <a:rPr lang="en-US" dirty="0" smtClean="0"/>
              <a:t> differ on the northern control of the South?</a:t>
            </a:r>
            <a:endParaRPr lang="en-US" dirty="0"/>
          </a:p>
        </p:txBody>
      </p:sp>
      <p:sp>
        <p:nvSpPr>
          <p:cNvPr id="5" name="Text Placeholder 4"/>
          <p:cNvSpPr>
            <a:spLocks noGrp="1"/>
          </p:cNvSpPr>
          <p:nvPr>
            <p:ph type="body" sz="quarter" idx="3"/>
          </p:nvPr>
        </p:nvSpPr>
        <p:spPr>
          <a:xfrm>
            <a:off x="4645025" y="2103438"/>
            <a:ext cx="4041775" cy="639762"/>
          </a:xfrm>
        </p:spPr>
        <p:txBody>
          <a:bodyPr/>
          <a:lstStyle/>
          <a:p>
            <a:r>
              <a:rPr lang="en-US" dirty="0" smtClean="0"/>
              <a:t>What were the failures of Reconstruction according to </a:t>
            </a:r>
            <a:r>
              <a:rPr lang="en-US" dirty="0" err="1" smtClean="0"/>
              <a:t>Simkins</a:t>
            </a:r>
            <a:r>
              <a:rPr lang="en-US" dirty="0" smtClean="0"/>
              <a:t> and </a:t>
            </a:r>
            <a:r>
              <a:rPr lang="en-US" dirty="0" err="1" smtClean="0"/>
              <a:t>Foner</a:t>
            </a:r>
            <a:endParaRPr lang="en-US" dirty="0"/>
          </a:p>
        </p:txBody>
      </p:sp>
      <p:pic>
        <p:nvPicPr>
          <p:cNvPr id="1026" name="Picture 2" descr="http://www.fasttrackteaching.com/burns/Unit_1_Reconstruction/Carpet_Bag_Cartoon_1880s_dbloc_smal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72336"/>
            <a:ext cx="6019800" cy="387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039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 </a:t>
            </a:r>
            <a:r>
              <a:rPr lang="en-US" dirty="0">
                <a:solidFill>
                  <a:srgbClr val="000000"/>
                </a:solidFill>
              </a:rPr>
              <a:t>A Rising Tide of Protest and </a:t>
            </a:r>
            <a:r>
              <a:rPr lang="en-US" dirty="0" smtClean="0">
                <a:solidFill>
                  <a:srgbClr val="000000"/>
                </a:solidFill>
              </a:rPr>
              <a:t>Violence</a:t>
            </a:r>
            <a:br>
              <a:rPr lang="en-US" dirty="0" smtClean="0">
                <a:solidFill>
                  <a:srgbClr val="000000"/>
                </a:solidFill>
              </a:rPr>
            </a:br>
            <a:r>
              <a:rPr lang="en-US" dirty="0" smtClean="0">
                <a:solidFill>
                  <a:srgbClr val="000000"/>
                </a:solidFill>
              </a:rPr>
              <a:t>Escalation of tensions over Slavery</a:t>
            </a:r>
            <a:endParaRPr lang="en-US" dirty="0"/>
          </a:p>
        </p:txBody>
      </p:sp>
      <p:sp>
        <p:nvSpPr>
          <p:cNvPr id="3" name="Content Placeholder 2"/>
          <p:cNvSpPr>
            <a:spLocks noGrp="1"/>
          </p:cNvSpPr>
          <p:nvPr>
            <p:ph idx="1"/>
          </p:nvPr>
        </p:nvSpPr>
        <p:spPr>
          <a:xfrm>
            <a:off x="0" y="1143000"/>
            <a:ext cx="9144000" cy="4953000"/>
          </a:xfrm>
        </p:spPr>
        <p:txBody>
          <a:bodyPr>
            <a:normAutofit fontScale="85000" lnSpcReduction="20000"/>
          </a:bodyPr>
          <a:lstStyle/>
          <a:p>
            <a:r>
              <a:rPr lang="en-US" dirty="0" smtClean="0"/>
              <a:t>The Fugitive Slave Act</a:t>
            </a:r>
          </a:p>
          <a:p>
            <a:pPr lvl="1"/>
            <a:r>
              <a:rPr lang="en-US" dirty="0" smtClean="0"/>
              <a:t>Private citizens MUST assist in apprehending runaway slaves. </a:t>
            </a:r>
          </a:p>
          <a:p>
            <a:pPr lvl="1"/>
            <a:r>
              <a:rPr lang="en-US" dirty="0" smtClean="0"/>
              <a:t>Could be fined or imprisoned if you assisted a runaway slave</a:t>
            </a:r>
          </a:p>
          <a:p>
            <a:pPr lvl="2"/>
            <a:r>
              <a:rPr lang="en-US" dirty="0" smtClean="0"/>
              <a:t>Underground railroad assist slaves </a:t>
            </a:r>
          </a:p>
          <a:p>
            <a:pPr lvl="3"/>
            <a:r>
              <a:rPr lang="en-US" dirty="0" smtClean="0"/>
              <a:t>Some North states tried to nullify the law by passing personal liberty laws (allowing slave catchers to be arrested </a:t>
            </a:r>
          </a:p>
          <a:p>
            <a:r>
              <a:rPr lang="en-US" dirty="0" smtClean="0"/>
              <a:t>Bloody Kansas</a:t>
            </a:r>
          </a:p>
          <a:p>
            <a:pPr lvl="1"/>
            <a:r>
              <a:rPr lang="en-US" dirty="0" smtClean="0"/>
              <a:t>Popular Sovereignty in Kansas turns deadly </a:t>
            </a:r>
          </a:p>
          <a:p>
            <a:pPr lvl="2"/>
            <a:r>
              <a:rPr lang="en-US" dirty="0" smtClean="0"/>
              <a:t>State splits over the issue and 2 gov’ts develop </a:t>
            </a:r>
          </a:p>
          <a:p>
            <a:pPr lvl="2"/>
            <a:r>
              <a:rPr lang="en-US" dirty="0" smtClean="0"/>
              <a:t>Violence erupts as pro and anti slavery groups attack one another</a:t>
            </a:r>
          </a:p>
          <a:p>
            <a:pPr lvl="3"/>
            <a:r>
              <a:rPr lang="en-US" dirty="0" smtClean="0"/>
              <a:t>John Brown </a:t>
            </a:r>
            <a:r>
              <a:rPr lang="en-US" dirty="0" smtClean="0">
                <a:sym typeface="Wingdings" pitchFamily="2" charset="2"/>
              </a:rPr>
              <a:t> terrorist or abolitionist martyr?</a:t>
            </a:r>
            <a:endParaRPr lang="en-US" dirty="0" smtClean="0"/>
          </a:p>
          <a:p>
            <a:r>
              <a:rPr lang="en-US" i="1" dirty="0" smtClean="0"/>
              <a:t>Dred Scott </a:t>
            </a:r>
            <a:r>
              <a:rPr lang="en-US" dirty="0" smtClean="0"/>
              <a:t>Decision </a:t>
            </a:r>
          </a:p>
          <a:p>
            <a:pPr lvl="1"/>
            <a:r>
              <a:rPr lang="en-US" dirty="0" smtClean="0"/>
              <a:t>Supreme court rules that Slaves are a property NOT citizens, Missouri Compromise is Unconstitutional (deprives an owner of his property without due process)</a:t>
            </a:r>
          </a:p>
          <a:p>
            <a:endParaRPr lang="en-US" dirty="0"/>
          </a:p>
        </p:txBody>
      </p:sp>
      <p:sp>
        <p:nvSpPr>
          <p:cNvPr id="4" name="Rectangle 3"/>
          <p:cNvSpPr/>
          <p:nvPr/>
        </p:nvSpPr>
        <p:spPr>
          <a:xfrm>
            <a:off x="68929" y="6040582"/>
            <a:ext cx="8952644"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Northerners Feel that slavery is being forced upon them/ Southerner</a:t>
            </a:r>
          </a:p>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Feel like their way of life is under attack &amp; Northerners Hypocritical</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237799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Unit 2 – Civil War and Reconstruction Review</a:t>
            </a:r>
            <a:endParaRPr lang="en-US" dirty="0"/>
          </a:p>
        </p:txBody>
      </p:sp>
      <p:sp>
        <p:nvSpPr>
          <p:cNvPr id="3" name="Text Placeholder 2"/>
          <p:cNvSpPr>
            <a:spLocks noGrp="1"/>
          </p:cNvSpPr>
          <p:nvPr>
            <p:ph type="body" idx="1"/>
          </p:nvPr>
        </p:nvSpPr>
        <p:spPr/>
        <p:txBody>
          <a:bodyPr/>
          <a:lstStyle/>
          <a:p>
            <a:r>
              <a:rPr lang="en-US" dirty="0" smtClean="0"/>
              <a:t>Quick Review </a:t>
            </a:r>
            <a:endParaRPr lang="en-US" dirty="0"/>
          </a:p>
        </p:txBody>
      </p:sp>
      <p:sp>
        <p:nvSpPr>
          <p:cNvPr id="4" name="Content Placeholder 3"/>
          <p:cNvSpPr>
            <a:spLocks noGrp="1"/>
          </p:cNvSpPr>
          <p:nvPr>
            <p:ph sz="half" idx="2"/>
          </p:nvPr>
        </p:nvSpPr>
        <p:spPr>
          <a:xfrm>
            <a:off x="0" y="2174875"/>
            <a:ext cx="4040188" cy="3951288"/>
          </a:xfrm>
        </p:spPr>
        <p:txBody>
          <a:bodyPr/>
          <a:lstStyle/>
          <a:p>
            <a:r>
              <a:rPr lang="en-US" dirty="0" smtClean="0"/>
              <a:t>Questions1 – 8</a:t>
            </a:r>
          </a:p>
          <a:p>
            <a:pPr lvl="1"/>
            <a:r>
              <a:rPr lang="en-US" dirty="0" smtClean="0"/>
              <a:t>As a group answer your assigned review question on individual pieces of scrap paper</a:t>
            </a:r>
          </a:p>
          <a:p>
            <a:pPr lvl="1"/>
            <a:r>
              <a:rPr lang="en-US" dirty="0" smtClean="0"/>
              <a:t>Share your number group answer with your color group </a:t>
            </a:r>
          </a:p>
          <a:p>
            <a:pPr lvl="1"/>
            <a:r>
              <a:rPr lang="en-US" dirty="0" smtClean="0"/>
              <a:t>As a group, use your main idea questions to work on the study guide</a:t>
            </a:r>
            <a:endParaRPr lang="en-US" dirty="0"/>
          </a:p>
        </p:txBody>
      </p:sp>
      <p:sp>
        <p:nvSpPr>
          <p:cNvPr id="5" name="Text Placeholder 4"/>
          <p:cNvSpPr>
            <a:spLocks noGrp="1"/>
          </p:cNvSpPr>
          <p:nvPr>
            <p:ph type="body" sz="quarter" idx="3"/>
          </p:nvPr>
        </p:nvSpPr>
        <p:spPr/>
        <p:txBody>
          <a:bodyPr/>
          <a:lstStyle/>
          <a:p>
            <a:r>
              <a:rPr lang="en-US" dirty="0" smtClean="0"/>
              <a:t>Unit 2 Main Ideas</a:t>
            </a:r>
            <a:endParaRPr lang="en-US" dirty="0"/>
          </a:p>
        </p:txBody>
      </p:sp>
      <p:sp>
        <p:nvSpPr>
          <p:cNvPr id="6" name="Content Placeholder 5"/>
          <p:cNvSpPr>
            <a:spLocks noGrp="1"/>
          </p:cNvSpPr>
          <p:nvPr>
            <p:ph sz="quarter" idx="4"/>
          </p:nvPr>
        </p:nvSpPr>
        <p:spPr>
          <a:xfrm>
            <a:off x="4645025" y="2174875"/>
            <a:ext cx="4498975" cy="3951288"/>
          </a:xfrm>
        </p:spPr>
        <p:txBody>
          <a:bodyPr/>
          <a:lstStyle/>
          <a:p>
            <a:r>
              <a:rPr lang="en-US" dirty="0" smtClean="0"/>
              <a:t>Causes of the Civil War</a:t>
            </a:r>
          </a:p>
          <a:p>
            <a:r>
              <a:rPr lang="en-US" dirty="0" smtClean="0"/>
              <a:t>Resources and Strategies of the North and the South</a:t>
            </a:r>
          </a:p>
          <a:p>
            <a:r>
              <a:rPr lang="en-US" dirty="0" smtClean="0"/>
              <a:t>Turning points of the War and military strategy</a:t>
            </a:r>
          </a:p>
          <a:p>
            <a:r>
              <a:rPr lang="en-US" dirty="0" smtClean="0"/>
              <a:t>Outcomes and effects of the war </a:t>
            </a:r>
          </a:p>
          <a:p>
            <a:r>
              <a:rPr lang="en-US" dirty="0" smtClean="0"/>
              <a:t>How the war changed society and culture in the US</a:t>
            </a:r>
          </a:p>
          <a:p>
            <a:r>
              <a:rPr lang="en-US" dirty="0" smtClean="0"/>
              <a:t>What were the success and failures of Reconstruction</a:t>
            </a:r>
          </a:p>
          <a:p>
            <a:endParaRPr lang="en-US" dirty="0"/>
          </a:p>
        </p:txBody>
      </p:sp>
    </p:spTree>
    <p:extLst>
      <p:ext uri="{BB962C8B-B14F-4D97-AF65-F5344CB8AC3E}">
        <p14:creationId xmlns:p14="http://schemas.microsoft.com/office/powerpoint/2010/main" val="33558877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Lesson Material on Legal Challenges, time permitting</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786563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pitchFamily="34" charset="0"/>
            </a:endParaRPr>
          </a:p>
        </p:txBody>
      </p:sp>
      <p:sp>
        <p:nvSpPr>
          <p:cNvPr id="58371" name="Text Box 3"/>
          <p:cNvSpPr txBox="1">
            <a:spLocks noChangeArrowheads="1"/>
          </p:cNvSpPr>
          <p:nvPr/>
        </p:nvSpPr>
        <p:spPr bwMode="auto">
          <a:xfrm>
            <a:off x="381000" y="457200"/>
            <a:ext cx="8382000" cy="13239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algn="ctr" fontAlgn="base">
              <a:spcBef>
                <a:spcPct val="50000"/>
              </a:spcBef>
              <a:spcAft>
                <a:spcPct val="0"/>
              </a:spcAft>
            </a:pPr>
            <a:r>
              <a:rPr lang="en-US" sz="4000" smtClean="0">
                <a:solidFill>
                  <a:srgbClr val="000099"/>
                </a:solidFill>
                <a:latin typeface="Insula" pitchFamily="66" charset="0"/>
              </a:rPr>
              <a:t>Legal Challenges </a:t>
            </a:r>
            <a:br>
              <a:rPr lang="en-US" sz="4000" smtClean="0">
                <a:solidFill>
                  <a:srgbClr val="000099"/>
                </a:solidFill>
                <a:latin typeface="Insula" pitchFamily="66" charset="0"/>
              </a:rPr>
            </a:br>
            <a:r>
              <a:rPr lang="en-US" sz="4000" smtClean="0">
                <a:solidFill>
                  <a:srgbClr val="000099"/>
                </a:solidFill>
                <a:latin typeface="Insula" pitchFamily="66" charset="0"/>
              </a:rPr>
              <a:t>to the 14</a:t>
            </a:r>
            <a:r>
              <a:rPr lang="en-US" sz="4000" baseline="30000" smtClean="0">
                <a:solidFill>
                  <a:srgbClr val="000099"/>
                </a:solidFill>
                <a:latin typeface="Insula" pitchFamily="66" charset="0"/>
              </a:rPr>
              <a:t>th</a:t>
            </a:r>
            <a:r>
              <a:rPr lang="en-US" sz="4000" smtClean="0">
                <a:solidFill>
                  <a:srgbClr val="000099"/>
                </a:solidFill>
                <a:latin typeface="Insula" pitchFamily="66" charset="0"/>
              </a:rPr>
              <a:t> &amp; 15</a:t>
            </a:r>
            <a:r>
              <a:rPr lang="en-US" sz="4000" baseline="30000" smtClean="0">
                <a:solidFill>
                  <a:srgbClr val="000099"/>
                </a:solidFill>
                <a:latin typeface="Insula" pitchFamily="66" charset="0"/>
              </a:rPr>
              <a:t>th</a:t>
            </a:r>
            <a:r>
              <a:rPr lang="en-US" sz="4000" smtClean="0">
                <a:solidFill>
                  <a:srgbClr val="000099"/>
                </a:solidFill>
                <a:latin typeface="Insula" pitchFamily="66" charset="0"/>
              </a:rPr>
              <a:t> Amendments</a:t>
            </a:r>
          </a:p>
        </p:txBody>
      </p:sp>
      <p:sp>
        <p:nvSpPr>
          <p:cNvPr id="100356" name="Text Box 4"/>
          <p:cNvSpPr txBox="1">
            <a:spLocks noChangeArrowheads="1"/>
          </p:cNvSpPr>
          <p:nvPr/>
        </p:nvSpPr>
        <p:spPr bwMode="auto">
          <a:xfrm>
            <a:off x="609600" y="2209800"/>
            <a:ext cx="8077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rgbClr val="D30A05"/>
                </a:solidFill>
                <a:latin typeface="Comic Sans MS" pitchFamily="66" charset="0"/>
              </a:defRPr>
            </a:lvl1pPr>
            <a:lvl2pPr marL="914400" indent="-457200">
              <a:defRPr sz="2400" b="1">
                <a:solidFill>
                  <a:srgbClr val="D30A05"/>
                </a:solidFill>
                <a:latin typeface="Comic Sans MS" pitchFamily="66" charset="0"/>
              </a:defRPr>
            </a:lvl2pPr>
            <a:lvl3pPr marL="1371600" indent="-457200">
              <a:defRPr sz="2400" b="1">
                <a:solidFill>
                  <a:srgbClr val="D30A05"/>
                </a:solidFill>
                <a:latin typeface="Comic Sans MS" pitchFamily="66" charset="0"/>
              </a:defRPr>
            </a:lvl3pPr>
            <a:lvl4pPr marL="1828800" indent="-4572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3200" b="0" i="1" smtClean="0">
                <a:solidFill>
                  <a:srgbClr val="000000"/>
                </a:solidFill>
              </a:rPr>
              <a:t>The Slaughterhouse Cases</a:t>
            </a:r>
            <a:r>
              <a:rPr lang="en-US" sz="3200" b="0" smtClean="0">
                <a:solidFill>
                  <a:srgbClr val="000000"/>
                </a:solidFill>
              </a:rPr>
              <a:t> (1873)</a:t>
            </a:r>
          </a:p>
          <a:p>
            <a:pPr lvl="1" fontAlgn="base">
              <a:spcBef>
                <a:spcPct val="50000"/>
              </a:spcBef>
              <a:spcAft>
                <a:spcPct val="0"/>
              </a:spcAft>
              <a:buClr>
                <a:srgbClr val="000080"/>
              </a:buClr>
              <a:buFont typeface="Wingdings" pitchFamily="2" charset="2"/>
              <a:buChar char="§"/>
            </a:pPr>
            <a:r>
              <a:rPr lang="en-US" sz="2600" b="0" smtClean="0">
                <a:solidFill>
                  <a:srgbClr val="000000"/>
                </a:solidFill>
              </a:rPr>
              <a:t>The court offered a narrow definition of the 14</a:t>
            </a:r>
            <a:r>
              <a:rPr lang="en-US" sz="2600" b="0" baseline="30000" smtClean="0">
                <a:solidFill>
                  <a:srgbClr val="000000"/>
                </a:solidFill>
              </a:rPr>
              <a:t>th</a:t>
            </a:r>
            <a:r>
              <a:rPr lang="en-US" sz="2600" b="0" smtClean="0">
                <a:solidFill>
                  <a:srgbClr val="000000"/>
                </a:solidFill>
              </a:rPr>
              <a:t> Amendment.</a:t>
            </a:r>
          </a:p>
          <a:p>
            <a:pPr lvl="2" fontAlgn="base">
              <a:spcBef>
                <a:spcPct val="50000"/>
              </a:spcBef>
              <a:spcAft>
                <a:spcPct val="0"/>
              </a:spcAft>
              <a:buClr>
                <a:srgbClr val="990033"/>
              </a:buClr>
              <a:buFont typeface="Wingdings" pitchFamily="2" charset="2"/>
              <a:buChar char="ü"/>
            </a:pPr>
            <a:r>
              <a:rPr lang="en-US" sz="2200" b="0" smtClean="0">
                <a:solidFill>
                  <a:srgbClr val="000000"/>
                </a:solidFill>
              </a:rPr>
              <a:t>It distinguished between national and state citizenship.</a:t>
            </a:r>
          </a:p>
          <a:p>
            <a:pPr lvl="2" fontAlgn="base">
              <a:spcBef>
                <a:spcPct val="50000"/>
              </a:spcBef>
              <a:spcAft>
                <a:spcPct val="0"/>
              </a:spcAft>
              <a:buClr>
                <a:srgbClr val="990033"/>
              </a:buClr>
              <a:buFont typeface="Wingdings" pitchFamily="2" charset="2"/>
              <a:buChar char="ü"/>
            </a:pPr>
            <a:r>
              <a:rPr lang="en-US" sz="2200" b="0" smtClean="0">
                <a:solidFill>
                  <a:srgbClr val="000000"/>
                </a:solidFill>
              </a:rPr>
              <a:t>It gave the states primary authority over citizens’ rights.</a:t>
            </a:r>
          </a:p>
          <a:p>
            <a:pPr lvl="3" fontAlgn="base">
              <a:spcBef>
                <a:spcPct val="50000"/>
              </a:spcBef>
              <a:spcAft>
                <a:spcPct val="0"/>
              </a:spcAft>
              <a:buClr>
                <a:srgbClr val="3333FF"/>
              </a:buClr>
              <a:buFont typeface="Wingdings" pitchFamily="2" charset="2"/>
              <a:buChar char="v"/>
            </a:pPr>
            <a:r>
              <a:rPr lang="en-US" sz="1800" b="0" smtClean="0">
                <a:solidFill>
                  <a:srgbClr val="000000"/>
                </a:solidFill>
              </a:rPr>
              <a:t>Therefore,  the courts weakened civil rights enforcement!</a:t>
            </a:r>
          </a:p>
        </p:txBody>
      </p:sp>
    </p:spTree>
    <p:extLst>
      <p:ext uri="{BB962C8B-B14F-4D97-AF65-F5344CB8AC3E}">
        <p14:creationId xmlns:p14="http://schemas.microsoft.com/office/powerpoint/2010/main" val="681019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box(out)">
                                      <p:cBhvr>
                                        <p:cTn id="7" dur="500"/>
                                        <p:tgtEl>
                                          <p:spTgt spid="1003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box(out)">
                                      <p:cBhvr>
                                        <p:cTn id="12" dur="500"/>
                                        <p:tgtEl>
                                          <p:spTgt spid="1003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box(out)">
                                      <p:cBhvr>
                                        <p:cTn id="17" dur="500"/>
                                        <p:tgtEl>
                                          <p:spTgt spid="1003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box(out)">
                                      <p:cBhvr>
                                        <p:cTn id="22" dur="500"/>
                                        <p:tgtEl>
                                          <p:spTgt spid="1003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00356">
                                            <p:txEl>
                                              <p:pRg st="4" end="4"/>
                                            </p:txEl>
                                          </p:spTgt>
                                        </p:tgtEl>
                                        <p:attrNameLst>
                                          <p:attrName>style.visibility</p:attrName>
                                        </p:attrNameLst>
                                      </p:cBhvr>
                                      <p:to>
                                        <p:strVal val="visible"/>
                                      </p:to>
                                    </p:set>
                                    <p:animEffect transition="in" filter="box(out)">
                                      <p:cBhvr>
                                        <p:cTn id="27" dur="500"/>
                                        <p:tgtEl>
                                          <p:spTgt spid="1003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pitchFamily="34" charset="0"/>
            </a:endParaRPr>
          </a:p>
        </p:txBody>
      </p:sp>
      <p:sp>
        <p:nvSpPr>
          <p:cNvPr id="59395" name="Text Box 3"/>
          <p:cNvSpPr txBox="1">
            <a:spLocks noChangeArrowheads="1"/>
          </p:cNvSpPr>
          <p:nvPr/>
        </p:nvSpPr>
        <p:spPr bwMode="auto">
          <a:xfrm>
            <a:off x="381000" y="457200"/>
            <a:ext cx="8382000" cy="13239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algn="ctr" fontAlgn="base">
              <a:spcBef>
                <a:spcPct val="50000"/>
              </a:spcBef>
              <a:spcAft>
                <a:spcPct val="0"/>
              </a:spcAft>
            </a:pPr>
            <a:r>
              <a:rPr lang="en-US" sz="4000" smtClean="0">
                <a:solidFill>
                  <a:srgbClr val="000099"/>
                </a:solidFill>
                <a:latin typeface="Insula" pitchFamily="66" charset="0"/>
              </a:rPr>
              <a:t>Legal Challenges </a:t>
            </a:r>
            <a:br>
              <a:rPr lang="en-US" sz="4000" smtClean="0">
                <a:solidFill>
                  <a:srgbClr val="000099"/>
                </a:solidFill>
                <a:latin typeface="Insula" pitchFamily="66" charset="0"/>
              </a:rPr>
            </a:br>
            <a:r>
              <a:rPr lang="en-US" sz="4000" smtClean="0">
                <a:solidFill>
                  <a:srgbClr val="000099"/>
                </a:solidFill>
                <a:latin typeface="Insula" pitchFamily="66" charset="0"/>
              </a:rPr>
              <a:t>to the 14</a:t>
            </a:r>
            <a:r>
              <a:rPr lang="en-US" sz="4000" baseline="30000" smtClean="0">
                <a:solidFill>
                  <a:srgbClr val="000099"/>
                </a:solidFill>
                <a:latin typeface="Insula" pitchFamily="66" charset="0"/>
              </a:rPr>
              <a:t>th</a:t>
            </a:r>
            <a:r>
              <a:rPr lang="en-US" sz="4000" smtClean="0">
                <a:solidFill>
                  <a:srgbClr val="000099"/>
                </a:solidFill>
                <a:latin typeface="Insula" pitchFamily="66" charset="0"/>
              </a:rPr>
              <a:t> &amp; 15</a:t>
            </a:r>
            <a:r>
              <a:rPr lang="en-US" sz="4000" baseline="30000" smtClean="0">
                <a:solidFill>
                  <a:srgbClr val="000099"/>
                </a:solidFill>
                <a:latin typeface="Insula" pitchFamily="66" charset="0"/>
              </a:rPr>
              <a:t>th</a:t>
            </a:r>
            <a:r>
              <a:rPr lang="en-US" sz="4000" smtClean="0">
                <a:solidFill>
                  <a:srgbClr val="000099"/>
                </a:solidFill>
                <a:latin typeface="Insula" pitchFamily="66" charset="0"/>
              </a:rPr>
              <a:t> Amendments</a:t>
            </a:r>
          </a:p>
        </p:txBody>
      </p:sp>
      <p:sp>
        <p:nvSpPr>
          <p:cNvPr id="100356" name="Text Box 4"/>
          <p:cNvSpPr txBox="1">
            <a:spLocks noChangeArrowheads="1"/>
          </p:cNvSpPr>
          <p:nvPr/>
        </p:nvSpPr>
        <p:spPr bwMode="auto">
          <a:xfrm>
            <a:off x="381000" y="2057400"/>
            <a:ext cx="83058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rgbClr val="D30A05"/>
                </a:solidFill>
                <a:latin typeface="Comic Sans MS" pitchFamily="66" charset="0"/>
              </a:defRPr>
            </a:lvl1pPr>
            <a:lvl2pPr marL="914400" indent="-457200">
              <a:defRPr sz="2400" b="1">
                <a:solidFill>
                  <a:srgbClr val="D30A05"/>
                </a:solidFill>
                <a:latin typeface="Comic Sans MS" pitchFamily="66" charset="0"/>
              </a:defRPr>
            </a:lvl2pPr>
            <a:lvl3pPr marL="1371600" indent="-457200">
              <a:defRPr sz="2400" b="1">
                <a:solidFill>
                  <a:srgbClr val="D30A05"/>
                </a:solidFill>
                <a:latin typeface="Comic Sans MS" pitchFamily="66" charset="0"/>
              </a:defRPr>
            </a:lvl3pPr>
            <a:lvl4pPr marL="1828800" indent="-4572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3200" b="0" i="1" smtClean="0">
                <a:solidFill>
                  <a:srgbClr val="000000"/>
                </a:solidFill>
              </a:rPr>
              <a:t>Bradwell vs. Illinois </a:t>
            </a:r>
            <a:r>
              <a:rPr lang="en-US" sz="3200" b="0" smtClean="0">
                <a:solidFill>
                  <a:srgbClr val="000000"/>
                </a:solidFill>
              </a:rPr>
              <a:t>(1873)</a:t>
            </a:r>
          </a:p>
          <a:p>
            <a:pPr lvl="1" fontAlgn="base">
              <a:spcBef>
                <a:spcPct val="50000"/>
              </a:spcBef>
              <a:spcAft>
                <a:spcPct val="0"/>
              </a:spcAft>
              <a:buClr>
                <a:srgbClr val="000080"/>
              </a:buClr>
              <a:buFont typeface="Wingdings" pitchFamily="2" charset="2"/>
              <a:buChar char="§"/>
            </a:pPr>
            <a:r>
              <a:rPr lang="en-US" sz="2600" b="0" smtClean="0">
                <a:solidFill>
                  <a:srgbClr val="000000"/>
                </a:solidFill>
              </a:rPr>
              <a:t>Myra Bradwell, a female attorney, </a:t>
            </a:r>
            <a:br>
              <a:rPr lang="en-US" sz="2600" b="0" smtClean="0">
                <a:solidFill>
                  <a:srgbClr val="000000"/>
                </a:solidFill>
              </a:rPr>
            </a:br>
            <a:r>
              <a:rPr lang="en-US" sz="2600" b="0" smtClean="0">
                <a:solidFill>
                  <a:srgbClr val="000000"/>
                </a:solidFill>
              </a:rPr>
              <a:t>had been denied the right to </a:t>
            </a:r>
            <a:br>
              <a:rPr lang="en-US" sz="2600" b="0" smtClean="0">
                <a:solidFill>
                  <a:srgbClr val="000000"/>
                </a:solidFill>
              </a:rPr>
            </a:br>
            <a:r>
              <a:rPr lang="en-US" sz="2600" b="0" smtClean="0">
                <a:solidFill>
                  <a:srgbClr val="000000"/>
                </a:solidFill>
              </a:rPr>
              <a:t>practice law in Illinois.</a:t>
            </a:r>
          </a:p>
          <a:p>
            <a:pPr lvl="2" fontAlgn="base">
              <a:spcBef>
                <a:spcPct val="50000"/>
              </a:spcBef>
              <a:spcAft>
                <a:spcPct val="0"/>
              </a:spcAft>
              <a:buClr>
                <a:srgbClr val="990033"/>
              </a:buClr>
              <a:buFont typeface="Wingdings" pitchFamily="2" charset="2"/>
              <a:buChar char="ü"/>
            </a:pPr>
            <a:r>
              <a:rPr lang="en-US" sz="2200" b="0" smtClean="0">
                <a:solidFill>
                  <a:srgbClr val="000000"/>
                </a:solidFill>
              </a:rPr>
              <a:t>She argued that in the 14</a:t>
            </a:r>
            <a:r>
              <a:rPr lang="en-US" sz="2200" b="0" baseline="30000" smtClean="0">
                <a:solidFill>
                  <a:srgbClr val="000000"/>
                </a:solidFill>
              </a:rPr>
              <a:t>th</a:t>
            </a:r>
            <a:r>
              <a:rPr lang="en-US" sz="2200" b="0" smtClean="0">
                <a:solidFill>
                  <a:srgbClr val="000000"/>
                </a:solidFill>
              </a:rPr>
              <a:t> Amendment, it said that the state had unconstitutionally abridged her “privileges and immunities” as a citizen.</a:t>
            </a:r>
          </a:p>
          <a:p>
            <a:pPr lvl="2" fontAlgn="base">
              <a:spcBef>
                <a:spcPct val="50000"/>
              </a:spcBef>
              <a:spcAft>
                <a:spcPct val="0"/>
              </a:spcAft>
              <a:buClr>
                <a:srgbClr val="990033"/>
              </a:buClr>
              <a:buFont typeface="Wingdings" pitchFamily="2" charset="2"/>
              <a:buChar char="ü"/>
            </a:pPr>
            <a:r>
              <a:rPr lang="en-US" sz="2200" b="0" smtClean="0">
                <a:solidFill>
                  <a:srgbClr val="000000"/>
                </a:solidFill>
              </a:rPr>
              <a:t>The Supreme Court rejected her claim, alluding to women’s traditional role in the home.</a:t>
            </a:r>
          </a:p>
          <a:p>
            <a:pPr lvl="3" fontAlgn="base">
              <a:spcBef>
                <a:spcPct val="50000"/>
              </a:spcBef>
              <a:spcAft>
                <a:spcPct val="0"/>
              </a:spcAft>
              <a:buClr>
                <a:srgbClr val="3333FF"/>
              </a:buClr>
              <a:buFont typeface="Wingdings" pitchFamily="2" charset="2"/>
              <a:buChar char="v"/>
            </a:pPr>
            <a:r>
              <a:rPr lang="en-US" sz="1800" b="0" smtClean="0">
                <a:solidFill>
                  <a:srgbClr val="000000"/>
                </a:solidFill>
              </a:rPr>
              <a:t>Therefore,  she should NOT be practicing law!</a:t>
            </a:r>
          </a:p>
        </p:txBody>
      </p:sp>
      <p:pic>
        <p:nvPicPr>
          <p:cNvPr id="59398" name="Picture 6" descr="http://upload.wikimedia.org/wikipedia/en/d/da/Myra_Bradwell_18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981200"/>
            <a:ext cx="14128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019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59398"/>
                                        </p:tgtEl>
                                        <p:attrNameLst>
                                          <p:attrName>style.visibility</p:attrName>
                                        </p:attrNameLst>
                                      </p:cBhvr>
                                      <p:to>
                                        <p:strVal val="visible"/>
                                      </p:to>
                                    </p:set>
                                    <p:animEffect transition="in" filter="box(out)">
                                      <p:cBhvr>
                                        <p:cTn id="9" dur="500"/>
                                        <p:tgtEl>
                                          <p:spTgt spid="593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0356">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00356">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003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pitchFamily="34" charset="0"/>
            </a:endParaRPr>
          </a:p>
        </p:txBody>
      </p:sp>
      <p:sp>
        <p:nvSpPr>
          <p:cNvPr id="60419" name="Text Box 3"/>
          <p:cNvSpPr txBox="1">
            <a:spLocks noChangeArrowheads="1"/>
          </p:cNvSpPr>
          <p:nvPr/>
        </p:nvSpPr>
        <p:spPr bwMode="auto">
          <a:xfrm>
            <a:off x="381000" y="457200"/>
            <a:ext cx="8382000" cy="13239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algn="ctr" fontAlgn="base">
              <a:spcBef>
                <a:spcPct val="50000"/>
              </a:spcBef>
              <a:spcAft>
                <a:spcPct val="0"/>
              </a:spcAft>
            </a:pPr>
            <a:r>
              <a:rPr lang="en-US" sz="4000" smtClean="0">
                <a:solidFill>
                  <a:srgbClr val="000099"/>
                </a:solidFill>
                <a:latin typeface="Insula" pitchFamily="66" charset="0"/>
              </a:rPr>
              <a:t>Legal Challenges </a:t>
            </a:r>
            <a:br>
              <a:rPr lang="en-US" sz="4000" smtClean="0">
                <a:solidFill>
                  <a:srgbClr val="000099"/>
                </a:solidFill>
                <a:latin typeface="Insula" pitchFamily="66" charset="0"/>
              </a:rPr>
            </a:br>
            <a:r>
              <a:rPr lang="en-US" sz="4000" smtClean="0">
                <a:solidFill>
                  <a:srgbClr val="000099"/>
                </a:solidFill>
                <a:latin typeface="Insula" pitchFamily="66" charset="0"/>
              </a:rPr>
              <a:t>to the 14</a:t>
            </a:r>
            <a:r>
              <a:rPr lang="en-US" sz="4000" baseline="30000" smtClean="0">
                <a:solidFill>
                  <a:srgbClr val="000099"/>
                </a:solidFill>
                <a:latin typeface="Insula" pitchFamily="66" charset="0"/>
              </a:rPr>
              <a:t>th</a:t>
            </a:r>
            <a:r>
              <a:rPr lang="en-US" sz="4000" smtClean="0">
                <a:solidFill>
                  <a:srgbClr val="000099"/>
                </a:solidFill>
                <a:latin typeface="Insula" pitchFamily="66" charset="0"/>
              </a:rPr>
              <a:t> &amp; 15</a:t>
            </a:r>
            <a:r>
              <a:rPr lang="en-US" sz="4000" baseline="30000" smtClean="0">
                <a:solidFill>
                  <a:srgbClr val="000099"/>
                </a:solidFill>
                <a:latin typeface="Insula" pitchFamily="66" charset="0"/>
              </a:rPr>
              <a:t>th</a:t>
            </a:r>
            <a:r>
              <a:rPr lang="en-US" sz="4000" smtClean="0">
                <a:solidFill>
                  <a:srgbClr val="000099"/>
                </a:solidFill>
                <a:latin typeface="Insula" pitchFamily="66" charset="0"/>
              </a:rPr>
              <a:t> Amendments</a:t>
            </a:r>
          </a:p>
        </p:txBody>
      </p:sp>
      <p:sp>
        <p:nvSpPr>
          <p:cNvPr id="100356" name="Text Box 4"/>
          <p:cNvSpPr txBox="1">
            <a:spLocks noChangeArrowheads="1"/>
          </p:cNvSpPr>
          <p:nvPr/>
        </p:nvSpPr>
        <p:spPr bwMode="auto">
          <a:xfrm>
            <a:off x="457200" y="1905000"/>
            <a:ext cx="83058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rgbClr val="D30A05"/>
                </a:solidFill>
                <a:latin typeface="Comic Sans MS" pitchFamily="66" charset="0"/>
              </a:defRPr>
            </a:lvl1pPr>
            <a:lvl2pPr marL="914400" indent="-342900">
              <a:defRPr sz="2400" b="1">
                <a:solidFill>
                  <a:srgbClr val="D30A05"/>
                </a:solidFill>
                <a:latin typeface="Comic Sans MS" pitchFamily="66" charset="0"/>
              </a:defRPr>
            </a:lvl2pPr>
            <a:lvl3pPr marL="1371600" indent="-457200">
              <a:defRPr sz="2400" b="1">
                <a:solidFill>
                  <a:srgbClr val="D30A05"/>
                </a:solidFill>
                <a:latin typeface="Comic Sans MS" pitchFamily="66" charset="0"/>
              </a:defRPr>
            </a:lvl3pPr>
            <a:lvl4pPr marL="1828800" indent="-4572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3200" b="0" i="1" smtClean="0">
                <a:solidFill>
                  <a:srgbClr val="000000"/>
                </a:solidFill>
              </a:rPr>
              <a:t>U. S. vs. Reese, et. al.</a:t>
            </a:r>
            <a:r>
              <a:rPr lang="en-US" sz="3200" b="0" smtClean="0">
                <a:solidFill>
                  <a:srgbClr val="000000"/>
                </a:solidFill>
              </a:rPr>
              <a:t> (1876)</a:t>
            </a:r>
          </a:p>
          <a:p>
            <a:pPr lvl="1" fontAlgn="base">
              <a:spcBef>
                <a:spcPct val="50000"/>
              </a:spcBef>
              <a:spcAft>
                <a:spcPct val="0"/>
              </a:spcAft>
              <a:buClr>
                <a:srgbClr val="000080"/>
              </a:buClr>
              <a:buSzPct val="110000"/>
              <a:buFont typeface="Wingdings" pitchFamily="2" charset="2"/>
              <a:buChar char="§"/>
            </a:pPr>
            <a:r>
              <a:rPr lang="en-US" sz="2600" b="0" smtClean="0">
                <a:solidFill>
                  <a:srgbClr val="000000"/>
                </a:solidFill>
              </a:rPr>
              <a:t>The Court restricted congressional power to enforce the KKK Act.</a:t>
            </a:r>
          </a:p>
          <a:p>
            <a:pPr lvl="1" fontAlgn="base">
              <a:spcBef>
                <a:spcPct val="50000"/>
              </a:spcBef>
              <a:spcAft>
                <a:spcPct val="0"/>
              </a:spcAft>
              <a:buClr>
                <a:srgbClr val="000080"/>
              </a:buClr>
              <a:buSzPct val="110000"/>
              <a:buFont typeface="Wingdings" pitchFamily="2" charset="2"/>
              <a:buChar char="§"/>
            </a:pPr>
            <a:r>
              <a:rPr lang="en-US" sz="2600" b="0" smtClean="0">
                <a:solidFill>
                  <a:srgbClr val="000000"/>
                </a:solidFill>
              </a:rPr>
              <a:t>The court ruled that the STATE alone could confer voting rights on individuals.</a:t>
            </a:r>
          </a:p>
          <a:p>
            <a:pPr lvl="2" fontAlgn="base">
              <a:spcBef>
                <a:spcPct val="50000"/>
              </a:spcBef>
              <a:spcAft>
                <a:spcPct val="0"/>
              </a:spcAft>
              <a:buClr>
                <a:srgbClr val="990033"/>
              </a:buClr>
              <a:buFont typeface="Wingdings" pitchFamily="2" charset="2"/>
              <a:buChar char="ü"/>
            </a:pPr>
            <a:r>
              <a:rPr lang="en-US" sz="2200" b="0" smtClean="0">
                <a:solidFill>
                  <a:srgbClr val="000000"/>
                </a:solidFill>
              </a:rPr>
              <a:t>The 15</a:t>
            </a:r>
            <a:r>
              <a:rPr lang="en-US" sz="2200" b="0" baseline="30000" smtClean="0">
                <a:solidFill>
                  <a:srgbClr val="000000"/>
                </a:solidFill>
              </a:rPr>
              <a:t>th</a:t>
            </a:r>
            <a:r>
              <a:rPr lang="en-US" sz="2200" b="0" smtClean="0">
                <a:solidFill>
                  <a:srgbClr val="000000"/>
                </a:solidFill>
              </a:rPr>
              <a:t> Amendment did NOT guarantee a citizen’s right to vote, but just listed certain impermissible grounds to deny suffrage.</a:t>
            </a:r>
          </a:p>
          <a:p>
            <a:pPr lvl="3" fontAlgn="base">
              <a:spcBef>
                <a:spcPct val="50000"/>
              </a:spcBef>
              <a:spcAft>
                <a:spcPct val="0"/>
              </a:spcAft>
              <a:buClr>
                <a:srgbClr val="3333FF"/>
              </a:buClr>
              <a:buFont typeface="Wingdings" pitchFamily="2" charset="2"/>
              <a:buChar char="v"/>
            </a:pPr>
            <a:r>
              <a:rPr lang="en-US" sz="1800" b="0" smtClean="0">
                <a:solidFill>
                  <a:srgbClr val="000000"/>
                </a:solidFill>
              </a:rPr>
              <a:t>Therefore, a path lay open for Southern states to disenfranchise blacks for supposedly non-racial reasons [like lack of education, lack of property, etc.]</a:t>
            </a:r>
          </a:p>
        </p:txBody>
      </p:sp>
    </p:spTree>
    <p:extLst>
      <p:ext uri="{BB962C8B-B14F-4D97-AF65-F5344CB8AC3E}">
        <p14:creationId xmlns:p14="http://schemas.microsoft.com/office/powerpoint/2010/main" val="3885249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box(out)">
                                      <p:cBhvr>
                                        <p:cTn id="7" dur="500"/>
                                        <p:tgtEl>
                                          <p:spTgt spid="1003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box(out)">
                                      <p:cBhvr>
                                        <p:cTn id="12" dur="500"/>
                                        <p:tgtEl>
                                          <p:spTgt spid="1003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box(out)">
                                      <p:cBhvr>
                                        <p:cTn id="17" dur="500"/>
                                        <p:tgtEl>
                                          <p:spTgt spid="1003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box(out)">
                                      <p:cBhvr>
                                        <p:cTn id="22" dur="500"/>
                                        <p:tgtEl>
                                          <p:spTgt spid="1003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00356">
                                            <p:txEl>
                                              <p:pRg st="4" end="4"/>
                                            </p:txEl>
                                          </p:spTgt>
                                        </p:tgtEl>
                                        <p:attrNameLst>
                                          <p:attrName>style.visibility</p:attrName>
                                        </p:attrNameLst>
                                      </p:cBhvr>
                                      <p:to>
                                        <p:strVal val="visible"/>
                                      </p:to>
                                    </p:set>
                                    <p:animEffect transition="in" filter="box(out)">
                                      <p:cBhvr>
                                        <p:cTn id="27" dur="500"/>
                                        <p:tgtEl>
                                          <p:spTgt spid="1003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pitchFamily="34" charset="0"/>
            </a:endParaRPr>
          </a:p>
        </p:txBody>
      </p:sp>
      <p:sp>
        <p:nvSpPr>
          <p:cNvPr id="61443" name="Text Box 3"/>
          <p:cNvSpPr txBox="1">
            <a:spLocks noChangeArrowheads="1"/>
          </p:cNvSpPr>
          <p:nvPr/>
        </p:nvSpPr>
        <p:spPr bwMode="auto">
          <a:xfrm>
            <a:off x="381000" y="457200"/>
            <a:ext cx="8382000" cy="13239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algn="ctr" fontAlgn="base">
              <a:spcBef>
                <a:spcPct val="50000"/>
              </a:spcBef>
              <a:spcAft>
                <a:spcPct val="0"/>
              </a:spcAft>
            </a:pPr>
            <a:r>
              <a:rPr lang="en-US" sz="4000" smtClean="0">
                <a:solidFill>
                  <a:srgbClr val="000099"/>
                </a:solidFill>
                <a:latin typeface="Insula" pitchFamily="66" charset="0"/>
              </a:rPr>
              <a:t>Legal Challenges </a:t>
            </a:r>
            <a:br>
              <a:rPr lang="en-US" sz="4000" smtClean="0">
                <a:solidFill>
                  <a:srgbClr val="000099"/>
                </a:solidFill>
                <a:latin typeface="Insula" pitchFamily="66" charset="0"/>
              </a:rPr>
            </a:br>
            <a:r>
              <a:rPr lang="en-US" sz="4000" smtClean="0">
                <a:solidFill>
                  <a:srgbClr val="000099"/>
                </a:solidFill>
                <a:latin typeface="Insula" pitchFamily="66" charset="0"/>
              </a:rPr>
              <a:t>to the 14</a:t>
            </a:r>
            <a:r>
              <a:rPr lang="en-US" sz="4000" baseline="30000" smtClean="0">
                <a:solidFill>
                  <a:srgbClr val="000099"/>
                </a:solidFill>
                <a:latin typeface="Insula" pitchFamily="66" charset="0"/>
              </a:rPr>
              <a:t>th</a:t>
            </a:r>
            <a:r>
              <a:rPr lang="en-US" sz="4000" smtClean="0">
                <a:solidFill>
                  <a:srgbClr val="000099"/>
                </a:solidFill>
                <a:latin typeface="Insula" pitchFamily="66" charset="0"/>
              </a:rPr>
              <a:t> &amp; 15</a:t>
            </a:r>
            <a:r>
              <a:rPr lang="en-US" sz="4000" baseline="30000" smtClean="0">
                <a:solidFill>
                  <a:srgbClr val="000099"/>
                </a:solidFill>
                <a:latin typeface="Insula" pitchFamily="66" charset="0"/>
              </a:rPr>
              <a:t>th</a:t>
            </a:r>
            <a:r>
              <a:rPr lang="en-US" sz="4000" smtClean="0">
                <a:solidFill>
                  <a:srgbClr val="000099"/>
                </a:solidFill>
                <a:latin typeface="Insula" pitchFamily="66" charset="0"/>
              </a:rPr>
              <a:t> Amendments</a:t>
            </a:r>
          </a:p>
        </p:txBody>
      </p:sp>
      <p:sp>
        <p:nvSpPr>
          <p:cNvPr id="100356" name="Text Box 4"/>
          <p:cNvSpPr txBox="1">
            <a:spLocks noChangeArrowheads="1"/>
          </p:cNvSpPr>
          <p:nvPr/>
        </p:nvSpPr>
        <p:spPr bwMode="auto">
          <a:xfrm>
            <a:off x="457200" y="2057400"/>
            <a:ext cx="83058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rgbClr val="D30A05"/>
                </a:solidFill>
                <a:latin typeface="Comic Sans MS" pitchFamily="66" charset="0"/>
              </a:defRPr>
            </a:lvl1pPr>
            <a:lvl2pPr marL="914400" indent="-342900">
              <a:defRPr sz="2400" b="1">
                <a:solidFill>
                  <a:srgbClr val="D30A05"/>
                </a:solidFill>
                <a:latin typeface="Comic Sans MS" pitchFamily="66" charset="0"/>
              </a:defRPr>
            </a:lvl2pPr>
            <a:lvl3pPr marL="1371600" indent="-457200">
              <a:defRPr sz="2400" b="1">
                <a:solidFill>
                  <a:srgbClr val="D30A05"/>
                </a:solidFill>
                <a:latin typeface="Comic Sans MS" pitchFamily="66" charset="0"/>
              </a:defRPr>
            </a:lvl3pPr>
            <a:lvl4pPr marL="1828800" indent="-4572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3200" b="0" i="1" smtClean="0">
                <a:solidFill>
                  <a:srgbClr val="000000"/>
                </a:solidFill>
              </a:rPr>
              <a:t>U. S. vs. Cruickshank</a:t>
            </a:r>
            <a:r>
              <a:rPr lang="en-US" sz="3200" b="0" smtClean="0">
                <a:solidFill>
                  <a:srgbClr val="000000"/>
                </a:solidFill>
              </a:rPr>
              <a:t> (1876) </a:t>
            </a:r>
          </a:p>
          <a:p>
            <a:pPr lvl="1" fontAlgn="base">
              <a:spcBef>
                <a:spcPct val="50000"/>
              </a:spcBef>
              <a:spcAft>
                <a:spcPct val="0"/>
              </a:spcAft>
              <a:buClr>
                <a:srgbClr val="000080"/>
              </a:buClr>
              <a:buSzPct val="110000"/>
              <a:buFont typeface="Wingdings" pitchFamily="2" charset="2"/>
              <a:buChar char="§"/>
            </a:pPr>
            <a:r>
              <a:rPr lang="en-US" sz="2600" b="0" smtClean="0">
                <a:solidFill>
                  <a:srgbClr val="000000"/>
                </a:solidFill>
              </a:rPr>
              <a:t>LA white supremacists accused of attacking a meeting of Blacks &amp; were convicted under the 1870 Enforcement Acts.</a:t>
            </a:r>
          </a:p>
          <a:p>
            <a:pPr lvl="2" fontAlgn="base">
              <a:spcBef>
                <a:spcPct val="50000"/>
              </a:spcBef>
              <a:spcAft>
                <a:spcPct val="0"/>
              </a:spcAft>
              <a:buClr>
                <a:srgbClr val="990033"/>
              </a:buClr>
              <a:buFont typeface="Wingdings" pitchFamily="2" charset="2"/>
              <a:buChar char="ü"/>
            </a:pPr>
            <a:r>
              <a:rPr lang="en-US" sz="2200" b="0" smtClean="0">
                <a:solidFill>
                  <a:srgbClr val="000000"/>
                </a:solidFill>
              </a:rPr>
              <a:t>The Court held that the 14</a:t>
            </a:r>
            <a:r>
              <a:rPr lang="en-US" sz="2200" b="0" baseline="30000" smtClean="0">
                <a:solidFill>
                  <a:srgbClr val="000000"/>
                </a:solidFill>
              </a:rPr>
              <a:t>th</a:t>
            </a:r>
            <a:r>
              <a:rPr lang="en-US" sz="2200" b="0" smtClean="0">
                <a:solidFill>
                  <a:srgbClr val="000000"/>
                </a:solidFill>
              </a:rPr>
              <a:t> Amendment extended the federal power to protect civil rights ONLY in cases involving discrimination by STATES.</a:t>
            </a:r>
          </a:p>
          <a:p>
            <a:pPr lvl="3" fontAlgn="base">
              <a:spcBef>
                <a:spcPct val="50000"/>
              </a:spcBef>
              <a:spcAft>
                <a:spcPct val="0"/>
              </a:spcAft>
              <a:buClr>
                <a:srgbClr val="3333FF"/>
              </a:buClr>
              <a:buFont typeface="Wingdings" pitchFamily="2" charset="2"/>
              <a:buChar char="v"/>
            </a:pPr>
            <a:r>
              <a:rPr lang="en-US" sz="1800" b="0" smtClean="0">
                <a:solidFill>
                  <a:srgbClr val="000000"/>
                </a:solidFill>
              </a:rPr>
              <a:t>Therefore,  discrimination by individuals or groups were NOT covered.</a:t>
            </a:r>
          </a:p>
        </p:txBody>
      </p:sp>
    </p:spTree>
    <p:extLst>
      <p:ext uri="{BB962C8B-B14F-4D97-AF65-F5344CB8AC3E}">
        <p14:creationId xmlns:p14="http://schemas.microsoft.com/office/powerpoint/2010/main" val="596506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box(out)">
                                      <p:cBhvr>
                                        <p:cTn id="7" dur="500"/>
                                        <p:tgtEl>
                                          <p:spTgt spid="1003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box(out)">
                                      <p:cBhvr>
                                        <p:cTn id="12" dur="500"/>
                                        <p:tgtEl>
                                          <p:spTgt spid="1003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box(out)">
                                      <p:cBhvr>
                                        <p:cTn id="17" dur="500"/>
                                        <p:tgtEl>
                                          <p:spTgt spid="1003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box(out)">
                                      <p:cBhvr>
                                        <p:cTn id="22" dur="5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pPr>
            <a:endParaRPr lang="en-US" b="0" smtClean="0">
              <a:solidFill>
                <a:srgbClr val="000000"/>
              </a:solidFill>
              <a:latin typeface="Arial" pitchFamily="34" charset="0"/>
            </a:endParaRPr>
          </a:p>
        </p:txBody>
      </p:sp>
      <p:sp>
        <p:nvSpPr>
          <p:cNvPr id="62467" name="Text Box 3"/>
          <p:cNvSpPr txBox="1">
            <a:spLocks noChangeArrowheads="1"/>
          </p:cNvSpPr>
          <p:nvPr/>
        </p:nvSpPr>
        <p:spPr bwMode="auto">
          <a:xfrm>
            <a:off x="381000" y="457200"/>
            <a:ext cx="8382000" cy="1323975"/>
          </a:xfrm>
          <a:prstGeom prst="rect">
            <a:avLst/>
          </a:prstGeom>
          <a:noFill/>
          <a:ln>
            <a:noFill/>
          </a:ln>
          <a:effectLst>
            <a:outerShdw dist="17961" dir="2700000" algn="ctr" rotWithShape="0">
              <a:srgbClr val="D30A05"/>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algn="ctr" fontAlgn="base">
              <a:spcBef>
                <a:spcPct val="50000"/>
              </a:spcBef>
              <a:spcAft>
                <a:spcPct val="0"/>
              </a:spcAft>
            </a:pPr>
            <a:r>
              <a:rPr lang="en-US" sz="4000" smtClean="0">
                <a:solidFill>
                  <a:srgbClr val="000099"/>
                </a:solidFill>
                <a:latin typeface="Insula" pitchFamily="66" charset="0"/>
              </a:rPr>
              <a:t>Legal Challenges </a:t>
            </a:r>
            <a:br>
              <a:rPr lang="en-US" sz="4000" smtClean="0">
                <a:solidFill>
                  <a:srgbClr val="000099"/>
                </a:solidFill>
                <a:latin typeface="Insula" pitchFamily="66" charset="0"/>
              </a:rPr>
            </a:br>
            <a:r>
              <a:rPr lang="en-US" sz="4000" smtClean="0">
                <a:solidFill>
                  <a:srgbClr val="000099"/>
                </a:solidFill>
                <a:latin typeface="Insula" pitchFamily="66" charset="0"/>
              </a:rPr>
              <a:t>to the 14</a:t>
            </a:r>
            <a:r>
              <a:rPr lang="en-US" sz="4000" baseline="30000" smtClean="0">
                <a:solidFill>
                  <a:srgbClr val="000099"/>
                </a:solidFill>
                <a:latin typeface="Insula" pitchFamily="66" charset="0"/>
              </a:rPr>
              <a:t>th</a:t>
            </a:r>
            <a:r>
              <a:rPr lang="en-US" sz="4000" smtClean="0">
                <a:solidFill>
                  <a:srgbClr val="000099"/>
                </a:solidFill>
                <a:latin typeface="Insula" pitchFamily="66" charset="0"/>
              </a:rPr>
              <a:t> &amp; 15</a:t>
            </a:r>
            <a:r>
              <a:rPr lang="en-US" sz="4000" baseline="30000" smtClean="0">
                <a:solidFill>
                  <a:srgbClr val="000099"/>
                </a:solidFill>
                <a:latin typeface="Insula" pitchFamily="66" charset="0"/>
              </a:rPr>
              <a:t>th</a:t>
            </a:r>
            <a:r>
              <a:rPr lang="en-US" sz="4000" smtClean="0">
                <a:solidFill>
                  <a:srgbClr val="000099"/>
                </a:solidFill>
                <a:latin typeface="Insula" pitchFamily="66" charset="0"/>
              </a:rPr>
              <a:t> Amendments</a:t>
            </a:r>
          </a:p>
        </p:txBody>
      </p:sp>
      <p:sp>
        <p:nvSpPr>
          <p:cNvPr id="100356" name="Text Box 4"/>
          <p:cNvSpPr txBox="1">
            <a:spLocks noChangeArrowheads="1"/>
          </p:cNvSpPr>
          <p:nvPr/>
        </p:nvSpPr>
        <p:spPr bwMode="auto">
          <a:xfrm>
            <a:off x="533400" y="2168525"/>
            <a:ext cx="83058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rgbClr val="D30A05"/>
                </a:solidFill>
                <a:latin typeface="Comic Sans MS" pitchFamily="66" charset="0"/>
              </a:defRPr>
            </a:lvl1pPr>
            <a:lvl2pPr marL="914400" indent="-342900">
              <a:defRPr sz="2400" b="1">
                <a:solidFill>
                  <a:srgbClr val="D30A05"/>
                </a:solidFill>
                <a:latin typeface="Comic Sans MS" pitchFamily="66" charset="0"/>
              </a:defRPr>
            </a:lvl2pPr>
            <a:lvl3pPr marL="1371600" indent="-457200">
              <a:defRPr sz="2400" b="1">
                <a:solidFill>
                  <a:srgbClr val="D30A05"/>
                </a:solidFill>
                <a:latin typeface="Comic Sans MS" pitchFamily="66" charset="0"/>
              </a:defRPr>
            </a:lvl3pPr>
            <a:lvl4pPr marL="1828800" indent="-4572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fontAlgn="base">
              <a:spcBef>
                <a:spcPct val="50000"/>
              </a:spcBef>
              <a:spcAft>
                <a:spcPct val="0"/>
              </a:spcAft>
              <a:buClr>
                <a:srgbClr val="D30A05"/>
              </a:buClr>
              <a:buFont typeface="Wingdings" pitchFamily="2" charset="2"/>
              <a:buChar char="«"/>
            </a:pPr>
            <a:r>
              <a:rPr lang="en-US" sz="3200" b="0" i="1" smtClean="0">
                <a:solidFill>
                  <a:srgbClr val="000000"/>
                </a:solidFill>
              </a:rPr>
              <a:t>Civil Rights Cases </a:t>
            </a:r>
            <a:r>
              <a:rPr lang="en-US" sz="3200" b="0" smtClean="0">
                <a:solidFill>
                  <a:srgbClr val="000000"/>
                </a:solidFill>
              </a:rPr>
              <a:t>(1883) </a:t>
            </a:r>
          </a:p>
          <a:p>
            <a:pPr lvl="1" fontAlgn="base">
              <a:spcBef>
                <a:spcPct val="50000"/>
              </a:spcBef>
              <a:spcAft>
                <a:spcPct val="0"/>
              </a:spcAft>
              <a:buClr>
                <a:srgbClr val="000080"/>
              </a:buClr>
              <a:buSzPct val="110000"/>
              <a:buFont typeface="Wingdings" pitchFamily="2" charset="2"/>
              <a:buChar char="§"/>
            </a:pPr>
            <a:r>
              <a:rPr lang="en-US" sz="2600" b="0" smtClean="0">
                <a:solidFill>
                  <a:srgbClr val="000000"/>
                </a:solidFill>
              </a:rPr>
              <a:t>The Court declared the 1875 Civil Rights Act unconstitutional.</a:t>
            </a:r>
          </a:p>
          <a:p>
            <a:pPr lvl="2" fontAlgn="base">
              <a:spcBef>
                <a:spcPct val="50000"/>
              </a:spcBef>
              <a:spcAft>
                <a:spcPct val="0"/>
              </a:spcAft>
              <a:buClr>
                <a:srgbClr val="990033"/>
              </a:buClr>
              <a:buFont typeface="Wingdings" pitchFamily="2" charset="2"/>
              <a:buChar char="ü"/>
            </a:pPr>
            <a:r>
              <a:rPr lang="en-US" sz="2200" b="0" smtClean="0">
                <a:solidFill>
                  <a:srgbClr val="000000"/>
                </a:solidFill>
              </a:rPr>
              <a:t>The Court held that the 14</a:t>
            </a:r>
            <a:r>
              <a:rPr lang="en-US" sz="2200" b="0" baseline="30000" smtClean="0">
                <a:solidFill>
                  <a:srgbClr val="000000"/>
                </a:solidFill>
              </a:rPr>
              <a:t>th</a:t>
            </a:r>
            <a:r>
              <a:rPr lang="en-US" sz="2200" b="0" smtClean="0">
                <a:solidFill>
                  <a:srgbClr val="000000"/>
                </a:solidFill>
              </a:rPr>
              <a:t> Amendment gave Congress the power to outlaw discriminations by the states, but NOT by private individuals.</a:t>
            </a:r>
          </a:p>
          <a:p>
            <a:pPr lvl="2" fontAlgn="base">
              <a:spcBef>
                <a:spcPct val="50000"/>
              </a:spcBef>
              <a:spcAft>
                <a:spcPct val="0"/>
              </a:spcAft>
              <a:buClr>
                <a:srgbClr val="990033"/>
              </a:buClr>
              <a:buFont typeface="Wingdings" pitchFamily="2" charset="2"/>
              <a:buChar char="ü"/>
            </a:pPr>
            <a:r>
              <a:rPr lang="en-US" sz="2200" b="0" smtClean="0">
                <a:solidFill>
                  <a:srgbClr val="000000"/>
                </a:solidFill>
              </a:rPr>
              <a:t>Black people must no longer “be the special favorites of the laws.”</a:t>
            </a:r>
          </a:p>
          <a:p>
            <a:pPr lvl="3" fontAlgn="base">
              <a:spcBef>
                <a:spcPct val="50000"/>
              </a:spcBef>
              <a:spcAft>
                <a:spcPct val="0"/>
              </a:spcAft>
              <a:buClr>
                <a:srgbClr val="3333FF"/>
              </a:buClr>
              <a:buFont typeface="Wingdings" pitchFamily="2" charset="2"/>
              <a:buChar char="v"/>
            </a:pPr>
            <a:r>
              <a:rPr lang="en-US" sz="1800" b="0" smtClean="0">
                <a:solidFill>
                  <a:srgbClr val="000000"/>
                </a:solidFill>
              </a:rPr>
              <a:t>Therefore,  this marked the end of federal attempts to protect African American rights until well into the 20</a:t>
            </a:r>
            <a:r>
              <a:rPr lang="en-US" sz="1800" b="0" baseline="30000" smtClean="0">
                <a:solidFill>
                  <a:srgbClr val="000000"/>
                </a:solidFill>
              </a:rPr>
              <a:t>c</a:t>
            </a:r>
            <a:r>
              <a:rPr lang="en-US" sz="1800" b="0" smtClean="0">
                <a:solidFill>
                  <a:srgbClr val="000000"/>
                </a:solidFill>
              </a:rPr>
              <a:t>!</a:t>
            </a:r>
          </a:p>
        </p:txBody>
      </p:sp>
    </p:spTree>
    <p:extLst>
      <p:ext uri="{BB962C8B-B14F-4D97-AF65-F5344CB8AC3E}">
        <p14:creationId xmlns:p14="http://schemas.microsoft.com/office/powerpoint/2010/main" val="99964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box(out)">
                                      <p:cBhvr>
                                        <p:cTn id="7" dur="500"/>
                                        <p:tgtEl>
                                          <p:spTgt spid="1003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0356">
                                            <p:txEl>
                                              <p:pRg st="1" end="1"/>
                                            </p:txEl>
                                          </p:spTgt>
                                        </p:tgtEl>
                                        <p:attrNameLst>
                                          <p:attrName>style.visibility</p:attrName>
                                        </p:attrNameLst>
                                      </p:cBhvr>
                                      <p:to>
                                        <p:strVal val="visible"/>
                                      </p:to>
                                    </p:set>
                                    <p:animEffect transition="in" filter="box(out)">
                                      <p:cBhvr>
                                        <p:cTn id="12" dur="500"/>
                                        <p:tgtEl>
                                          <p:spTgt spid="1003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00356">
                                            <p:txEl>
                                              <p:pRg st="2" end="2"/>
                                            </p:txEl>
                                          </p:spTgt>
                                        </p:tgtEl>
                                        <p:attrNameLst>
                                          <p:attrName>style.visibility</p:attrName>
                                        </p:attrNameLst>
                                      </p:cBhvr>
                                      <p:to>
                                        <p:strVal val="visible"/>
                                      </p:to>
                                    </p:set>
                                    <p:animEffect transition="in" filter="box(out)">
                                      <p:cBhvr>
                                        <p:cTn id="17" dur="500"/>
                                        <p:tgtEl>
                                          <p:spTgt spid="1003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00356">
                                            <p:txEl>
                                              <p:pRg st="3" end="3"/>
                                            </p:txEl>
                                          </p:spTgt>
                                        </p:tgtEl>
                                        <p:attrNameLst>
                                          <p:attrName>style.visibility</p:attrName>
                                        </p:attrNameLst>
                                      </p:cBhvr>
                                      <p:to>
                                        <p:strVal val="visible"/>
                                      </p:to>
                                    </p:set>
                                    <p:animEffect transition="in" filter="box(out)">
                                      <p:cBhvr>
                                        <p:cTn id="22" dur="500"/>
                                        <p:tgtEl>
                                          <p:spTgt spid="1003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00356">
                                            <p:txEl>
                                              <p:pRg st="4" end="4"/>
                                            </p:txEl>
                                          </p:spTgt>
                                        </p:tgtEl>
                                        <p:attrNameLst>
                                          <p:attrName>style.visibility</p:attrName>
                                        </p:attrNameLst>
                                      </p:cBhvr>
                                      <p:to>
                                        <p:strVal val="visible"/>
                                      </p:to>
                                    </p:set>
                                    <p:animEffect transition="in" filter="box(out)">
                                      <p:cBhvr>
                                        <p:cTn id="27" dur="500"/>
                                        <p:tgtEl>
                                          <p:spTgt spid="1003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Success or failure?</a:t>
            </a:r>
            <a:endParaRPr lang="en-US" dirty="0"/>
          </a:p>
        </p:txBody>
      </p:sp>
      <p:sp>
        <p:nvSpPr>
          <p:cNvPr id="3" name="Content Placeholder 2"/>
          <p:cNvSpPr>
            <a:spLocks noGrp="1"/>
          </p:cNvSpPr>
          <p:nvPr>
            <p:ph idx="1"/>
          </p:nvPr>
        </p:nvSpPr>
        <p:spPr/>
        <p:txBody>
          <a:bodyPr/>
          <a:lstStyle/>
          <a:p>
            <a:r>
              <a:rPr lang="en-US" dirty="0" smtClean="0"/>
              <a:t>Provide well formed reasons. </a:t>
            </a:r>
          </a:p>
          <a:p>
            <a:r>
              <a:rPr lang="en-US" dirty="0" smtClean="0"/>
              <a:t>ON your paper  if you have an S provide reasons why it was a success</a:t>
            </a:r>
          </a:p>
          <a:p>
            <a:r>
              <a:rPr lang="en-US" dirty="0" smtClean="0"/>
              <a:t>If you have F provide reasons why it was a failure.</a:t>
            </a:r>
          </a:p>
          <a:p>
            <a:r>
              <a:rPr lang="en-US" dirty="0" smtClean="0"/>
              <a:t>A’s provide 4 reasons</a:t>
            </a:r>
          </a:p>
          <a:p>
            <a:r>
              <a:rPr lang="en-US" dirty="0" smtClean="0"/>
              <a:t>B’s provide 3 reasons</a:t>
            </a:r>
          </a:p>
          <a:p>
            <a:r>
              <a:rPr lang="en-US" dirty="0" smtClean="0"/>
              <a:t>C’s provide 2 reasons</a:t>
            </a:r>
          </a:p>
        </p:txBody>
      </p:sp>
    </p:spTree>
    <p:extLst>
      <p:ext uri="{BB962C8B-B14F-4D97-AF65-F5344CB8AC3E}">
        <p14:creationId xmlns:p14="http://schemas.microsoft.com/office/powerpoint/2010/main" val="25175456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a:t>
            </a:r>
            <a:endParaRPr lang="en-US" dirty="0"/>
          </a:p>
        </p:txBody>
      </p:sp>
      <p:sp>
        <p:nvSpPr>
          <p:cNvPr id="3" name="Content Placeholder 2"/>
          <p:cNvSpPr>
            <a:spLocks noGrp="1"/>
          </p:cNvSpPr>
          <p:nvPr>
            <p:ph idx="1"/>
          </p:nvPr>
        </p:nvSpPr>
        <p:spPr/>
        <p:txBody>
          <a:bodyPr/>
          <a:lstStyle/>
          <a:p>
            <a:r>
              <a:rPr lang="en-US" dirty="0" smtClean="0"/>
              <a:t>A- What was Reconstruction? </a:t>
            </a:r>
          </a:p>
          <a:p>
            <a:r>
              <a:rPr lang="en-US" dirty="0" smtClean="0"/>
              <a:t>B- </a:t>
            </a:r>
            <a:r>
              <a:rPr lang="en-US" dirty="0" smtClean="0"/>
              <a:t>How </a:t>
            </a:r>
            <a:r>
              <a:rPr lang="en-US" dirty="0" smtClean="0"/>
              <a:t>did the </a:t>
            </a:r>
            <a:r>
              <a:rPr lang="en-US" dirty="0" smtClean="0"/>
              <a:t>economy </a:t>
            </a:r>
            <a:r>
              <a:rPr lang="en-US" dirty="0" smtClean="0"/>
              <a:t>change in the south after the War?</a:t>
            </a:r>
          </a:p>
          <a:p>
            <a:r>
              <a:rPr lang="en-US" dirty="0" smtClean="0"/>
              <a:t>C-  How did It collapse?</a:t>
            </a:r>
          </a:p>
          <a:p>
            <a:r>
              <a:rPr lang="en-US" dirty="0" smtClean="0"/>
              <a:t>For each answer you must include  key terms found in the section. 20 word minimum answer( together)</a:t>
            </a:r>
            <a:endParaRPr lang="en-US" dirty="0"/>
          </a:p>
        </p:txBody>
      </p:sp>
    </p:spTree>
    <p:extLst>
      <p:ext uri="{BB962C8B-B14F-4D97-AF65-F5344CB8AC3E}">
        <p14:creationId xmlns:p14="http://schemas.microsoft.com/office/powerpoint/2010/main" val="1606310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Immediate Causes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4276200"/>
              </p:ext>
            </p:extLst>
          </p:nvPr>
        </p:nvGraphicFramePr>
        <p:xfrm>
          <a:off x="152400" y="990600"/>
          <a:ext cx="86868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3797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4038600" cy="868362"/>
          </a:xfrm>
        </p:spPr>
        <p:txBody>
          <a:bodyPr>
            <a:normAutofit fontScale="90000"/>
          </a:bodyPr>
          <a:lstStyle/>
          <a:p>
            <a:r>
              <a:rPr lang="en-US" dirty="0" smtClean="0">
                <a:sym typeface="Wingdings" pitchFamily="2" charset="2"/>
              </a:rPr>
              <a:t>The Election of 1860</a:t>
            </a:r>
            <a:endParaRPr lang="en-US" dirty="0"/>
          </a:p>
        </p:txBody>
      </p:sp>
      <p:sp>
        <p:nvSpPr>
          <p:cNvPr id="3" name="Content Placeholder 2"/>
          <p:cNvSpPr>
            <a:spLocks noGrp="1"/>
          </p:cNvSpPr>
          <p:nvPr>
            <p:ph idx="1"/>
          </p:nvPr>
        </p:nvSpPr>
        <p:spPr>
          <a:xfrm>
            <a:off x="990600" y="5715000"/>
            <a:ext cx="3886200" cy="1143000"/>
          </a:xfrm>
        </p:spPr>
        <p:txBody>
          <a:bodyPr>
            <a:normAutofit fontScale="55000" lnSpcReduction="20000"/>
          </a:bodyPr>
          <a:lstStyle/>
          <a:p>
            <a:r>
              <a:rPr lang="en-US" dirty="0" smtClean="0"/>
              <a:t>Lincoln – Republican </a:t>
            </a:r>
          </a:p>
          <a:p>
            <a:r>
              <a:rPr lang="en-US" dirty="0" smtClean="0"/>
              <a:t>Douglas – Northern Democrat</a:t>
            </a:r>
          </a:p>
          <a:p>
            <a:r>
              <a:rPr lang="en-US" dirty="0" smtClean="0"/>
              <a:t>Breckenridge – Southern Democrat</a:t>
            </a:r>
          </a:p>
          <a:p>
            <a:r>
              <a:rPr lang="en-US" dirty="0" smtClean="0"/>
              <a:t>Bell – Constitutional Unionists </a:t>
            </a:r>
            <a:endParaRPr lang="en-US" dirty="0"/>
          </a:p>
        </p:txBody>
      </p:sp>
      <p:pic>
        <p:nvPicPr>
          <p:cNvPr id="1026" name="Picture 2" descr="http://mrnussbaum.com/images/election_of_lincol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909" y="0"/>
            <a:ext cx="4088891" cy="2981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oteview.com/images/Election_of_186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038475"/>
            <a:ext cx="441960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066800"/>
            <a:ext cx="4648200" cy="4401205"/>
          </a:xfrm>
          <a:prstGeom prst="rect">
            <a:avLst/>
          </a:prstGeom>
          <a:noFill/>
        </p:spPr>
        <p:txBody>
          <a:bodyPr wrap="square" rtlCol="0">
            <a:spAutoFit/>
          </a:bodyPr>
          <a:lstStyle/>
          <a:p>
            <a:r>
              <a:rPr lang="en-US" sz="2000" dirty="0" smtClean="0"/>
              <a:t>1</a:t>
            </a:r>
            <a:r>
              <a:rPr lang="en-US" sz="2000" b="1" dirty="0" smtClean="0"/>
              <a:t>. Democratic Party Splits over the expansion of slavery</a:t>
            </a:r>
          </a:p>
          <a:p>
            <a:r>
              <a:rPr lang="en-US" sz="2000" dirty="0"/>
              <a:t> </a:t>
            </a:r>
            <a:r>
              <a:rPr lang="en-US" sz="2000" dirty="0" smtClean="0"/>
              <a:t>    - Northern Democrats argue for Popular    </a:t>
            </a:r>
          </a:p>
          <a:p>
            <a:r>
              <a:rPr lang="en-US" sz="2000" dirty="0"/>
              <a:t> </a:t>
            </a:r>
            <a:r>
              <a:rPr lang="en-US" sz="2000" dirty="0" smtClean="0"/>
              <a:t>       Sovereignty to decide the </a:t>
            </a:r>
            <a:r>
              <a:rPr lang="en-US" sz="2000" dirty="0"/>
              <a:t>I</a:t>
            </a:r>
            <a:r>
              <a:rPr lang="en-US" sz="2000" dirty="0" smtClean="0"/>
              <a:t>ssue </a:t>
            </a:r>
          </a:p>
          <a:p>
            <a:r>
              <a:rPr lang="en-US" sz="2000" dirty="0" smtClean="0"/>
              <a:t>     - Southern Democrats argue for federal </a:t>
            </a:r>
          </a:p>
          <a:p>
            <a:r>
              <a:rPr lang="en-US" sz="2000" dirty="0"/>
              <a:t> </a:t>
            </a:r>
            <a:r>
              <a:rPr lang="en-US" sz="2000" dirty="0" smtClean="0"/>
              <a:t>      protection form expansion of slavery </a:t>
            </a:r>
          </a:p>
          <a:p>
            <a:r>
              <a:rPr lang="en-US" sz="2000" dirty="0"/>
              <a:t> </a:t>
            </a:r>
            <a:r>
              <a:rPr lang="en-US" sz="2000" dirty="0" smtClean="0"/>
              <a:t>      into  territories </a:t>
            </a:r>
          </a:p>
          <a:p>
            <a:endParaRPr lang="en-US" sz="2000" dirty="0" smtClean="0"/>
          </a:p>
          <a:p>
            <a:r>
              <a:rPr lang="en-US" sz="2000" dirty="0" smtClean="0"/>
              <a:t>2. Constitutional Unionists merge Know-Nothing Party and Whigs </a:t>
            </a:r>
          </a:p>
          <a:p>
            <a:r>
              <a:rPr lang="en-US" sz="2000" dirty="0"/>
              <a:t> </a:t>
            </a:r>
            <a:r>
              <a:rPr lang="en-US" sz="2000" dirty="0" smtClean="0"/>
              <a:t>      - uphold the Constitution &amp; the Union </a:t>
            </a:r>
          </a:p>
          <a:p>
            <a:endParaRPr lang="en-US" sz="2000" dirty="0"/>
          </a:p>
          <a:p>
            <a:r>
              <a:rPr lang="en-US" sz="2000" dirty="0" smtClean="0"/>
              <a:t>3. Republicans – slavery must not be allowed in Territories </a:t>
            </a:r>
          </a:p>
        </p:txBody>
      </p:sp>
    </p:spTree>
    <p:extLst>
      <p:ext uri="{BB962C8B-B14F-4D97-AF65-F5344CB8AC3E}">
        <p14:creationId xmlns:p14="http://schemas.microsoft.com/office/powerpoint/2010/main" val="2305943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1860</a:t>
            </a:r>
            <a:endParaRPr lang="en-US" dirty="0"/>
          </a:p>
        </p:txBody>
      </p:sp>
      <p:sp>
        <p:nvSpPr>
          <p:cNvPr id="3" name="Content Placeholder 2"/>
          <p:cNvSpPr>
            <a:spLocks noGrp="1"/>
          </p:cNvSpPr>
          <p:nvPr>
            <p:ph idx="1"/>
          </p:nvPr>
        </p:nvSpPr>
        <p:spPr>
          <a:xfrm>
            <a:off x="76200" y="1600200"/>
            <a:ext cx="8686800" cy="4525963"/>
          </a:xfrm>
        </p:spPr>
        <p:txBody>
          <a:bodyPr>
            <a:normAutofit fontScale="92500"/>
          </a:bodyPr>
          <a:lstStyle/>
          <a:p>
            <a:r>
              <a:rPr lang="en-US" dirty="0" smtClean="0"/>
              <a:t>Lincoln wins </a:t>
            </a:r>
          </a:p>
          <a:p>
            <a:pPr lvl="1"/>
            <a:r>
              <a:rPr lang="en-US" dirty="0" smtClean="0"/>
              <a:t>Minority president (40% of popular vote)</a:t>
            </a:r>
          </a:p>
          <a:p>
            <a:pPr lvl="1"/>
            <a:r>
              <a:rPr lang="en-US" dirty="0" smtClean="0"/>
              <a:t>Electoral Vote (60%)</a:t>
            </a:r>
          </a:p>
          <a:p>
            <a:pPr lvl="2"/>
            <a:r>
              <a:rPr lang="en-US" dirty="0" smtClean="0"/>
              <a:t>NO votes from southern states</a:t>
            </a:r>
          </a:p>
          <a:p>
            <a:pPr lvl="2"/>
            <a:r>
              <a:rPr lang="en-US" dirty="0" smtClean="0"/>
              <a:t>18 free states outnumber 15 slave states </a:t>
            </a:r>
          </a:p>
          <a:p>
            <a:pPr lvl="1"/>
            <a:r>
              <a:rPr lang="en-US" dirty="0" smtClean="0"/>
              <a:t>December 20</a:t>
            </a:r>
            <a:r>
              <a:rPr lang="en-US" baseline="30000" dirty="0" smtClean="0"/>
              <a:t>th</a:t>
            </a:r>
            <a:r>
              <a:rPr lang="en-US" dirty="0" smtClean="0"/>
              <a:t>, 1860 </a:t>
            </a:r>
            <a:r>
              <a:rPr lang="en-US" dirty="0" smtClean="0">
                <a:sym typeface="Wingdings" pitchFamily="2" charset="2"/>
              </a:rPr>
              <a:t> </a:t>
            </a:r>
            <a:r>
              <a:rPr lang="en-US" dirty="0" smtClean="0"/>
              <a:t>South Carolina secede </a:t>
            </a:r>
          </a:p>
          <a:p>
            <a:pPr lvl="2"/>
            <a:r>
              <a:rPr lang="en-US" dirty="0" smtClean="0"/>
              <a:t>Why? The election of a President “whose opinions and purposes are hostile to slavery”</a:t>
            </a:r>
          </a:p>
          <a:p>
            <a:pPr lvl="1"/>
            <a:r>
              <a:rPr lang="en-US" dirty="0" smtClean="0"/>
              <a:t>Six other states in the Deep South follow </a:t>
            </a:r>
          </a:p>
          <a:p>
            <a:pPr lvl="1"/>
            <a:r>
              <a:rPr lang="en-US" dirty="0" smtClean="0"/>
              <a:t>February 1861 </a:t>
            </a:r>
            <a:r>
              <a:rPr lang="en-US" dirty="0" smtClean="0">
                <a:sym typeface="Wingdings" pitchFamily="2" charset="2"/>
              </a:rPr>
              <a:t> Confederate States of America formed</a:t>
            </a:r>
            <a:endParaRPr lang="en-US" dirty="0"/>
          </a:p>
        </p:txBody>
      </p:sp>
      <p:pic>
        <p:nvPicPr>
          <p:cNvPr id="2050" name="Picture 2" descr="http://images4.wikia.nocookie.net/__cb20100215150858/althistory/images/4/44/Abraham_Lincoln_head_on_shoulders_photo_portrai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447800"/>
            <a:ext cx="1746468"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836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D30A05"/>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D30A05"/>
            </a:solidFill>
            <a:effectLst/>
            <a:latin typeface="Comic Sans MS" pitchFamily="66" charset="0"/>
          </a:defRPr>
        </a:defPPr>
      </a:lstStyle>
    </a:lnDef>
  </a:objectDefaults>
  <a:extraClrSchemeLst>
    <a:extraClrScheme>
      <a:clrScheme name="Blank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ank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ank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ank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D30A05"/>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D30A05"/>
            </a:solidFill>
            <a:effectLst/>
            <a:latin typeface="Comic Sans MS" pitchFamily="66" charset="0"/>
          </a:defRPr>
        </a:defPPr>
      </a:lstStyle>
    </a:lnDef>
  </a:objectDefaults>
  <a:extraClrSchemeLst>
    <a:extraClrScheme>
      <a:clrScheme name="Blank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ank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ank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ank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2303</TotalTime>
  <Words>3548</Words>
  <Application>Microsoft Office PowerPoint</Application>
  <PresentationFormat>On-screen Show (4:3)</PresentationFormat>
  <Paragraphs>502</Paragraphs>
  <Slides>68</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68</vt:i4>
      </vt:variant>
    </vt:vector>
  </HeadingPairs>
  <TitlesOfParts>
    <vt:vector size="80" baseType="lpstr">
      <vt:lpstr>Arial</vt:lpstr>
      <vt:lpstr>Calibri</vt:lpstr>
      <vt:lpstr>Comic Sans MS</vt:lpstr>
      <vt:lpstr>DavysOtherDingbats</vt:lpstr>
      <vt:lpstr>Insula</vt:lpstr>
      <vt:lpstr>Optimum</vt:lpstr>
      <vt:lpstr>Times New Roman</vt:lpstr>
      <vt:lpstr>Wingdings</vt:lpstr>
      <vt:lpstr>Office Theme</vt:lpstr>
      <vt:lpstr>1_Office Theme</vt:lpstr>
      <vt:lpstr>Blank</vt:lpstr>
      <vt:lpstr>1_Blank</vt:lpstr>
      <vt:lpstr>Civil War</vt:lpstr>
      <vt:lpstr>Underlying Causes</vt:lpstr>
      <vt:lpstr>REMINDER From Unit 1 Economic Causes: Sectional Differences Develop How did the North and the South differ during the 1800's?</vt:lpstr>
      <vt:lpstr>Political Causes: The Union in Crisis</vt:lpstr>
      <vt:lpstr>PowerPoint Presentation</vt:lpstr>
      <vt:lpstr> A Rising Tide of Protest and Violence Escalation of tensions over Slavery</vt:lpstr>
      <vt:lpstr>Immediate Causes</vt:lpstr>
      <vt:lpstr>The Election of 1860</vt:lpstr>
      <vt:lpstr>Election of 1860</vt:lpstr>
      <vt:lpstr>Fort Sumter Falls</vt:lpstr>
      <vt:lpstr>Fort Sumter</vt:lpstr>
      <vt:lpstr>Social Causes: Growth &amp; Radicalization of Abolitionist Movement   America the Story of US</vt:lpstr>
      <vt:lpstr>The Outbreak of War</vt:lpstr>
      <vt:lpstr>Wartime Advantages Contrast the resources and strategies of the North and South</vt:lpstr>
      <vt:lpstr>Wartime Disadvantages  Contrast the resources and strategies of the North and South</vt:lpstr>
      <vt:lpstr>Material Advantages of the North</vt:lpstr>
      <vt:lpstr>Comparing the Union and Confederacy War Strategies</vt:lpstr>
      <vt:lpstr>PowerPoint Presentation</vt:lpstr>
      <vt:lpstr>Civil War Leaders</vt:lpstr>
      <vt:lpstr>PowerPoint Presentation</vt:lpstr>
      <vt:lpstr>Timeline – The Early Years</vt:lpstr>
      <vt:lpstr>PowerPoint Presentation</vt:lpstr>
      <vt:lpstr>Timeline – Turning Points of the War</vt:lpstr>
      <vt:lpstr>Timeline – Turning Points of the War</vt:lpstr>
      <vt:lpstr>The Story of US</vt:lpstr>
      <vt:lpstr>Technology &amp; Conditions on the Battlefields</vt:lpstr>
      <vt:lpstr>Rifle Musket &amp; Minié ball </vt:lpstr>
      <vt:lpstr>Grant &amp; Sherman’s Tactics</vt:lpstr>
      <vt:lpstr>Timeline – Turning Points of the War</vt:lpstr>
      <vt:lpstr>Life During the War  How did the Civil war bring temporary and lasting changes to American Society?</vt:lpstr>
      <vt:lpstr>Civil War Letters</vt:lpstr>
      <vt:lpstr>Civil War Letters</vt:lpstr>
      <vt:lpstr>How did the Emancipation Proclamation and the efforts of African Americans solders affect the course of the war? </vt:lpstr>
      <vt:lpstr>Describe the immediate outcomes and effects of the battles of the Civil War.</vt:lpstr>
      <vt:lpstr>PowerPoint Presentation</vt:lpstr>
      <vt:lpstr>What lasting impacts did the Civil War have on the North and the South?</vt:lpstr>
      <vt:lpstr>Reconstruction Main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Civil War Amendments</vt:lpstr>
      <vt:lpstr>PowerPoint Presentation</vt:lpstr>
      <vt:lpstr>PowerPoint Presentation</vt:lpstr>
      <vt:lpstr>PowerPoint Presentation</vt:lpstr>
      <vt:lpstr>PowerPoint Presentation</vt:lpstr>
      <vt:lpstr>PowerPoint Presentation</vt:lpstr>
      <vt:lpstr>Reconstruction’s Success &amp; Failures</vt:lpstr>
      <vt:lpstr>PowerPoint Presentation</vt:lpstr>
      <vt:lpstr>PowerPoint Presentation</vt:lpstr>
      <vt:lpstr>End of Reconstruction “The Corrupt Bargain” </vt:lpstr>
      <vt:lpstr>PowerPoint Presentation</vt:lpstr>
      <vt:lpstr>Warm up Review</vt:lpstr>
      <vt:lpstr>Was Reconstruction ‘Radical’?</vt:lpstr>
      <vt:lpstr>Unit 2 – Civil War and Reconstruction Review</vt:lpstr>
      <vt:lpstr>Additional Lesson Material on Legal Challenges, time permitting</vt:lpstr>
      <vt:lpstr>PowerPoint Presentation</vt:lpstr>
      <vt:lpstr>PowerPoint Presentation</vt:lpstr>
      <vt:lpstr>PowerPoint Presentation</vt:lpstr>
      <vt:lpstr>PowerPoint Presentation</vt:lpstr>
      <vt:lpstr>PowerPoint Presentation</vt:lpstr>
      <vt:lpstr>Reconstruction: Success or failure?</vt:lpstr>
      <vt:lpstr>Reconstruction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War</dc:title>
  <dc:creator>Lindsay</dc:creator>
  <cp:lastModifiedBy>Ritter, Tracey</cp:lastModifiedBy>
  <cp:revision>105</cp:revision>
  <cp:lastPrinted>2013-11-13T20:45:52Z</cp:lastPrinted>
  <dcterms:created xsi:type="dcterms:W3CDTF">2013-10-10T22:47:25Z</dcterms:created>
  <dcterms:modified xsi:type="dcterms:W3CDTF">2016-11-23T13:29:40Z</dcterms:modified>
</cp:coreProperties>
</file>