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58"/>
  </p:notesMasterIdLst>
  <p:sldIdLst>
    <p:sldId id="256" r:id="rId5"/>
    <p:sldId id="259" r:id="rId6"/>
    <p:sldId id="258" r:id="rId7"/>
    <p:sldId id="260" r:id="rId8"/>
    <p:sldId id="257" r:id="rId9"/>
    <p:sldId id="262" r:id="rId10"/>
    <p:sldId id="263" r:id="rId11"/>
    <p:sldId id="261" r:id="rId12"/>
    <p:sldId id="269" r:id="rId13"/>
    <p:sldId id="270" r:id="rId14"/>
    <p:sldId id="298" r:id="rId15"/>
    <p:sldId id="289" r:id="rId16"/>
    <p:sldId id="302" r:id="rId17"/>
    <p:sldId id="299" r:id="rId18"/>
    <p:sldId id="291" r:id="rId19"/>
    <p:sldId id="292" r:id="rId20"/>
    <p:sldId id="293" r:id="rId21"/>
    <p:sldId id="294" r:id="rId22"/>
    <p:sldId id="295" r:id="rId23"/>
    <p:sldId id="296" r:id="rId24"/>
    <p:sldId id="271" r:id="rId25"/>
    <p:sldId id="277" r:id="rId26"/>
    <p:sldId id="305" r:id="rId27"/>
    <p:sldId id="306" r:id="rId28"/>
    <p:sldId id="312" r:id="rId29"/>
    <p:sldId id="313" r:id="rId30"/>
    <p:sldId id="309" r:id="rId31"/>
    <p:sldId id="310" r:id="rId32"/>
    <p:sldId id="307" r:id="rId33"/>
    <p:sldId id="276" r:id="rId34"/>
    <p:sldId id="272" r:id="rId35"/>
    <p:sldId id="285" r:id="rId36"/>
    <p:sldId id="311" r:id="rId37"/>
    <p:sldId id="308" r:id="rId38"/>
    <p:sldId id="282" r:id="rId39"/>
    <p:sldId id="275" r:id="rId40"/>
    <p:sldId id="286" r:id="rId41"/>
    <p:sldId id="278" r:id="rId42"/>
    <p:sldId id="281" r:id="rId43"/>
    <p:sldId id="283" r:id="rId44"/>
    <p:sldId id="318" r:id="rId45"/>
    <p:sldId id="273" r:id="rId46"/>
    <p:sldId id="274" r:id="rId47"/>
    <p:sldId id="288" r:id="rId48"/>
    <p:sldId id="287" r:id="rId49"/>
    <p:sldId id="316" r:id="rId50"/>
    <p:sldId id="317" r:id="rId51"/>
    <p:sldId id="314" r:id="rId52"/>
    <p:sldId id="315" r:id="rId53"/>
    <p:sldId id="319" r:id="rId54"/>
    <p:sldId id="280" r:id="rId55"/>
    <p:sldId id="284" r:id="rId56"/>
    <p:sldId id="304" r:id="rId5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934" autoAdjust="0"/>
  </p:normalViewPr>
  <p:slideViewPr>
    <p:cSldViewPr>
      <p:cViewPr varScale="1">
        <p:scale>
          <a:sx n="74" d="100"/>
          <a:sy n="74" d="100"/>
        </p:scale>
        <p:origin x="396"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1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262E8C-9DAA-47A8-8D0F-1C55EE2E301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371F4FD9-5A47-4593-B4DE-1308EC3E108A}">
      <dgm:prSet phldrT="[Text]"/>
      <dgm:spPr/>
      <dgm:t>
        <a:bodyPr/>
        <a:lstStyle/>
        <a:p>
          <a:r>
            <a:rPr lang="en-US"/>
            <a:t>1</a:t>
          </a:r>
        </a:p>
      </dgm:t>
    </dgm:pt>
    <dgm:pt modelId="{9AA0F318-90DB-4E15-B8EB-21698BFF9349}" type="parTrans" cxnId="{A97A079E-EE3E-4CA6-8ED0-D716DBDE1D17}">
      <dgm:prSet/>
      <dgm:spPr/>
      <dgm:t>
        <a:bodyPr/>
        <a:lstStyle/>
        <a:p>
          <a:endParaRPr lang="en-US"/>
        </a:p>
      </dgm:t>
    </dgm:pt>
    <dgm:pt modelId="{F4977C7A-7D33-4746-9B0D-7BF3F888064B}" type="sibTrans" cxnId="{A97A079E-EE3E-4CA6-8ED0-D716DBDE1D17}">
      <dgm:prSet/>
      <dgm:spPr/>
      <dgm:t>
        <a:bodyPr/>
        <a:lstStyle/>
        <a:p>
          <a:endParaRPr lang="en-US"/>
        </a:p>
      </dgm:t>
    </dgm:pt>
    <dgm:pt modelId="{0357E5DB-2C28-46F7-9524-5AA1C726F4F7}">
      <dgm:prSet phldrT="[Text]"/>
      <dgm:spPr/>
      <dgm:t>
        <a:bodyPr/>
        <a:lstStyle/>
        <a:p>
          <a:r>
            <a:rPr lang="en-US" dirty="0" smtClean="0"/>
            <a:t>Napoleon raids German lands, he conquers and partially unifies the German states </a:t>
          </a:r>
          <a:endParaRPr lang="en-US" dirty="0"/>
        </a:p>
      </dgm:t>
    </dgm:pt>
    <dgm:pt modelId="{CBEC86E8-C66E-48D6-9DE6-AF00760DEA86}" type="parTrans" cxnId="{8A885D63-91B9-4366-A48C-F6E1D5A86E85}">
      <dgm:prSet/>
      <dgm:spPr/>
      <dgm:t>
        <a:bodyPr/>
        <a:lstStyle/>
        <a:p>
          <a:endParaRPr lang="en-US"/>
        </a:p>
      </dgm:t>
    </dgm:pt>
    <dgm:pt modelId="{53185AB7-0F8A-488D-8880-BCDCC68238F9}" type="sibTrans" cxnId="{8A885D63-91B9-4366-A48C-F6E1D5A86E85}">
      <dgm:prSet/>
      <dgm:spPr/>
      <dgm:t>
        <a:bodyPr/>
        <a:lstStyle/>
        <a:p>
          <a:endParaRPr lang="en-US"/>
        </a:p>
      </dgm:t>
    </dgm:pt>
    <dgm:pt modelId="{676E344D-E3CC-48C9-BE0E-261EA666206D}">
      <dgm:prSet phldrT="[Text]"/>
      <dgm:spPr/>
      <dgm:t>
        <a:bodyPr/>
        <a:lstStyle/>
        <a:p>
          <a:r>
            <a:rPr lang="en-US"/>
            <a:t>2</a:t>
          </a:r>
        </a:p>
      </dgm:t>
    </dgm:pt>
    <dgm:pt modelId="{0C0AF753-3A22-4225-9FD4-7CC006BA2B7E}" type="parTrans" cxnId="{107BCC34-B711-442B-B199-009292566536}">
      <dgm:prSet/>
      <dgm:spPr/>
      <dgm:t>
        <a:bodyPr/>
        <a:lstStyle/>
        <a:p>
          <a:endParaRPr lang="en-US"/>
        </a:p>
      </dgm:t>
    </dgm:pt>
    <dgm:pt modelId="{9FA13E14-75E5-46ED-9F44-A691F30E9A81}" type="sibTrans" cxnId="{107BCC34-B711-442B-B199-009292566536}">
      <dgm:prSet/>
      <dgm:spPr/>
      <dgm:t>
        <a:bodyPr/>
        <a:lstStyle/>
        <a:p>
          <a:endParaRPr lang="en-US"/>
        </a:p>
      </dgm:t>
    </dgm:pt>
    <dgm:pt modelId="{D6E0116C-91B3-42D8-9C46-0487788B4FB1}">
      <dgm:prSet phldrT="[Text]"/>
      <dgm:spPr/>
      <dgm:t>
        <a:bodyPr/>
        <a:lstStyle/>
        <a:p>
          <a:r>
            <a:rPr lang="en-US" dirty="0" smtClean="0"/>
            <a:t>As states gain freedom from French rule, the people demand a unified Germany.</a:t>
          </a:r>
          <a:endParaRPr lang="en-US" dirty="0"/>
        </a:p>
      </dgm:t>
    </dgm:pt>
    <dgm:pt modelId="{987913DB-9811-440D-AABA-3FC48C6E59E4}" type="parTrans" cxnId="{480424F9-23C1-4D0E-A93C-48495AB6A431}">
      <dgm:prSet/>
      <dgm:spPr/>
      <dgm:t>
        <a:bodyPr/>
        <a:lstStyle/>
        <a:p>
          <a:endParaRPr lang="en-US"/>
        </a:p>
      </dgm:t>
    </dgm:pt>
    <dgm:pt modelId="{D3FF59BC-13E6-46D4-B158-F20571B9C174}" type="sibTrans" cxnId="{480424F9-23C1-4D0E-A93C-48495AB6A431}">
      <dgm:prSet/>
      <dgm:spPr/>
      <dgm:t>
        <a:bodyPr/>
        <a:lstStyle/>
        <a:p>
          <a:endParaRPr lang="en-US"/>
        </a:p>
      </dgm:t>
    </dgm:pt>
    <dgm:pt modelId="{5881AD77-2BF2-48EE-9253-E35AB71DA3C1}">
      <dgm:prSet phldrT="[Text]"/>
      <dgm:spPr/>
      <dgm:t>
        <a:bodyPr/>
        <a:lstStyle/>
        <a:p>
          <a:r>
            <a:rPr lang="en-US"/>
            <a:t>3</a:t>
          </a:r>
        </a:p>
      </dgm:t>
    </dgm:pt>
    <dgm:pt modelId="{F2D08D17-D69E-404B-8A89-7AD40619BF27}" type="parTrans" cxnId="{C2C62E30-056A-4CAB-9874-CA16BEA1BF5D}">
      <dgm:prSet/>
      <dgm:spPr/>
      <dgm:t>
        <a:bodyPr/>
        <a:lstStyle/>
        <a:p>
          <a:endParaRPr lang="en-US"/>
        </a:p>
      </dgm:t>
    </dgm:pt>
    <dgm:pt modelId="{0FC8154E-34C6-4359-86AD-7BD565DA5439}" type="sibTrans" cxnId="{C2C62E30-056A-4CAB-9874-CA16BEA1BF5D}">
      <dgm:prSet/>
      <dgm:spPr/>
      <dgm:t>
        <a:bodyPr/>
        <a:lstStyle/>
        <a:p>
          <a:endParaRPr lang="en-US"/>
        </a:p>
      </dgm:t>
    </dgm:pt>
    <dgm:pt modelId="{0A6883E6-FC67-4DB2-B8B0-4E1A9BA6FFCB}">
      <dgm:prSet phldrT="[Text]"/>
      <dgm:spPr/>
      <dgm:t>
        <a:bodyPr/>
        <a:lstStyle/>
        <a:p>
          <a:r>
            <a:rPr lang="en-US" dirty="0" smtClean="0"/>
            <a:t>Prussia creates an economic union called the </a:t>
          </a:r>
          <a:r>
            <a:rPr lang="en-US" i="1" dirty="0" smtClean="0"/>
            <a:t>Zollverein </a:t>
          </a:r>
          <a:r>
            <a:rPr lang="en-US" i="0" dirty="0" smtClean="0"/>
            <a:t> </a:t>
          </a:r>
          <a:endParaRPr lang="en-US" dirty="0"/>
        </a:p>
      </dgm:t>
    </dgm:pt>
    <dgm:pt modelId="{834FCC10-2408-4C8C-A6F0-B7FAC375C569}" type="parTrans" cxnId="{077943DB-8242-431A-B6E9-4841D848FA26}">
      <dgm:prSet/>
      <dgm:spPr/>
      <dgm:t>
        <a:bodyPr/>
        <a:lstStyle/>
        <a:p>
          <a:endParaRPr lang="en-US"/>
        </a:p>
      </dgm:t>
    </dgm:pt>
    <dgm:pt modelId="{6EE9A443-7CF5-44B5-83AA-C4E37BD5BD3E}" type="sibTrans" cxnId="{077943DB-8242-431A-B6E9-4841D848FA26}">
      <dgm:prSet/>
      <dgm:spPr/>
      <dgm:t>
        <a:bodyPr/>
        <a:lstStyle/>
        <a:p>
          <a:endParaRPr lang="en-US"/>
        </a:p>
      </dgm:t>
    </dgm:pt>
    <dgm:pt modelId="{59164C58-2068-408D-8AFC-F7339DACB704}" type="pres">
      <dgm:prSet presAssocID="{FC262E8C-9DAA-47A8-8D0F-1C55EE2E3015}" presName="linearFlow" presStyleCnt="0">
        <dgm:presLayoutVars>
          <dgm:dir/>
          <dgm:animLvl val="lvl"/>
          <dgm:resizeHandles val="exact"/>
        </dgm:presLayoutVars>
      </dgm:prSet>
      <dgm:spPr/>
      <dgm:t>
        <a:bodyPr/>
        <a:lstStyle/>
        <a:p>
          <a:endParaRPr lang="en-US"/>
        </a:p>
      </dgm:t>
    </dgm:pt>
    <dgm:pt modelId="{93AB0555-2CD1-40F4-8F3E-58D29651BFCF}" type="pres">
      <dgm:prSet presAssocID="{371F4FD9-5A47-4593-B4DE-1308EC3E108A}" presName="composite" presStyleCnt="0"/>
      <dgm:spPr/>
      <dgm:t>
        <a:bodyPr/>
        <a:lstStyle/>
        <a:p>
          <a:endParaRPr lang="en-US"/>
        </a:p>
      </dgm:t>
    </dgm:pt>
    <dgm:pt modelId="{19311FB3-FE51-4C38-9FC1-871FC4E89024}" type="pres">
      <dgm:prSet presAssocID="{371F4FD9-5A47-4593-B4DE-1308EC3E108A}" presName="parentText" presStyleLbl="alignNode1" presStyleIdx="0" presStyleCnt="3">
        <dgm:presLayoutVars>
          <dgm:chMax val="1"/>
          <dgm:bulletEnabled val="1"/>
        </dgm:presLayoutVars>
      </dgm:prSet>
      <dgm:spPr/>
      <dgm:t>
        <a:bodyPr/>
        <a:lstStyle/>
        <a:p>
          <a:endParaRPr lang="en-US"/>
        </a:p>
      </dgm:t>
    </dgm:pt>
    <dgm:pt modelId="{88587F6A-5552-44D6-9BF9-5FB5C207A63D}" type="pres">
      <dgm:prSet presAssocID="{371F4FD9-5A47-4593-B4DE-1308EC3E108A}" presName="descendantText" presStyleLbl="alignAcc1" presStyleIdx="0" presStyleCnt="3">
        <dgm:presLayoutVars>
          <dgm:bulletEnabled val="1"/>
        </dgm:presLayoutVars>
      </dgm:prSet>
      <dgm:spPr/>
      <dgm:t>
        <a:bodyPr/>
        <a:lstStyle/>
        <a:p>
          <a:endParaRPr lang="en-US"/>
        </a:p>
      </dgm:t>
    </dgm:pt>
    <dgm:pt modelId="{842E6239-0EF4-44B9-A428-895F81828E3E}" type="pres">
      <dgm:prSet presAssocID="{F4977C7A-7D33-4746-9B0D-7BF3F888064B}" presName="sp" presStyleCnt="0"/>
      <dgm:spPr/>
      <dgm:t>
        <a:bodyPr/>
        <a:lstStyle/>
        <a:p>
          <a:endParaRPr lang="en-US"/>
        </a:p>
      </dgm:t>
    </dgm:pt>
    <dgm:pt modelId="{7A40D361-22AB-4C2C-BF25-0B4CB5AEEE79}" type="pres">
      <dgm:prSet presAssocID="{676E344D-E3CC-48C9-BE0E-261EA666206D}" presName="composite" presStyleCnt="0"/>
      <dgm:spPr/>
      <dgm:t>
        <a:bodyPr/>
        <a:lstStyle/>
        <a:p>
          <a:endParaRPr lang="en-US"/>
        </a:p>
      </dgm:t>
    </dgm:pt>
    <dgm:pt modelId="{7CDE2F47-68EE-4ECA-AD9D-25AFF5A25D2A}" type="pres">
      <dgm:prSet presAssocID="{676E344D-E3CC-48C9-BE0E-261EA666206D}" presName="parentText" presStyleLbl="alignNode1" presStyleIdx="1" presStyleCnt="3">
        <dgm:presLayoutVars>
          <dgm:chMax val="1"/>
          <dgm:bulletEnabled val="1"/>
        </dgm:presLayoutVars>
      </dgm:prSet>
      <dgm:spPr/>
      <dgm:t>
        <a:bodyPr/>
        <a:lstStyle/>
        <a:p>
          <a:endParaRPr lang="en-US"/>
        </a:p>
      </dgm:t>
    </dgm:pt>
    <dgm:pt modelId="{70E595F5-2B8C-423D-932D-272C3C584693}" type="pres">
      <dgm:prSet presAssocID="{676E344D-E3CC-48C9-BE0E-261EA666206D}" presName="descendantText" presStyleLbl="alignAcc1" presStyleIdx="1" presStyleCnt="3">
        <dgm:presLayoutVars>
          <dgm:bulletEnabled val="1"/>
        </dgm:presLayoutVars>
      </dgm:prSet>
      <dgm:spPr/>
      <dgm:t>
        <a:bodyPr/>
        <a:lstStyle/>
        <a:p>
          <a:endParaRPr lang="en-US"/>
        </a:p>
      </dgm:t>
    </dgm:pt>
    <dgm:pt modelId="{41A40873-5BE7-4BFB-ACA5-5F1EC161C1B6}" type="pres">
      <dgm:prSet presAssocID="{9FA13E14-75E5-46ED-9F44-A691F30E9A81}" presName="sp" presStyleCnt="0"/>
      <dgm:spPr/>
      <dgm:t>
        <a:bodyPr/>
        <a:lstStyle/>
        <a:p>
          <a:endParaRPr lang="en-US"/>
        </a:p>
      </dgm:t>
    </dgm:pt>
    <dgm:pt modelId="{0F24CFE4-3212-40E5-9184-1530E5C329FC}" type="pres">
      <dgm:prSet presAssocID="{5881AD77-2BF2-48EE-9253-E35AB71DA3C1}" presName="composite" presStyleCnt="0"/>
      <dgm:spPr/>
      <dgm:t>
        <a:bodyPr/>
        <a:lstStyle/>
        <a:p>
          <a:endParaRPr lang="en-US"/>
        </a:p>
      </dgm:t>
    </dgm:pt>
    <dgm:pt modelId="{3CA6614E-AF5C-4FFA-AED2-8F63781D4DC7}" type="pres">
      <dgm:prSet presAssocID="{5881AD77-2BF2-48EE-9253-E35AB71DA3C1}" presName="parentText" presStyleLbl="alignNode1" presStyleIdx="2" presStyleCnt="3">
        <dgm:presLayoutVars>
          <dgm:chMax val="1"/>
          <dgm:bulletEnabled val="1"/>
        </dgm:presLayoutVars>
      </dgm:prSet>
      <dgm:spPr/>
      <dgm:t>
        <a:bodyPr/>
        <a:lstStyle/>
        <a:p>
          <a:endParaRPr lang="en-US"/>
        </a:p>
      </dgm:t>
    </dgm:pt>
    <dgm:pt modelId="{65870B58-6799-4C43-800A-3B61119965CA}" type="pres">
      <dgm:prSet presAssocID="{5881AD77-2BF2-48EE-9253-E35AB71DA3C1}" presName="descendantText" presStyleLbl="alignAcc1" presStyleIdx="2" presStyleCnt="3">
        <dgm:presLayoutVars>
          <dgm:bulletEnabled val="1"/>
        </dgm:presLayoutVars>
      </dgm:prSet>
      <dgm:spPr/>
      <dgm:t>
        <a:bodyPr/>
        <a:lstStyle/>
        <a:p>
          <a:endParaRPr lang="en-US"/>
        </a:p>
      </dgm:t>
    </dgm:pt>
  </dgm:ptLst>
  <dgm:cxnLst>
    <dgm:cxn modelId="{77B500DF-3522-4125-BE54-A8083CF822DB}" type="presOf" srcId="{371F4FD9-5A47-4593-B4DE-1308EC3E108A}" destId="{19311FB3-FE51-4C38-9FC1-871FC4E89024}" srcOrd="0" destOrd="0" presId="urn:microsoft.com/office/officeart/2005/8/layout/chevron2"/>
    <dgm:cxn modelId="{107BCC34-B711-442B-B199-009292566536}" srcId="{FC262E8C-9DAA-47A8-8D0F-1C55EE2E3015}" destId="{676E344D-E3CC-48C9-BE0E-261EA666206D}" srcOrd="1" destOrd="0" parTransId="{0C0AF753-3A22-4225-9FD4-7CC006BA2B7E}" sibTransId="{9FA13E14-75E5-46ED-9F44-A691F30E9A81}"/>
    <dgm:cxn modelId="{DB707966-C05F-48F2-A1C2-DCDDDC987646}" type="presOf" srcId="{676E344D-E3CC-48C9-BE0E-261EA666206D}" destId="{7CDE2F47-68EE-4ECA-AD9D-25AFF5A25D2A}" srcOrd="0" destOrd="0" presId="urn:microsoft.com/office/officeart/2005/8/layout/chevron2"/>
    <dgm:cxn modelId="{C2C62E30-056A-4CAB-9874-CA16BEA1BF5D}" srcId="{FC262E8C-9DAA-47A8-8D0F-1C55EE2E3015}" destId="{5881AD77-2BF2-48EE-9253-E35AB71DA3C1}" srcOrd="2" destOrd="0" parTransId="{F2D08D17-D69E-404B-8A89-7AD40619BF27}" sibTransId="{0FC8154E-34C6-4359-86AD-7BD565DA5439}"/>
    <dgm:cxn modelId="{480424F9-23C1-4D0E-A93C-48495AB6A431}" srcId="{676E344D-E3CC-48C9-BE0E-261EA666206D}" destId="{D6E0116C-91B3-42D8-9C46-0487788B4FB1}" srcOrd="0" destOrd="0" parTransId="{987913DB-9811-440D-AABA-3FC48C6E59E4}" sibTransId="{D3FF59BC-13E6-46D4-B158-F20571B9C174}"/>
    <dgm:cxn modelId="{077943DB-8242-431A-B6E9-4841D848FA26}" srcId="{5881AD77-2BF2-48EE-9253-E35AB71DA3C1}" destId="{0A6883E6-FC67-4DB2-B8B0-4E1A9BA6FFCB}" srcOrd="0" destOrd="0" parTransId="{834FCC10-2408-4C8C-A6F0-B7FAC375C569}" sibTransId="{6EE9A443-7CF5-44B5-83AA-C4E37BD5BD3E}"/>
    <dgm:cxn modelId="{C362D7EA-2317-456D-9F1B-824C691CAD01}" type="presOf" srcId="{FC262E8C-9DAA-47A8-8D0F-1C55EE2E3015}" destId="{59164C58-2068-408D-8AFC-F7339DACB704}" srcOrd="0" destOrd="0" presId="urn:microsoft.com/office/officeart/2005/8/layout/chevron2"/>
    <dgm:cxn modelId="{583F04B5-4201-4BFA-A09B-B8BBF6FCC8F3}" type="presOf" srcId="{5881AD77-2BF2-48EE-9253-E35AB71DA3C1}" destId="{3CA6614E-AF5C-4FFA-AED2-8F63781D4DC7}" srcOrd="0" destOrd="0" presId="urn:microsoft.com/office/officeart/2005/8/layout/chevron2"/>
    <dgm:cxn modelId="{A97A079E-EE3E-4CA6-8ED0-D716DBDE1D17}" srcId="{FC262E8C-9DAA-47A8-8D0F-1C55EE2E3015}" destId="{371F4FD9-5A47-4593-B4DE-1308EC3E108A}" srcOrd="0" destOrd="0" parTransId="{9AA0F318-90DB-4E15-B8EB-21698BFF9349}" sibTransId="{F4977C7A-7D33-4746-9B0D-7BF3F888064B}"/>
    <dgm:cxn modelId="{8A885D63-91B9-4366-A48C-F6E1D5A86E85}" srcId="{371F4FD9-5A47-4593-B4DE-1308EC3E108A}" destId="{0357E5DB-2C28-46F7-9524-5AA1C726F4F7}" srcOrd="0" destOrd="0" parTransId="{CBEC86E8-C66E-48D6-9DE6-AF00760DEA86}" sibTransId="{53185AB7-0F8A-488D-8880-BCDCC68238F9}"/>
    <dgm:cxn modelId="{93C7245F-DCD9-48AF-83D1-0ACDC8BBE844}" type="presOf" srcId="{0A6883E6-FC67-4DB2-B8B0-4E1A9BA6FFCB}" destId="{65870B58-6799-4C43-800A-3B61119965CA}" srcOrd="0" destOrd="0" presId="urn:microsoft.com/office/officeart/2005/8/layout/chevron2"/>
    <dgm:cxn modelId="{64FBD2EA-7F6D-4DB0-B531-2375E66550DB}" type="presOf" srcId="{D6E0116C-91B3-42D8-9C46-0487788B4FB1}" destId="{70E595F5-2B8C-423D-932D-272C3C584693}" srcOrd="0" destOrd="0" presId="urn:microsoft.com/office/officeart/2005/8/layout/chevron2"/>
    <dgm:cxn modelId="{55CCCFBA-D4D0-42C3-A88C-174371EB7961}" type="presOf" srcId="{0357E5DB-2C28-46F7-9524-5AA1C726F4F7}" destId="{88587F6A-5552-44D6-9BF9-5FB5C207A63D}" srcOrd="0" destOrd="0" presId="urn:microsoft.com/office/officeart/2005/8/layout/chevron2"/>
    <dgm:cxn modelId="{1DCD0D07-6EA0-4872-ABDC-CDC749940B5E}" type="presParOf" srcId="{59164C58-2068-408D-8AFC-F7339DACB704}" destId="{93AB0555-2CD1-40F4-8F3E-58D29651BFCF}" srcOrd="0" destOrd="0" presId="urn:microsoft.com/office/officeart/2005/8/layout/chevron2"/>
    <dgm:cxn modelId="{0B9AC0F8-E14E-4B96-A69B-8D31644E6D9B}" type="presParOf" srcId="{93AB0555-2CD1-40F4-8F3E-58D29651BFCF}" destId="{19311FB3-FE51-4C38-9FC1-871FC4E89024}" srcOrd="0" destOrd="0" presId="urn:microsoft.com/office/officeart/2005/8/layout/chevron2"/>
    <dgm:cxn modelId="{9538B8C0-28CE-4F42-BA61-BBB9E407186B}" type="presParOf" srcId="{93AB0555-2CD1-40F4-8F3E-58D29651BFCF}" destId="{88587F6A-5552-44D6-9BF9-5FB5C207A63D}" srcOrd="1" destOrd="0" presId="urn:microsoft.com/office/officeart/2005/8/layout/chevron2"/>
    <dgm:cxn modelId="{2D2D0F6A-A2F5-4686-9D8F-A7DCDD62F0B2}" type="presParOf" srcId="{59164C58-2068-408D-8AFC-F7339DACB704}" destId="{842E6239-0EF4-44B9-A428-895F81828E3E}" srcOrd="1" destOrd="0" presId="urn:microsoft.com/office/officeart/2005/8/layout/chevron2"/>
    <dgm:cxn modelId="{D919908C-E932-4FB0-BF09-A629AAF334B8}" type="presParOf" srcId="{59164C58-2068-408D-8AFC-F7339DACB704}" destId="{7A40D361-22AB-4C2C-BF25-0B4CB5AEEE79}" srcOrd="2" destOrd="0" presId="urn:microsoft.com/office/officeart/2005/8/layout/chevron2"/>
    <dgm:cxn modelId="{D88CC009-9831-4179-AA15-E152B5BB2CB9}" type="presParOf" srcId="{7A40D361-22AB-4C2C-BF25-0B4CB5AEEE79}" destId="{7CDE2F47-68EE-4ECA-AD9D-25AFF5A25D2A}" srcOrd="0" destOrd="0" presId="urn:microsoft.com/office/officeart/2005/8/layout/chevron2"/>
    <dgm:cxn modelId="{F103D92C-9DB6-4A7C-9C0A-DB2FFA8BCE78}" type="presParOf" srcId="{7A40D361-22AB-4C2C-BF25-0B4CB5AEEE79}" destId="{70E595F5-2B8C-423D-932D-272C3C584693}" srcOrd="1" destOrd="0" presId="urn:microsoft.com/office/officeart/2005/8/layout/chevron2"/>
    <dgm:cxn modelId="{0CB91FC6-1732-4841-8086-EA77262B7C0A}" type="presParOf" srcId="{59164C58-2068-408D-8AFC-F7339DACB704}" destId="{41A40873-5BE7-4BFB-ACA5-5F1EC161C1B6}" srcOrd="3" destOrd="0" presId="urn:microsoft.com/office/officeart/2005/8/layout/chevron2"/>
    <dgm:cxn modelId="{72098E49-AF82-428B-9A39-6DBEE885F79D}" type="presParOf" srcId="{59164C58-2068-408D-8AFC-F7339DACB704}" destId="{0F24CFE4-3212-40E5-9184-1530E5C329FC}" srcOrd="4" destOrd="0" presId="urn:microsoft.com/office/officeart/2005/8/layout/chevron2"/>
    <dgm:cxn modelId="{7E439725-7100-4D63-9DA5-A74C2C160CC4}" type="presParOf" srcId="{0F24CFE4-3212-40E5-9184-1530E5C329FC}" destId="{3CA6614E-AF5C-4FFA-AED2-8F63781D4DC7}" srcOrd="0" destOrd="0" presId="urn:microsoft.com/office/officeart/2005/8/layout/chevron2"/>
    <dgm:cxn modelId="{61A39A13-FA90-4D00-BBE0-D666F1527142}" type="presParOf" srcId="{0F24CFE4-3212-40E5-9184-1530E5C329FC}" destId="{65870B58-6799-4C43-800A-3B61119965C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24B7CA-CBBF-4826-8DF0-01718941214E}"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5B3D2FF1-386D-4AF3-8D2E-6A97BE76A375}">
      <dgm:prSet phldrT="[Text]"/>
      <dgm:spPr/>
      <dgm:t>
        <a:bodyPr/>
        <a:lstStyle/>
        <a:p>
          <a:r>
            <a:rPr lang="en-US"/>
            <a:t>4</a:t>
          </a:r>
        </a:p>
      </dgm:t>
    </dgm:pt>
    <dgm:pt modelId="{DD7B9E16-EF32-44AA-95D5-A2DDAC061AFE}" type="parTrans" cxnId="{F6137AD9-004C-401F-93BE-523763AB3F2B}">
      <dgm:prSet/>
      <dgm:spPr/>
      <dgm:t>
        <a:bodyPr/>
        <a:lstStyle/>
        <a:p>
          <a:endParaRPr lang="en-US"/>
        </a:p>
      </dgm:t>
    </dgm:pt>
    <dgm:pt modelId="{87BED6B7-02B9-41C4-8999-B713C1F9E379}" type="sibTrans" cxnId="{F6137AD9-004C-401F-93BE-523763AB3F2B}">
      <dgm:prSet/>
      <dgm:spPr/>
      <dgm:t>
        <a:bodyPr/>
        <a:lstStyle/>
        <a:p>
          <a:endParaRPr lang="en-US"/>
        </a:p>
      </dgm:t>
    </dgm:pt>
    <dgm:pt modelId="{9C2F1983-B6A6-48ED-B07B-E799AFCC1474}">
      <dgm:prSet phldrT="[Text]"/>
      <dgm:spPr/>
      <dgm:t>
        <a:bodyPr/>
        <a:lstStyle/>
        <a:p>
          <a:r>
            <a:rPr lang="en-US" dirty="0" smtClean="0"/>
            <a:t>Bismarck becomes chancellor (the highest official of a monarchy) and strengthens the Prussian army . Leads Prussia into 3 wars for power and to pave the way for German Unity</a:t>
          </a:r>
          <a:endParaRPr lang="en-US" dirty="0"/>
        </a:p>
      </dgm:t>
    </dgm:pt>
    <dgm:pt modelId="{82765A46-210B-419B-85D8-E97C0678579B}" type="parTrans" cxnId="{DEE6A5E3-737F-44DB-A458-2CE530B7ECCB}">
      <dgm:prSet/>
      <dgm:spPr/>
      <dgm:t>
        <a:bodyPr/>
        <a:lstStyle/>
        <a:p>
          <a:endParaRPr lang="en-US"/>
        </a:p>
      </dgm:t>
    </dgm:pt>
    <dgm:pt modelId="{6B3D1607-6315-4FBB-8CCE-FA0D7E7C6617}" type="sibTrans" cxnId="{DEE6A5E3-737F-44DB-A458-2CE530B7ECCB}">
      <dgm:prSet/>
      <dgm:spPr/>
      <dgm:t>
        <a:bodyPr/>
        <a:lstStyle/>
        <a:p>
          <a:endParaRPr lang="en-US"/>
        </a:p>
      </dgm:t>
    </dgm:pt>
    <dgm:pt modelId="{50D2DF23-46C5-456E-8462-A542ABC99BD8}">
      <dgm:prSet phldrT="[Text]"/>
      <dgm:spPr/>
      <dgm:t>
        <a:bodyPr/>
        <a:lstStyle/>
        <a:p>
          <a:r>
            <a:rPr lang="en-US"/>
            <a:t>5</a:t>
          </a:r>
        </a:p>
      </dgm:t>
    </dgm:pt>
    <dgm:pt modelId="{AA4492E8-6066-4D87-BF88-5A9A6DA507E3}" type="parTrans" cxnId="{0E242FCB-376E-4D2D-B596-E59D2ADC1DED}">
      <dgm:prSet/>
      <dgm:spPr/>
      <dgm:t>
        <a:bodyPr/>
        <a:lstStyle/>
        <a:p>
          <a:endParaRPr lang="en-US"/>
        </a:p>
      </dgm:t>
    </dgm:pt>
    <dgm:pt modelId="{EEBB1D29-45AF-4837-BEE0-D3D0F2DD1C59}" type="sibTrans" cxnId="{0E242FCB-376E-4D2D-B596-E59D2ADC1DED}">
      <dgm:prSet/>
      <dgm:spPr/>
      <dgm:t>
        <a:bodyPr/>
        <a:lstStyle/>
        <a:p>
          <a:endParaRPr lang="en-US"/>
        </a:p>
      </dgm:t>
    </dgm:pt>
    <dgm:pt modelId="{9BEABD6A-8D28-4858-9E44-61FEF0A0F3AF}">
      <dgm:prSet phldrT="[Text]" custT="1"/>
      <dgm:spPr/>
      <dgm:t>
        <a:bodyPr/>
        <a:lstStyle/>
        <a:p>
          <a:r>
            <a:rPr lang="en-US" sz="2000" dirty="0" smtClean="0"/>
            <a:t>In 1866, Bismarck invents an excuse to attack Austria and start the Austro-Prussian War. Prussia wins and annexes several north German states </a:t>
          </a:r>
          <a:endParaRPr lang="en-US" sz="2000" dirty="0"/>
        </a:p>
      </dgm:t>
    </dgm:pt>
    <dgm:pt modelId="{EBB18CE5-2907-4780-ACFC-02D1A66E7267}" type="parTrans" cxnId="{73C2A8C3-67DD-4D99-BE93-77AB93EF35D4}">
      <dgm:prSet/>
      <dgm:spPr/>
      <dgm:t>
        <a:bodyPr/>
        <a:lstStyle/>
        <a:p>
          <a:endParaRPr lang="en-US"/>
        </a:p>
      </dgm:t>
    </dgm:pt>
    <dgm:pt modelId="{2300C36C-49B7-4FAB-A3AF-A6AC13B0E50F}" type="sibTrans" cxnId="{73C2A8C3-67DD-4D99-BE93-77AB93EF35D4}">
      <dgm:prSet/>
      <dgm:spPr/>
      <dgm:t>
        <a:bodyPr/>
        <a:lstStyle/>
        <a:p>
          <a:endParaRPr lang="en-US"/>
        </a:p>
      </dgm:t>
    </dgm:pt>
    <dgm:pt modelId="{FD9659EB-4FA1-470A-B8DC-58EA8C6C4773}">
      <dgm:prSet phldrT="[Text]"/>
      <dgm:spPr/>
      <dgm:t>
        <a:bodyPr/>
        <a:lstStyle/>
        <a:p>
          <a:r>
            <a:rPr lang="en-US"/>
            <a:t>6</a:t>
          </a:r>
        </a:p>
      </dgm:t>
    </dgm:pt>
    <dgm:pt modelId="{5726A47E-9874-472C-AF92-67852C06F5C8}" type="parTrans" cxnId="{19CA8BAE-7B69-4F4F-9D25-A2BB1097C77B}">
      <dgm:prSet/>
      <dgm:spPr/>
      <dgm:t>
        <a:bodyPr/>
        <a:lstStyle/>
        <a:p>
          <a:endParaRPr lang="en-US"/>
        </a:p>
      </dgm:t>
    </dgm:pt>
    <dgm:pt modelId="{C9EA9651-F81F-4536-BB90-1742E0D37A10}" type="sibTrans" cxnId="{19CA8BAE-7B69-4F4F-9D25-A2BB1097C77B}">
      <dgm:prSet/>
      <dgm:spPr/>
      <dgm:t>
        <a:bodyPr/>
        <a:lstStyle/>
        <a:p>
          <a:endParaRPr lang="en-US"/>
        </a:p>
      </dgm:t>
    </dgm:pt>
    <dgm:pt modelId="{BE72B974-C521-447F-B9F5-D281BBA944D6}">
      <dgm:prSet phldrT="[Text]" custT="1"/>
      <dgm:spPr/>
      <dgm:t>
        <a:bodyPr/>
        <a:lstStyle/>
        <a:p>
          <a:r>
            <a:rPr lang="en-US" sz="2400" dirty="0" smtClean="0"/>
            <a:t>Bismarck provokes Franco-Prussian War of 1870 to create a unified German empire </a:t>
          </a:r>
          <a:endParaRPr lang="en-US" sz="2400" dirty="0"/>
        </a:p>
      </dgm:t>
    </dgm:pt>
    <dgm:pt modelId="{CDD6C01B-7C1F-4604-B1AF-EC8B4790A0A3}" type="parTrans" cxnId="{623BC54A-ADFF-4D54-B089-45E36263FD0F}">
      <dgm:prSet/>
      <dgm:spPr/>
      <dgm:t>
        <a:bodyPr/>
        <a:lstStyle/>
        <a:p>
          <a:endParaRPr lang="en-US"/>
        </a:p>
      </dgm:t>
    </dgm:pt>
    <dgm:pt modelId="{860FD89A-B464-4D5A-B9B0-A45DB3AAC847}" type="sibTrans" cxnId="{623BC54A-ADFF-4D54-B089-45E36263FD0F}">
      <dgm:prSet/>
      <dgm:spPr/>
      <dgm:t>
        <a:bodyPr/>
        <a:lstStyle/>
        <a:p>
          <a:endParaRPr lang="en-US"/>
        </a:p>
      </dgm:t>
    </dgm:pt>
    <dgm:pt modelId="{59788DC2-E413-4F28-8B3C-5FFA80274565}" type="pres">
      <dgm:prSet presAssocID="{BF24B7CA-CBBF-4826-8DF0-01718941214E}" presName="linearFlow" presStyleCnt="0">
        <dgm:presLayoutVars>
          <dgm:dir/>
          <dgm:animLvl val="lvl"/>
          <dgm:resizeHandles val="exact"/>
        </dgm:presLayoutVars>
      </dgm:prSet>
      <dgm:spPr/>
      <dgm:t>
        <a:bodyPr/>
        <a:lstStyle/>
        <a:p>
          <a:endParaRPr lang="en-US"/>
        </a:p>
      </dgm:t>
    </dgm:pt>
    <dgm:pt modelId="{1F3A27BE-A248-4660-891C-6D27F02A6705}" type="pres">
      <dgm:prSet presAssocID="{5B3D2FF1-386D-4AF3-8D2E-6A97BE76A375}" presName="composite" presStyleCnt="0"/>
      <dgm:spPr/>
    </dgm:pt>
    <dgm:pt modelId="{8CDB873B-BEAC-424A-91B7-C66A231882F4}" type="pres">
      <dgm:prSet presAssocID="{5B3D2FF1-386D-4AF3-8D2E-6A97BE76A375}" presName="parentText" presStyleLbl="alignNode1" presStyleIdx="0" presStyleCnt="3">
        <dgm:presLayoutVars>
          <dgm:chMax val="1"/>
          <dgm:bulletEnabled val="1"/>
        </dgm:presLayoutVars>
      </dgm:prSet>
      <dgm:spPr/>
      <dgm:t>
        <a:bodyPr/>
        <a:lstStyle/>
        <a:p>
          <a:endParaRPr lang="en-US"/>
        </a:p>
      </dgm:t>
    </dgm:pt>
    <dgm:pt modelId="{FA8F41C6-227E-4DDB-9CF7-2B6C0C9DE87B}" type="pres">
      <dgm:prSet presAssocID="{5B3D2FF1-386D-4AF3-8D2E-6A97BE76A375}" presName="descendantText" presStyleLbl="alignAcc1" presStyleIdx="0" presStyleCnt="3" custScaleY="133394">
        <dgm:presLayoutVars>
          <dgm:bulletEnabled val="1"/>
        </dgm:presLayoutVars>
      </dgm:prSet>
      <dgm:spPr/>
      <dgm:t>
        <a:bodyPr/>
        <a:lstStyle/>
        <a:p>
          <a:endParaRPr lang="en-US"/>
        </a:p>
      </dgm:t>
    </dgm:pt>
    <dgm:pt modelId="{ABCAB8BE-E5D5-4AD0-BBCC-7CBC3D0E05E8}" type="pres">
      <dgm:prSet presAssocID="{87BED6B7-02B9-41C4-8999-B713C1F9E379}" presName="sp" presStyleCnt="0"/>
      <dgm:spPr/>
    </dgm:pt>
    <dgm:pt modelId="{73A41931-A39A-4DFA-BEC8-A61DD6FA5144}" type="pres">
      <dgm:prSet presAssocID="{50D2DF23-46C5-456E-8462-A542ABC99BD8}" presName="composite" presStyleCnt="0"/>
      <dgm:spPr/>
    </dgm:pt>
    <dgm:pt modelId="{207A3E0E-0869-4FC9-9FBD-3ABD7DC75043}" type="pres">
      <dgm:prSet presAssocID="{50D2DF23-46C5-456E-8462-A542ABC99BD8}" presName="parentText" presStyleLbl="alignNode1" presStyleIdx="1" presStyleCnt="3">
        <dgm:presLayoutVars>
          <dgm:chMax val="1"/>
          <dgm:bulletEnabled val="1"/>
        </dgm:presLayoutVars>
      </dgm:prSet>
      <dgm:spPr/>
      <dgm:t>
        <a:bodyPr/>
        <a:lstStyle/>
        <a:p>
          <a:endParaRPr lang="en-US"/>
        </a:p>
      </dgm:t>
    </dgm:pt>
    <dgm:pt modelId="{2D5B13F5-E571-4320-A1F8-932029767820}" type="pres">
      <dgm:prSet presAssocID="{50D2DF23-46C5-456E-8462-A542ABC99BD8}" presName="descendantText" presStyleLbl="alignAcc1" presStyleIdx="1" presStyleCnt="3">
        <dgm:presLayoutVars>
          <dgm:bulletEnabled val="1"/>
        </dgm:presLayoutVars>
      </dgm:prSet>
      <dgm:spPr/>
      <dgm:t>
        <a:bodyPr/>
        <a:lstStyle/>
        <a:p>
          <a:endParaRPr lang="en-US"/>
        </a:p>
      </dgm:t>
    </dgm:pt>
    <dgm:pt modelId="{08B1F32F-730E-4CA0-8050-57CBD4F3B17E}" type="pres">
      <dgm:prSet presAssocID="{EEBB1D29-45AF-4837-BEE0-D3D0F2DD1C59}" presName="sp" presStyleCnt="0"/>
      <dgm:spPr/>
    </dgm:pt>
    <dgm:pt modelId="{CB6EEFAB-3B63-4D10-B7B2-1EB3D1CBB7FF}" type="pres">
      <dgm:prSet presAssocID="{FD9659EB-4FA1-470A-B8DC-58EA8C6C4773}" presName="composite" presStyleCnt="0"/>
      <dgm:spPr/>
    </dgm:pt>
    <dgm:pt modelId="{551804B7-0D00-470E-91ED-5520DCFCB50B}" type="pres">
      <dgm:prSet presAssocID="{FD9659EB-4FA1-470A-B8DC-58EA8C6C4773}" presName="parentText" presStyleLbl="alignNode1" presStyleIdx="2" presStyleCnt="3">
        <dgm:presLayoutVars>
          <dgm:chMax val="1"/>
          <dgm:bulletEnabled val="1"/>
        </dgm:presLayoutVars>
      </dgm:prSet>
      <dgm:spPr/>
      <dgm:t>
        <a:bodyPr/>
        <a:lstStyle/>
        <a:p>
          <a:endParaRPr lang="en-US"/>
        </a:p>
      </dgm:t>
    </dgm:pt>
    <dgm:pt modelId="{78FEDAA5-8937-47F5-B9A8-1EAA6BE551CF}" type="pres">
      <dgm:prSet presAssocID="{FD9659EB-4FA1-470A-B8DC-58EA8C6C4773}" presName="descendantText" presStyleLbl="alignAcc1" presStyleIdx="2" presStyleCnt="3">
        <dgm:presLayoutVars>
          <dgm:bulletEnabled val="1"/>
        </dgm:presLayoutVars>
      </dgm:prSet>
      <dgm:spPr/>
      <dgm:t>
        <a:bodyPr/>
        <a:lstStyle/>
        <a:p>
          <a:endParaRPr lang="en-US"/>
        </a:p>
      </dgm:t>
    </dgm:pt>
  </dgm:ptLst>
  <dgm:cxnLst>
    <dgm:cxn modelId="{4C3E74CF-E0F2-4CCF-B281-67A8A8DE1EAA}" type="presOf" srcId="{BF24B7CA-CBBF-4826-8DF0-01718941214E}" destId="{59788DC2-E413-4F28-8B3C-5FFA80274565}" srcOrd="0" destOrd="0" presId="urn:microsoft.com/office/officeart/2005/8/layout/chevron2"/>
    <dgm:cxn modelId="{0E242FCB-376E-4D2D-B596-E59D2ADC1DED}" srcId="{BF24B7CA-CBBF-4826-8DF0-01718941214E}" destId="{50D2DF23-46C5-456E-8462-A542ABC99BD8}" srcOrd="1" destOrd="0" parTransId="{AA4492E8-6066-4D87-BF88-5A9A6DA507E3}" sibTransId="{EEBB1D29-45AF-4837-BEE0-D3D0F2DD1C59}"/>
    <dgm:cxn modelId="{74B8B408-6E4C-4CC2-92AC-0A45F18D1700}" type="presOf" srcId="{FD9659EB-4FA1-470A-B8DC-58EA8C6C4773}" destId="{551804B7-0D00-470E-91ED-5520DCFCB50B}" srcOrd="0" destOrd="0" presId="urn:microsoft.com/office/officeart/2005/8/layout/chevron2"/>
    <dgm:cxn modelId="{73C2A8C3-67DD-4D99-BE93-77AB93EF35D4}" srcId="{50D2DF23-46C5-456E-8462-A542ABC99BD8}" destId="{9BEABD6A-8D28-4858-9E44-61FEF0A0F3AF}" srcOrd="0" destOrd="0" parTransId="{EBB18CE5-2907-4780-ACFC-02D1A66E7267}" sibTransId="{2300C36C-49B7-4FAB-A3AF-A6AC13B0E50F}"/>
    <dgm:cxn modelId="{A7A7AD29-B604-4800-AD8F-93191F340564}" type="presOf" srcId="{9C2F1983-B6A6-48ED-B07B-E799AFCC1474}" destId="{FA8F41C6-227E-4DDB-9CF7-2B6C0C9DE87B}" srcOrd="0" destOrd="0" presId="urn:microsoft.com/office/officeart/2005/8/layout/chevron2"/>
    <dgm:cxn modelId="{F6137AD9-004C-401F-93BE-523763AB3F2B}" srcId="{BF24B7CA-CBBF-4826-8DF0-01718941214E}" destId="{5B3D2FF1-386D-4AF3-8D2E-6A97BE76A375}" srcOrd="0" destOrd="0" parTransId="{DD7B9E16-EF32-44AA-95D5-A2DDAC061AFE}" sibTransId="{87BED6B7-02B9-41C4-8999-B713C1F9E379}"/>
    <dgm:cxn modelId="{A5069B20-7F6A-47AD-AF46-9970C0AF2CFD}" type="presOf" srcId="{5B3D2FF1-386D-4AF3-8D2E-6A97BE76A375}" destId="{8CDB873B-BEAC-424A-91B7-C66A231882F4}" srcOrd="0" destOrd="0" presId="urn:microsoft.com/office/officeart/2005/8/layout/chevron2"/>
    <dgm:cxn modelId="{3B35E815-2F81-492E-93FB-84E7A978A5ED}" type="presOf" srcId="{9BEABD6A-8D28-4858-9E44-61FEF0A0F3AF}" destId="{2D5B13F5-E571-4320-A1F8-932029767820}" srcOrd="0" destOrd="0" presId="urn:microsoft.com/office/officeart/2005/8/layout/chevron2"/>
    <dgm:cxn modelId="{DEE6A5E3-737F-44DB-A458-2CE530B7ECCB}" srcId="{5B3D2FF1-386D-4AF3-8D2E-6A97BE76A375}" destId="{9C2F1983-B6A6-48ED-B07B-E799AFCC1474}" srcOrd="0" destOrd="0" parTransId="{82765A46-210B-419B-85D8-E97C0678579B}" sibTransId="{6B3D1607-6315-4FBB-8CCE-FA0D7E7C6617}"/>
    <dgm:cxn modelId="{19CA8BAE-7B69-4F4F-9D25-A2BB1097C77B}" srcId="{BF24B7CA-CBBF-4826-8DF0-01718941214E}" destId="{FD9659EB-4FA1-470A-B8DC-58EA8C6C4773}" srcOrd="2" destOrd="0" parTransId="{5726A47E-9874-472C-AF92-67852C06F5C8}" sibTransId="{C9EA9651-F81F-4536-BB90-1742E0D37A10}"/>
    <dgm:cxn modelId="{623BC54A-ADFF-4D54-B089-45E36263FD0F}" srcId="{FD9659EB-4FA1-470A-B8DC-58EA8C6C4773}" destId="{BE72B974-C521-447F-B9F5-D281BBA944D6}" srcOrd="0" destOrd="0" parTransId="{CDD6C01B-7C1F-4604-B1AF-EC8B4790A0A3}" sibTransId="{860FD89A-B464-4D5A-B9B0-A45DB3AAC847}"/>
    <dgm:cxn modelId="{71A92E92-AAD7-484C-8DBA-D2032082F1F2}" type="presOf" srcId="{BE72B974-C521-447F-B9F5-D281BBA944D6}" destId="{78FEDAA5-8937-47F5-B9A8-1EAA6BE551CF}" srcOrd="0" destOrd="0" presId="urn:microsoft.com/office/officeart/2005/8/layout/chevron2"/>
    <dgm:cxn modelId="{688D7BFF-5025-453A-BFCC-15303F8A0153}" type="presOf" srcId="{50D2DF23-46C5-456E-8462-A542ABC99BD8}" destId="{207A3E0E-0869-4FC9-9FBD-3ABD7DC75043}" srcOrd="0" destOrd="0" presId="urn:microsoft.com/office/officeart/2005/8/layout/chevron2"/>
    <dgm:cxn modelId="{A2361743-23D1-4578-9CD4-39781F22AD54}" type="presParOf" srcId="{59788DC2-E413-4F28-8B3C-5FFA80274565}" destId="{1F3A27BE-A248-4660-891C-6D27F02A6705}" srcOrd="0" destOrd="0" presId="urn:microsoft.com/office/officeart/2005/8/layout/chevron2"/>
    <dgm:cxn modelId="{6A3B3827-CFA2-42C1-8D93-A98ABFDD3FA2}" type="presParOf" srcId="{1F3A27BE-A248-4660-891C-6D27F02A6705}" destId="{8CDB873B-BEAC-424A-91B7-C66A231882F4}" srcOrd="0" destOrd="0" presId="urn:microsoft.com/office/officeart/2005/8/layout/chevron2"/>
    <dgm:cxn modelId="{EE5B65E2-7055-4369-89B8-62EF7A13A9DD}" type="presParOf" srcId="{1F3A27BE-A248-4660-891C-6D27F02A6705}" destId="{FA8F41C6-227E-4DDB-9CF7-2B6C0C9DE87B}" srcOrd="1" destOrd="0" presId="urn:microsoft.com/office/officeart/2005/8/layout/chevron2"/>
    <dgm:cxn modelId="{3E90C14B-AEF6-46B0-84E5-8983B4CA239D}" type="presParOf" srcId="{59788DC2-E413-4F28-8B3C-5FFA80274565}" destId="{ABCAB8BE-E5D5-4AD0-BBCC-7CBC3D0E05E8}" srcOrd="1" destOrd="0" presId="urn:microsoft.com/office/officeart/2005/8/layout/chevron2"/>
    <dgm:cxn modelId="{4019962F-F2C2-472F-B1F4-E7FF30748CB3}" type="presParOf" srcId="{59788DC2-E413-4F28-8B3C-5FFA80274565}" destId="{73A41931-A39A-4DFA-BEC8-A61DD6FA5144}" srcOrd="2" destOrd="0" presId="urn:microsoft.com/office/officeart/2005/8/layout/chevron2"/>
    <dgm:cxn modelId="{1185BBF6-15B0-41E1-9A36-B94D67F1F3E1}" type="presParOf" srcId="{73A41931-A39A-4DFA-BEC8-A61DD6FA5144}" destId="{207A3E0E-0869-4FC9-9FBD-3ABD7DC75043}" srcOrd="0" destOrd="0" presId="urn:microsoft.com/office/officeart/2005/8/layout/chevron2"/>
    <dgm:cxn modelId="{711B4CA6-2F03-4C7F-99F1-ACDC9AE22A2A}" type="presParOf" srcId="{73A41931-A39A-4DFA-BEC8-A61DD6FA5144}" destId="{2D5B13F5-E571-4320-A1F8-932029767820}" srcOrd="1" destOrd="0" presId="urn:microsoft.com/office/officeart/2005/8/layout/chevron2"/>
    <dgm:cxn modelId="{589AD55B-85BB-4092-AA30-BFCE418BF466}" type="presParOf" srcId="{59788DC2-E413-4F28-8B3C-5FFA80274565}" destId="{08B1F32F-730E-4CA0-8050-57CBD4F3B17E}" srcOrd="3" destOrd="0" presId="urn:microsoft.com/office/officeart/2005/8/layout/chevron2"/>
    <dgm:cxn modelId="{D4631A0A-AE7A-4936-BE43-7C9FCF25C5F0}" type="presParOf" srcId="{59788DC2-E413-4F28-8B3C-5FFA80274565}" destId="{CB6EEFAB-3B63-4D10-B7B2-1EB3D1CBB7FF}" srcOrd="4" destOrd="0" presId="urn:microsoft.com/office/officeart/2005/8/layout/chevron2"/>
    <dgm:cxn modelId="{F9FDF0FA-CF1A-47A6-850A-C084320B7328}" type="presParOf" srcId="{CB6EEFAB-3B63-4D10-B7B2-1EB3D1CBB7FF}" destId="{551804B7-0D00-470E-91ED-5520DCFCB50B}" srcOrd="0" destOrd="0" presId="urn:microsoft.com/office/officeart/2005/8/layout/chevron2"/>
    <dgm:cxn modelId="{99A74E73-309E-4CC3-B672-921C6D9821D5}" type="presParOf" srcId="{CB6EEFAB-3B63-4D10-B7B2-1EB3D1CBB7FF}" destId="{78FEDAA5-8937-47F5-B9A8-1EAA6BE551CF}"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24B7CA-CBBF-4826-8DF0-01718941214E}"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5B3D2FF1-386D-4AF3-8D2E-6A97BE76A375}">
      <dgm:prSet phldrT="[Text]"/>
      <dgm:spPr/>
      <dgm:t>
        <a:bodyPr/>
        <a:lstStyle/>
        <a:p>
          <a:r>
            <a:rPr lang="en-US"/>
            <a:t>7</a:t>
          </a:r>
        </a:p>
      </dgm:t>
    </dgm:pt>
    <dgm:pt modelId="{DD7B9E16-EF32-44AA-95D5-A2DDAC061AFE}" type="parTrans" cxnId="{F6137AD9-004C-401F-93BE-523763AB3F2B}">
      <dgm:prSet/>
      <dgm:spPr/>
      <dgm:t>
        <a:bodyPr/>
        <a:lstStyle/>
        <a:p>
          <a:endParaRPr lang="en-US"/>
        </a:p>
      </dgm:t>
    </dgm:pt>
    <dgm:pt modelId="{87BED6B7-02B9-41C4-8999-B713C1F9E379}" type="sibTrans" cxnId="{F6137AD9-004C-401F-93BE-523763AB3F2B}">
      <dgm:prSet/>
      <dgm:spPr/>
      <dgm:t>
        <a:bodyPr/>
        <a:lstStyle/>
        <a:p>
          <a:endParaRPr lang="en-US"/>
        </a:p>
      </dgm:t>
    </dgm:pt>
    <dgm:pt modelId="{9C2F1983-B6A6-48ED-B07B-E799AFCC1474}">
      <dgm:prSet phldrT="[Text]"/>
      <dgm:spPr/>
      <dgm:t>
        <a:bodyPr/>
        <a:lstStyle/>
        <a:p>
          <a:r>
            <a:rPr lang="en-US" dirty="0" smtClean="0"/>
            <a:t>Otto von Bismarck unites German states under Prussian rule </a:t>
          </a:r>
          <a:endParaRPr lang="en-US" dirty="0"/>
        </a:p>
      </dgm:t>
    </dgm:pt>
    <dgm:pt modelId="{82765A46-210B-419B-85D8-E97C0678579B}" type="parTrans" cxnId="{DEE6A5E3-737F-44DB-A458-2CE530B7ECCB}">
      <dgm:prSet/>
      <dgm:spPr/>
      <dgm:t>
        <a:bodyPr/>
        <a:lstStyle/>
        <a:p>
          <a:endParaRPr lang="en-US"/>
        </a:p>
      </dgm:t>
    </dgm:pt>
    <dgm:pt modelId="{6B3D1607-6315-4FBB-8CCE-FA0D7E7C6617}" type="sibTrans" cxnId="{DEE6A5E3-737F-44DB-A458-2CE530B7ECCB}">
      <dgm:prSet/>
      <dgm:spPr/>
      <dgm:t>
        <a:bodyPr/>
        <a:lstStyle/>
        <a:p>
          <a:endParaRPr lang="en-US"/>
        </a:p>
      </dgm:t>
    </dgm:pt>
    <dgm:pt modelId="{50D2DF23-46C5-456E-8462-A542ABC99BD8}">
      <dgm:prSet phldrT="[Text]"/>
      <dgm:spPr/>
      <dgm:t>
        <a:bodyPr/>
        <a:lstStyle/>
        <a:p>
          <a:r>
            <a:rPr lang="en-US"/>
            <a:t>8</a:t>
          </a:r>
        </a:p>
      </dgm:t>
    </dgm:pt>
    <dgm:pt modelId="{AA4492E8-6066-4D87-BF88-5A9A6DA507E3}" type="parTrans" cxnId="{0E242FCB-376E-4D2D-B596-E59D2ADC1DED}">
      <dgm:prSet/>
      <dgm:spPr/>
      <dgm:t>
        <a:bodyPr/>
        <a:lstStyle/>
        <a:p>
          <a:endParaRPr lang="en-US"/>
        </a:p>
      </dgm:t>
    </dgm:pt>
    <dgm:pt modelId="{EEBB1D29-45AF-4837-BEE0-D3D0F2DD1C59}" type="sibTrans" cxnId="{0E242FCB-376E-4D2D-B596-E59D2ADC1DED}">
      <dgm:prSet/>
      <dgm:spPr/>
      <dgm:t>
        <a:bodyPr/>
        <a:lstStyle/>
        <a:p>
          <a:endParaRPr lang="en-US"/>
        </a:p>
      </dgm:t>
    </dgm:pt>
    <dgm:pt modelId="{9BEABD6A-8D28-4858-9E44-61FEF0A0F3AF}">
      <dgm:prSet phldrT="[Text]"/>
      <dgm:spPr/>
      <dgm:t>
        <a:bodyPr/>
        <a:lstStyle/>
        <a:p>
          <a:r>
            <a:rPr lang="en-US" dirty="0" smtClean="0"/>
            <a:t>William I takes title of </a:t>
          </a:r>
          <a:r>
            <a:rPr lang="en-US" dirty="0" err="1" smtClean="0"/>
            <a:t>kaiser</a:t>
          </a:r>
          <a:r>
            <a:rPr lang="en-US" dirty="0" smtClean="0"/>
            <a:t> (Emperor, derived from Caesar) and the Second Reich begins</a:t>
          </a:r>
          <a:endParaRPr lang="en-US" dirty="0"/>
        </a:p>
      </dgm:t>
    </dgm:pt>
    <dgm:pt modelId="{EBB18CE5-2907-4780-ACFC-02D1A66E7267}" type="parTrans" cxnId="{73C2A8C3-67DD-4D99-BE93-77AB93EF35D4}">
      <dgm:prSet/>
      <dgm:spPr/>
      <dgm:t>
        <a:bodyPr/>
        <a:lstStyle/>
        <a:p>
          <a:endParaRPr lang="en-US"/>
        </a:p>
      </dgm:t>
    </dgm:pt>
    <dgm:pt modelId="{2300C36C-49B7-4FAB-A3AF-A6AC13B0E50F}" type="sibTrans" cxnId="{73C2A8C3-67DD-4D99-BE93-77AB93EF35D4}">
      <dgm:prSet/>
      <dgm:spPr/>
      <dgm:t>
        <a:bodyPr/>
        <a:lstStyle/>
        <a:p>
          <a:endParaRPr lang="en-US"/>
        </a:p>
      </dgm:t>
    </dgm:pt>
    <dgm:pt modelId="{30C52AF8-A05D-41D3-A77D-EDD552E6ED8F}">
      <dgm:prSet phldrT="[Text]"/>
      <dgm:spPr/>
      <dgm:t>
        <a:bodyPr/>
        <a:lstStyle/>
        <a:p>
          <a:r>
            <a:rPr lang="en-US"/>
            <a:t>9</a:t>
          </a:r>
        </a:p>
      </dgm:t>
    </dgm:pt>
    <dgm:pt modelId="{00CE245C-9C03-4E35-A574-C65D7926E9B6}" type="parTrans" cxnId="{D3951B72-336B-4AB4-84E9-C7DC539A8A72}">
      <dgm:prSet/>
      <dgm:spPr/>
      <dgm:t>
        <a:bodyPr/>
        <a:lstStyle/>
        <a:p>
          <a:endParaRPr lang="en-US"/>
        </a:p>
      </dgm:t>
    </dgm:pt>
    <dgm:pt modelId="{26898245-8409-4290-BF0F-DFAE37D820D7}" type="sibTrans" cxnId="{D3951B72-336B-4AB4-84E9-C7DC539A8A72}">
      <dgm:prSet/>
      <dgm:spPr/>
      <dgm:t>
        <a:bodyPr/>
        <a:lstStyle/>
        <a:p>
          <a:endParaRPr lang="en-US"/>
        </a:p>
      </dgm:t>
    </dgm:pt>
    <dgm:pt modelId="{4A673345-12BE-4DAC-AB5A-019CD571C041}">
      <dgm:prSet/>
      <dgm:spPr/>
      <dgm:t>
        <a:bodyPr/>
        <a:lstStyle/>
        <a:p>
          <a:r>
            <a:rPr lang="en-US" dirty="0" smtClean="0"/>
            <a:t>Bismarck drafts constitution, creating a two-house legislature- the </a:t>
          </a:r>
          <a:r>
            <a:rPr lang="en-US" dirty="0" err="1" smtClean="0"/>
            <a:t>Bundesrat</a:t>
          </a:r>
          <a:r>
            <a:rPr lang="en-US" dirty="0" smtClean="0"/>
            <a:t> and the Reichstag</a:t>
          </a:r>
          <a:endParaRPr lang="en-US" dirty="0"/>
        </a:p>
      </dgm:t>
    </dgm:pt>
    <dgm:pt modelId="{127AFA74-E5D8-4B34-8ADB-7FC69E20AC89}" type="parTrans" cxnId="{800773F6-2A59-4BD2-921C-D76AB8E1D98F}">
      <dgm:prSet/>
      <dgm:spPr/>
      <dgm:t>
        <a:bodyPr/>
        <a:lstStyle/>
        <a:p>
          <a:endParaRPr lang="en-US"/>
        </a:p>
      </dgm:t>
    </dgm:pt>
    <dgm:pt modelId="{2DE93860-C521-4E01-B66A-58A2CF65F1F3}" type="sibTrans" cxnId="{800773F6-2A59-4BD2-921C-D76AB8E1D98F}">
      <dgm:prSet/>
      <dgm:spPr/>
      <dgm:t>
        <a:bodyPr/>
        <a:lstStyle/>
        <a:p>
          <a:endParaRPr lang="en-US"/>
        </a:p>
      </dgm:t>
    </dgm:pt>
    <dgm:pt modelId="{59788DC2-E413-4F28-8B3C-5FFA80274565}" type="pres">
      <dgm:prSet presAssocID="{BF24B7CA-CBBF-4826-8DF0-01718941214E}" presName="linearFlow" presStyleCnt="0">
        <dgm:presLayoutVars>
          <dgm:dir/>
          <dgm:animLvl val="lvl"/>
          <dgm:resizeHandles val="exact"/>
        </dgm:presLayoutVars>
      </dgm:prSet>
      <dgm:spPr/>
      <dgm:t>
        <a:bodyPr/>
        <a:lstStyle/>
        <a:p>
          <a:endParaRPr lang="en-US"/>
        </a:p>
      </dgm:t>
    </dgm:pt>
    <dgm:pt modelId="{1F3A27BE-A248-4660-891C-6D27F02A6705}" type="pres">
      <dgm:prSet presAssocID="{5B3D2FF1-386D-4AF3-8D2E-6A97BE76A375}" presName="composite" presStyleCnt="0"/>
      <dgm:spPr/>
    </dgm:pt>
    <dgm:pt modelId="{8CDB873B-BEAC-424A-91B7-C66A231882F4}" type="pres">
      <dgm:prSet presAssocID="{5B3D2FF1-386D-4AF3-8D2E-6A97BE76A375}" presName="parentText" presStyleLbl="alignNode1" presStyleIdx="0" presStyleCnt="3">
        <dgm:presLayoutVars>
          <dgm:chMax val="1"/>
          <dgm:bulletEnabled val="1"/>
        </dgm:presLayoutVars>
      </dgm:prSet>
      <dgm:spPr/>
      <dgm:t>
        <a:bodyPr/>
        <a:lstStyle/>
        <a:p>
          <a:endParaRPr lang="en-US"/>
        </a:p>
      </dgm:t>
    </dgm:pt>
    <dgm:pt modelId="{FA8F41C6-227E-4DDB-9CF7-2B6C0C9DE87B}" type="pres">
      <dgm:prSet presAssocID="{5B3D2FF1-386D-4AF3-8D2E-6A97BE76A375}" presName="descendantText" presStyleLbl="alignAcc1" presStyleIdx="0" presStyleCnt="3">
        <dgm:presLayoutVars>
          <dgm:bulletEnabled val="1"/>
        </dgm:presLayoutVars>
      </dgm:prSet>
      <dgm:spPr/>
      <dgm:t>
        <a:bodyPr/>
        <a:lstStyle/>
        <a:p>
          <a:endParaRPr lang="en-US"/>
        </a:p>
      </dgm:t>
    </dgm:pt>
    <dgm:pt modelId="{ABCAB8BE-E5D5-4AD0-BBCC-7CBC3D0E05E8}" type="pres">
      <dgm:prSet presAssocID="{87BED6B7-02B9-41C4-8999-B713C1F9E379}" presName="sp" presStyleCnt="0"/>
      <dgm:spPr/>
    </dgm:pt>
    <dgm:pt modelId="{73A41931-A39A-4DFA-BEC8-A61DD6FA5144}" type="pres">
      <dgm:prSet presAssocID="{50D2DF23-46C5-456E-8462-A542ABC99BD8}" presName="composite" presStyleCnt="0"/>
      <dgm:spPr/>
    </dgm:pt>
    <dgm:pt modelId="{207A3E0E-0869-4FC9-9FBD-3ABD7DC75043}" type="pres">
      <dgm:prSet presAssocID="{50D2DF23-46C5-456E-8462-A542ABC99BD8}" presName="parentText" presStyleLbl="alignNode1" presStyleIdx="1" presStyleCnt="3">
        <dgm:presLayoutVars>
          <dgm:chMax val="1"/>
          <dgm:bulletEnabled val="1"/>
        </dgm:presLayoutVars>
      </dgm:prSet>
      <dgm:spPr/>
      <dgm:t>
        <a:bodyPr/>
        <a:lstStyle/>
        <a:p>
          <a:endParaRPr lang="en-US"/>
        </a:p>
      </dgm:t>
    </dgm:pt>
    <dgm:pt modelId="{2D5B13F5-E571-4320-A1F8-932029767820}" type="pres">
      <dgm:prSet presAssocID="{50D2DF23-46C5-456E-8462-A542ABC99BD8}" presName="descendantText" presStyleLbl="alignAcc1" presStyleIdx="1" presStyleCnt="3">
        <dgm:presLayoutVars>
          <dgm:bulletEnabled val="1"/>
        </dgm:presLayoutVars>
      </dgm:prSet>
      <dgm:spPr/>
      <dgm:t>
        <a:bodyPr/>
        <a:lstStyle/>
        <a:p>
          <a:endParaRPr lang="en-US"/>
        </a:p>
      </dgm:t>
    </dgm:pt>
    <dgm:pt modelId="{08B1F32F-730E-4CA0-8050-57CBD4F3B17E}" type="pres">
      <dgm:prSet presAssocID="{EEBB1D29-45AF-4837-BEE0-D3D0F2DD1C59}" presName="sp" presStyleCnt="0"/>
      <dgm:spPr/>
    </dgm:pt>
    <dgm:pt modelId="{DB414704-BF65-4E3F-9E54-EC2FE9FB8CEE}" type="pres">
      <dgm:prSet presAssocID="{30C52AF8-A05D-41D3-A77D-EDD552E6ED8F}" presName="composite" presStyleCnt="0"/>
      <dgm:spPr/>
    </dgm:pt>
    <dgm:pt modelId="{0B105695-FFCA-445B-974C-92D4EEC02263}" type="pres">
      <dgm:prSet presAssocID="{30C52AF8-A05D-41D3-A77D-EDD552E6ED8F}" presName="parentText" presStyleLbl="alignNode1" presStyleIdx="2" presStyleCnt="3">
        <dgm:presLayoutVars>
          <dgm:chMax val="1"/>
          <dgm:bulletEnabled val="1"/>
        </dgm:presLayoutVars>
      </dgm:prSet>
      <dgm:spPr/>
      <dgm:t>
        <a:bodyPr/>
        <a:lstStyle/>
        <a:p>
          <a:endParaRPr lang="en-US"/>
        </a:p>
      </dgm:t>
    </dgm:pt>
    <dgm:pt modelId="{3195A161-20DC-4184-9D62-6B245B618638}" type="pres">
      <dgm:prSet presAssocID="{30C52AF8-A05D-41D3-A77D-EDD552E6ED8F}" presName="descendantText" presStyleLbl="alignAcc1" presStyleIdx="2" presStyleCnt="3">
        <dgm:presLayoutVars>
          <dgm:bulletEnabled val="1"/>
        </dgm:presLayoutVars>
      </dgm:prSet>
      <dgm:spPr/>
      <dgm:t>
        <a:bodyPr/>
        <a:lstStyle/>
        <a:p>
          <a:endParaRPr lang="en-US"/>
        </a:p>
      </dgm:t>
    </dgm:pt>
  </dgm:ptLst>
  <dgm:cxnLst>
    <dgm:cxn modelId="{D3951B72-336B-4AB4-84E9-C7DC539A8A72}" srcId="{BF24B7CA-CBBF-4826-8DF0-01718941214E}" destId="{30C52AF8-A05D-41D3-A77D-EDD552E6ED8F}" srcOrd="2" destOrd="0" parTransId="{00CE245C-9C03-4E35-A574-C65D7926E9B6}" sibTransId="{26898245-8409-4290-BF0F-DFAE37D820D7}"/>
    <dgm:cxn modelId="{7FC76173-AF69-48BC-AA88-FBB6AF4F7E33}" type="presOf" srcId="{5B3D2FF1-386D-4AF3-8D2E-6A97BE76A375}" destId="{8CDB873B-BEAC-424A-91B7-C66A231882F4}" srcOrd="0" destOrd="0" presId="urn:microsoft.com/office/officeart/2005/8/layout/chevron2"/>
    <dgm:cxn modelId="{0DF30B98-3D73-4064-A663-1BF6B2307771}" type="presOf" srcId="{BF24B7CA-CBBF-4826-8DF0-01718941214E}" destId="{59788DC2-E413-4F28-8B3C-5FFA80274565}" srcOrd="0" destOrd="0" presId="urn:microsoft.com/office/officeart/2005/8/layout/chevron2"/>
    <dgm:cxn modelId="{800773F6-2A59-4BD2-921C-D76AB8E1D98F}" srcId="{30C52AF8-A05D-41D3-A77D-EDD552E6ED8F}" destId="{4A673345-12BE-4DAC-AB5A-019CD571C041}" srcOrd="0" destOrd="0" parTransId="{127AFA74-E5D8-4B34-8ADB-7FC69E20AC89}" sibTransId="{2DE93860-C521-4E01-B66A-58A2CF65F1F3}"/>
    <dgm:cxn modelId="{0E242FCB-376E-4D2D-B596-E59D2ADC1DED}" srcId="{BF24B7CA-CBBF-4826-8DF0-01718941214E}" destId="{50D2DF23-46C5-456E-8462-A542ABC99BD8}" srcOrd="1" destOrd="0" parTransId="{AA4492E8-6066-4D87-BF88-5A9A6DA507E3}" sibTransId="{EEBB1D29-45AF-4837-BEE0-D3D0F2DD1C59}"/>
    <dgm:cxn modelId="{771072B7-3439-4075-8CB7-B0FE4B33C2E9}" type="presOf" srcId="{4A673345-12BE-4DAC-AB5A-019CD571C041}" destId="{3195A161-20DC-4184-9D62-6B245B618638}" srcOrd="0" destOrd="0" presId="urn:microsoft.com/office/officeart/2005/8/layout/chevron2"/>
    <dgm:cxn modelId="{1A2934A1-BACE-49CF-960B-CA7ED414F8BB}" type="presOf" srcId="{50D2DF23-46C5-456E-8462-A542ABC99BD8}" destId="{207A3E0E-0869-4FC9-9FBD-3ABD7DC75043}" srcOrd="0" destOrd="0" presId="urn:microsoft.com/office/officeart/2005/8/layout/chevron2"/>
    <dgm:cxn modelId="{73C2A8C3-67DD-4D99-BE93-77AB93EF35D4}" srcId="{50D2DF23-46C5-456E-8462-A542ABC99BD8}" destId="{9BEABD6A-8D28-4858-9E44-61FEF0A0F3AF}" srcOrd="0" destOrd="0" parTransId="{EBB18CE5-2907-4780-ACFC-02D1A66E7267}" sibTransId="{2300C36C-49B7-4FAB-A3AF-A6AC13B0E50F}"/>
    <dgm:cxn modelId="{F6137AD9-004C-401F-93BE-523763AB3F2B}" srcId="{BF24B7CA-CBBF-4826-8DF0-01718941214E}" destId="{5B3D2FF1-386D-4AF3-8D2E-6A97BE76A375}" srcOrd="0" destOrd="0" parTransId="{DD7B9E16-EF32-44AA-95D5-A2DDAC061AFE}" sibTransId="{87BED6B7-02B9-41C4-8999-B713C1F9E379}"/>
    <dgm:cxn modelId="{DEE6A5E3-737F-44DB-A458-2CE530B7ECCB}" srcId="{5B3D2FF1-386D-4AF3-8D2E-6A97BE76A375}" destId="{9C2F1983-B6A6-48ED-B07B-E799AFCC1474}" srcOrd="0" destOrd="0" parTransId="{82765A46-210B-419B-85D8-E97C0678579B}" sibTransId="{6B3D1607-6315-4FBB-8CCE-FA0D7E7C6617}"/>
    <dgm:cxn modelId="{17DEAB68-B3E1-4927-8788-047CCD10E4D1}" type="presOf" srcId="{9C2F1983-B6A6-48ED-B07B-E799AFCC1474}" destId="{FA8F41C6-227E-4DDB-9CF7-2B6C0C9DE87B}" srcOrd="0" destOrd="0" presId="urn:microsoft.com/office/officeart/2005/8/layout/chevron2"/>
    <dgm:cxn modelId="{52548DD0-E073-4C56-8C48-EB3399B0F994}" type="presOf" srcId="{30C52AF8-A05D-41D3-A77D-EDD552E6ED8F}" destId="{0B105695-FFCA-445B-974C-92D4EEC02263}" srcOrd="0" destOrd="0" presId="urn:microsoft.com/office/officeart/2005/8/layout/chevron2"/>
    <dgm:cxn modelId="{514D9BAB-1D73-4425-B539-207D6739F2FB}" type="presOf" srcId="{9BEABD6A-8D28-4858-9E44-61FEF0A0F3AF}" destId="{2D5B13F5-E571-4320-A1F8-932029767820}" srcOrd="0" destOrd="0" presId="urn:microsoft.com/office/officeart/2005/8/layout/chevron2"/>
    <dgm:cxn modelId="{582EEC19-38EF-44C9-A654-B3FFAF1DAB26}" type="presParOf" srcId="{59788DC2-E413-4F28-8B3C-5FFA80274565}" destId="{1F3A27BE-A248-4660-891C-6D27F02A6705}" srcOrd="0" destOrd="0" presId="urn:microsoft.com/office/officeart/2005/8/layout/chevron2"/>
    <dgm:cxn modelId="{59DD236D-E6A2-48B8-8FFD-0FAE87B5C5F0}" type="presParOf" srcId="{1F3A27BE-A248-4660-891C-6D27F02A6705}" destId="{8CDB873B-BEAC-424A-91B7-C66A231882F4}" srcOrd="0" destOrd="0" presId="urn:microsoft.com/office/officeart/2005/8/layout/chevron2"/>
    <dgm:cxn modelId="{BEE07E6E-01A1-428E-B5E9-6E50BE7ABF0D}" type="presParOf" srcId="{1F3A27BE-A248-4660-891C-6D27F02A6705}" destId="{FA8F41C6-227E-4DDB-9CF7-2B6C0C9DE87B}" srcOrd="1" destOrd="0" presId="urn:microsoft.com/office/officeart/2005/8/layout/chevron2"/>
    <dgm:cxn modelId="{145992AD-A13F-44EA-AFCF-BE0F403BDB1E}" type="presParOf" srcId="{59788DC2-E413-4F28-8B3C-5FFA80274565}" destId="{ABCAB8BE-E5D5-4AD0-BBCC-7CBC3D0E05E8}" srcOrd="1" destOrd="0" presId="urn:microsoft.com/office/officeart/2005/8/layout/chevron2"/>
    <dgm:cxn modelId="{09339AFA-0735-4D1C-A767-01EACC2BB0F9}" type="presParOf" srcId="{59788DC2-E413-4F28-8B3C-5FFA80274565}" destId="{73A41931-A39A-4DFA-BEC8-A61DD6FA5144}" srcOrd="2" destOrd="0" presId="urn:microsoft.com/office/officeart/2005/8/layout/chevron2"/>
    <dgm:cxn modelId="{9EA4E83B-46E8-43FF-91BA-459411549F13}" type="presParOf" srcId="{73A41931-A39A-4DFA-BEC8-A61DD6FA5144}" destId="{207A3E0E-0869-4FC9-9FBD-3ABD7DC75043}" srcOrd="0" destOrd="0" presId="urn:microsoft.com/office/officeart/2005/8/layout/chevron2"/>
    <dgm:cxn modelId="{A739BE5C-9013-477D-A1D1-45D3F7068C7D}" type="presParOf" srcId="{73A41931-A39A-4DFA-BEC8-A61DD6FA5144}" destId="{2D5B13F5-E571-4320-A1F8-932029767820}" srcOrd="1" destOrd="0" presId="urn:microsoft.com/office/officeart/2005/8/layout/chevron2"/>
    <dgm:cxn modelId="{6F5EBF4A-17C7-49A8-8793-3C73461E15AE}" type="presParOf" srcId="{59788DC2-E413-4F28-8B3C-5FFA80274565}" destId="{08B1F32F-730E-4CA0-8050-57CBD4F3B17E}" srcOrd="3" destOrd="0" presId="urn:microsoft.com/office/officeart/2005/8/layout/chevron2"/>
    <dgm:cxn modelId="{62599AD7-ECAF-459F-A285-DD19ADA6C6B1}" type="presParOf" srcId="{59788DC2-E413-4F28-8B3C-5FFA80274565}" destId="{DB414704-BF65-4E3F-9E54-EC2FE9FB8CEE}" srcOrd="4" destOrd="0" presId="urn:microsoft.com/office/officeart/2005/8/layout/chevron2"/>
    <dgm:cxn modelId="{4435736C-5CB9-419E-969B-7DA9ACB78358}" type="presParOf" srcId="{DB414704-BF65-4E3F-9E54-EC2FE9FB8CEE}" destId="{0B105695-FFCA-445B-974C-92D4EEC02263}" srcOrd="0" destOrd="0" presId="urn:microsoft.com/office/officeart/2005/8/layout/chevron2"/>
    <dgm:cxn modelId="{21C3B213-1C83-43CC-BA48-B142C29B1641}" type="presParOf" srcId="{DB414704-BF65-4E3F-9E54-EC2FE9FB8CEE}" destId="{3195A161-20DC-4184-9D62-6B245B61863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F2539FD-9ACB-44F7-A0FD-743F473B979F}" type="doc">
      <dgm:prSet loTypeId="urn:microsoft.com/office/officeart/2005/8/layout/hProcess9" loCatId="process" qsTypeId="urn:microsoft.com/office/officeart/2005/8/quickstyle/simple1" qsCatId="simple" csTypeId="urn:microsoft.com/office/officeart/2005/8/colors/accent1_2" csCatId="accent1" phldr="1"/>
      <dgm:spPr/>
    </dgm:pt>
    <dgm:pt modelId="{85F238F1-2903-4C55-A70C-3DE770C878D6}">
      <dgm:prSet phldrT="[Text]" custT="1"/>
      <dgm:spPr/>
      <dgm:t>
        <a:bodyPr/>
        <a:lstStyle/>
        <a:p>
          <a:pPr algn="ctr"/>
          <a:r>
            <a:rPr lang="en-US" sz="2400" b="1" dirty="0"/>
            <a:t>Causes</a:t>
          </a:r>
        </a:p>
        <a:p>
          <a:pPr algn="l"/>
          <a:r>
            <a:rPr lang="en-US" sz="2400" dirty="0"/>
            <a:t>1</a:t>
          </a:r>
          <a:r>
            <a:rPr lang="en-US" sz="2400" dirty="0" smtClean="0"/>
            <a:t>. Abundant natural Resources</a:t>
          </a:r>
        </a:p>
        <a:p>
          <a:pPr algn="l"/>
          <a:endParaRPr lang="en-US" sz="800" dirty="0"/>
        </a:p>
        <a:p>
          <a:pPr algn="l"/>
          <a:r>
            <a:rPr lang="en-US" sz="2400" dirty="0"/>
            <a:t>2. </a:t>
          </a:r>
          <a:r>
            <a:rPr lang="en-US" sz="2400" dirty="0" smtClean="0"/>
            <a:t> Disciplined and educated workforce</a:t>
          </a:r>
          <a:endParaRPr lang="en-US" sz="2400" dirty="0"/>
        </a:p>
        <a:p>
          <a:pPr algn="l"/>
          <a:endParaRPr lang="en-US" sz="800" dirty="0" smtClean="0"/>
        </a:p>
        <a:p>
          <a:pPr algn="l"/>
          <a:r>
            <a:rPr lang="en-US" sz="2400" dirty="0" smtClean="0"/>
            <a:t>3</a:t>
          </a:r>
          <a:r>
            <a:rPr lang="en-US" sz="2400" dirty="0"/>
            <a:t>. </a:t>
          </a:r>
          <a:r>
            <a:rPr lang="en-US" sz="2400" dirty="0" smtClean="0"/>
            <a:t> Society that prided itself on its sense of responsibility</a:t>
          </a:r>
          <a:endParaRPr lang="en-US" sz="2400" dirty="0"/>
        </a:p>
        <a:p>
          <a:pPr algn="l"/>
          <a:endParaRPr lang="en-US" sz="800" dirty="0" smtClean="0"/>
        </a:p>
        <a:p>
          <a:pPr algn="l"/>
          <a:r>
            <a:rPr lang="en-US" sz="2400" dirty="0" smtClean="0"/>
            <a:t>4. Rapidly growing population</a:t>
          </a:r>
          <a:endParaRPr lang="en-US" sz="2400" dirty="0"/>
        </a:p>
        <a:p>
          <a:pPr algn="l"/>
          <a:endParaRPr lang="en-US" sz="800" dirty="0" smtClean="0"/>
        </a:p>
        <a:p>
          <a:pPr algn="l"/>
          <a:r>
            <a:rPr lang="en-US" sz="2400" dirty="0" smtClean="0"/>
            <a:t>5</a:t>
          </a:r>
          <a:r>
            <a:rPr lang="en-US" sz="2400" dirty="0"/>
            <a:t>. </a:t>
          </a:r>
          <a:r>
            <a:rPr lang="en-US" sz="2400" dirty="0" smtClean="0"/>
            <a:t>Social welfare programs that supported workers</a:t>
          </a:r>
          <a:endParaRPr lang="en-US" sz="2400" dirty="0"/>
        </a:p>
      </dgm:t>
    </dgm:pt>
    <dgm:pt modelId="{E457DE9D-AB9D-4F85-9A7E-B57C95300D0F}" type="parTrans" cxnId="{2FC423C2-AF39-4911-A9A2-1FA8E8D9D37C}">
      <dgm:prSet/>
      <dgm:spPr/>
      <dgm:t>
        <a:bodyPr/>
        <a:lstStyle/>
        <a:p>
          <a:endParaRPr lang="en-US"/>
        </a:p>
      </dgm:t>
    </dgm:pt>
    <dgm:pt modelId="{7EB27080-3A85-41AA-8D15-B96FB40FC8BB}" type="sibTrans" cxnId="{2FC423C2-AF39-4911-A9A2-1FA8E8D9D37C}">
      <dgm:prSet/>
      <dgm:spPr/>
      <dgm:t>
        <a:bodyPr/>
        <a:lstStyle/>
        <a:p>
          <a:endParaRPr lang="en-US"/>
        </a:p>
      </dgm:t>
    </dgm:pt>
    <dgm:pt modelId="{C401C3A6-544C-46FE-970A-C542FF1D2A37}">
      <dgm:prSet phldrT="[Text]"/>
      <dgm:spPr/>
      <dgm:t>
        <a:bodyPr/>
        <a:lstStyle/>
        <a:p>
          <a:r>
            <a:rPr lang="en-US" dirty="0"/>
            <a:t>Strong German Nation</a:t>
          </a:r>
        </a:p>
      </dgm:t>
    </dgm:pt>
    <dgm:pt modelId="{873A8431-9C22-4698-9A08-D82936A0752B}" type="parTrans" cxnId="{05B92D95-0E1A-40AA-813B-C6E6E8075560}">
      <dgm:prSet/>
      <dgm:spPr/>
      <dgm:t>
        <a:bodyPr/>
        <a:lstStyle/>
        <a:p>
          <a:endParaRPr lang="en-US"/>
        </a:p>
      </dgm:t>
    </dgm:pt>
    <dgm:pt modelId="{C1F6D880-31CB-4244-890D-65BCBB526675}" type="sibTrans" cxnId="{05B92D95-0E1A-40AA-813B-C6E6E8075560}">
      <dgm:prSet/>
      <dgm:spPr/>
      <dgm:t>
        <a:bodyPr/>
        <a:lstStyle/>
        <a:p>
          <a:endParaRPr lang="en-US"/>
        </a:p>
      </dgm:t>
    </dgm:pt>
    <dgm:pt modelId="{957FEFF9-1AB4-476B-B24E-4C304F79B72B}">
      <dgm:prSet phldrT="[Text]" custT="1"/>
      <dgm:spPr/>
      <dgm:t>
        <a:bodyPr/>
        <a:lstStyle/>
        <a:p>
          <a:pPr algn="ctr"/>
          <a:r>
            <a:rPr lang="en-US" sz="2400" b="1" dirty="0"/>
            <a:t>Effects</a:t>
          </a:r>
        </a:p>
        <a:p>
          <a:pPr algn="l"/>
          <a:r>
            <a:rPr lang="en-US" sz="2400" dirty="0"/>
            <a:t>1. </a:t>
          </a:r>
          <a:r>
            <a:rPr lang="en-US" sz="2400" dirty="0" smtClean="0"/>
            <a:t> Industrial development</a:t>
          </a:r>
          <a:endParaRPr lang="en-US" sz="2400" dirty="0"/>
        </a:p>
        <a:p>
          <a:pPr algn="l"/>
          <a:endParaRPr lang="en-US" sz="1600" dirty="0"/>
        </a:p>
        <a:p>
          <a:pPr algn="l"/>
          <a:r>
            <a:rPr lang="en-US" sz="2400" dirty="0"/>
            <a:t>2. </a:t>
          </a:r>
          <a:r>
            <a:rPr lang="en-US" sz="2400" dirty="0" smtClean="0"/>
            <a:t> Scientific research and development</a:t>
          </a:r>
          <a:endParaRPr lang="en-US" sz="2400" dirty="0"/>
        </a:p>
        <a:p>
          <a:pPr algn="l"/>
          <a:endParaRPr lang="en-US" sz="1600" dirty="0"/>
        </a:p>
        <a:p>
          <a:pPr algn="l"/>
          <a:r>
            <a:rPr lang="en-US" sz="2400" dirty="0"/>
            <a:t>3. </a:t>
          </a:r>
          <a:r>
            <a:rPr lang="en-US" sz="2400" dirty="0" smtClean="0"/>
            <a:t> Economic development</a:t>
          </a:r>
          <a:endParaRPr lang="en-US" sz="2400" dirty="0"/>
        </a:p>
        <a:p>
          <a:pPr algn="l"/>
          <a:endParaRPr lang="en-US" sz="1050" dirty="0"/>
        </a:p>
        <a:p>
          <a:pPr algn="l"/>
          <a:r>
            <a:rPr lang="en-US" sz="2400" dirty="0"/>
            <a:t>4. </a:t>
          </a:r>
          <a:r>
            <a:rPr lang="en-US" sz="2400" dirty="0" smtClean="0"/>
            <a:t> Workers who realized conditions could improve without revolution</a:t>
          </a:r>
          <a:endParaRPr lang="en-US" sz="2400" dirty="0"/>
        </a:p>
        <a:p>
          <a:pPr algn="l"/>
          <a:endParaRPr lang="en-US" sz="2000" dirty="0"/>
        </a:p>
      </dgm:t>
    </dgm:pt>
    <dgm:pt modelId="{E7ED8348-73AB-4982-899F-EE029EAB8BEB}" type="parTrans" cxnId="{C5A72A26-8128-46E2-B68A-F2556AE20570}">
      <dgm:prSet/>
      <dgm:spPr/>
      <dgm:t>
        <a:bodyPr/>
        <a:lstStyle/>
        <a:p>
          <a:endParaRPr lang="en-US"/>
        </a:p>
      </dgm:t>
    </dgm:pt>
    <dgm:pt modelId="{A6BD3D4D-5D88-4579-9306-C46234E66D81}" type="sibTrans" cxnId="{C5A72A26-8128-46E2-B68A-F2556AE20570}">
      <dgm:prSet/>
      <dgm:spPr/>
      <dgm:t>
        <a:bodyPr/>
        <a:lstStyle/>
        <a:p>
          <a:endParaRPr lang="en-US"/>
        </a:p>
      </dgm:t>
    </dgm:pt>
    <dgm:pt modelId="{20DD759A-6050-4DE0-A735-EC3DBEB59C7D}" type="pres">
      <dgm:prSet presAssocID="{CF2539FD-9ACB-44F7-A0FD-743F473B979F}" presName="CompostProcess" presStyleCnt="0">
        <dgm:presLayoutVars>
          <dgm:dir/>
          <dgm:resizeHandles val="exact"/>
        </dgm:presLayoutVars>
      </dgm:prSet>
      <dgm:spPr/>
    </dgm:pt>
    <dgm:pt modelId="{99EC1B92-6B5C-4ECB-893D-69B5D51BE3C4}" type="pres">
      <dgm:prSet presAssocID="{CF2539FD-9ACB-44F7-A0FD-743F473B979F}" presName="arrow" presStyleLbl="bgShp" presStyleIdx="0" presStyleCnt="1" custScaleX="9081" custScaleY="17174" custLinFactX="28133" custLinFactNeighborX="100000" custLinFactNeighborY="13987"/>
      <dgm:spPr/>
    </dgm:pt>
    <dgm:pt modelId="{AC169219-8F9F-4145-B299-579C617A3D55}" type="pres">
      <dgm:prSet presAssocID="{CF2539FD-9ACB-44F7-A0FD-743F473B979F}" presName="linearProcess" presStyleCnt="0"/>
      <dgm:spPr/>
    </dgm:pt>
    <dgm:pt modelId="{8115F99E-2006-4196-BC98-93D3A3640FCE}" type="pres">
      <dgm:prSet presAssocID="{85F238F1-2903-4C55-A70C-3DE770C878D6}" presName="textNode" presStyleLbl="node1" presStyleIdx="0" presStyleCnt="3" custScaleX="111310" custScaleY="250000" custLinFactNeighborX="-98113">
        <dgm:presLayoutVars>
          <dgm:bulletEnabled val="1"/>
        </dgm:presLayoutVars>
      </dgm:prSet>
      <dgm:spPr/>
      <dgm:t>
        <a:bodyPr/>
        <a:lstStyle/>
        <a:p>
          <a:endParaRPr lang="en-US"/>
        </a:p>
      </dgm:t>
    </dgm:pt>
    <dgm:pt modelId="{6D7E660E-40EF-435C-B06C-CB3467561FC3}" type="pres">
      <dgm:prSet presAssocID="{7EB27080-3A85-41AA-8D15-B96FB40FC8BB}" presName="sibTrans" presStyleCnt="0"/>
      <dgm:spPr/>
    </dgm:pt>
    <dgm:pt modelId="{7DE84FBE-A2E6-45AC-879C-73A2E5FE7E61}" type="pres">
      <dgm:prSet presAssocID="{C401C3A6-544C-46FE-970A-C542FF1D2A37}" presName="textNode" presStyleLbl="node1" presStyleIdx="1" presStyleCnt="3" custScaleX="53524" custScaleY="83333">
        <dgm:presLayoutVars>
          <dgm:bulletEnabled val="1"/>
        </dgm:presLayoutVars>
      </dgm:prSet>
      <dgm:spPr/>
      <dgm:t>
        <a:bodyPr/>
        <a:lstStyle/>
        <a:p>
          <a:endParaRPr lang="en-US"/>
        </a:p>
      </dgm:t>
    </dgm:pt>
    <dgm:pt modelId="{5DE3DCBE-7D8A-4D69-9CC0-0EB07664F99F}" type="pres">
      <dgm:prSet presAssocID="{C1F6D880-31CB-4244-890D-65BCBB526675}" presName="sibTrans" presStyleCnt="0"/>
      <dgm:spPr/>
    </dgm:pt>
    <dgm:pt modelId="{F506F2CB-C5F3-4729-A5ED-3D6751940655}" type="pres">
      <dgm:prSet presAssocID="{957FEFF9-1AB4-476B-B24E-4C304F79B72B}" presName="textNode" presStyleLbl="node1" presStyleIdx="2" presStyleCnt="3" custScaleX="107119" custScaleY="250000" custLinFactX="6188" custLinFactNeighborX="100000">
        <dgm:presLayoutVars>
          <dgm:bulletEnabled val="1"/>
        </dgm:presLayoutVars>
      </dgm:prSet>
      <dgm:spPr/>
      <dgm:t>
        <a:bodyPr/>
        <a:lstStyle/>
        <a:p>
          <a:endParaRPr lang="en-US"/>
        </a:p>
      </dgm:t>
    </dgm:pt>
  </dgm:ptLst>
  <dgm:cxnLst>
    <dgm:cxn modelId="{2FC423C2-AF39-4911-A9A2-1FA8E8D9D37C}" srcId="{CF2539FD-9ACB-44F7-A0FD-743F473B979F}" destId="{85F238F1-2903-4C55-A70C-3DE770C878D6}" srcOrd="0" destOrd="0" parTransId="{E457DE9D-AB9D-4F85-9A7E-B57C95300D0F}" sibTransId="{7EB27080-3A85-41AA-8D15-B96FB40FC8BB}"/>
    <dgm:cxn modelId="{AB5EB02E-0532-4F6B-81BD-D21D6F603F33}" type="presOf" srcId="{CF2539FD-9ACB-44F7-A0FD-743F473B979F}" destId="{20DD759A-6050-4DE0-A735-EC3DBEB59C7D}" srcOrd="0" destOrd="0" presId="urn:microsoft.com/office/officeart/2005/8/layout/hProcess9"/>
    <dgm:cxn modelId="{05B92D95-0E1A-40AA-813B-C6E6E8075560}" srcId="{CF2539FD-9ACB-44F7-A0FD-743F473B979F}" destId="{C401C3A6-544C-46FE-970A-C542FF1D2A37}" srcOrd="1" destOrd="0" parTransId="{873A8431-9C22-4698-9A08-D82936A0752B}" sibTransId="{C1F6D880-31CB-4244-890D-65BCBB526675}"/>
    <dgm:cxn modelId="{D1E5B2BD-F944-4157-B99E-450065022B46}" type="presOf" srcId="{957FEFF9-1AB4-476B-B24E-4C304F79B72B}" destId="{F506F2CB-C5F3-4729-A5ED-3D6751940655}" srcOrd="0" destOrd="0" presId="urn:microsoft.com/office/officeart/2005/8/layout/hProcess9"/>
    <dgm:cxn modelId="{427359B8-2D01-45BA-ABC7-86BCD613A5D3}" type="presOf" srcId="{C401C3A6-544C-46FE-970A-C542FF1D2A37}" destId="{7DE84FBE-A2E6-45AC-879C-73A2E5FE7E61}" srcOrd="0" destOrd="0" presId="urn:microsoft.com/office/officeart/2005/8/layout/hProcess9"/>
    <dgm:cxn modelId="{1A100093-7293-4615-BC15-03D12878A775}" type="presOf" srcId="{85F238F1-2903-4C55-A70C-3DE770C878D6}" destId="{8115F99E-2006-4196-BC98-93D3A3640FCE}" srcOrd="0" destOrd="0" presId="urn:microsoft.com/office/officeart/2005/8/layout/hProcess9"/>
    <dgm:cxn modelId="{C5A72A26-8128-46E2-B68A-F2556AE20570}" srcId="{CF2539FD-9ACB-44F7-A0FD-743F473B979F}" destId="{957FEFF9-1AB4-476B-B24E-4C304F79B72B}" srcOrd="2" destOrd="0" parTransId="{E7ED8348-73AB-4982-899F-EE029EAB8BEB}" sibTransId="{A6BD3D4D-5D88-4579-9306-C46234E66D81}"/>
    <dgm:cxn modelId="{978A571E-C9EC-4BB4-B689-F07780495881}" type="presParOf" srcId="{20DD759A-6050-4DE0-A735-EC3DBEB59C7D}" destId="{99EC1B92-6B5C-4ECB-893D-69B5D51BE3C4}" srcOrd="0" destOrd="0" presId="urn:microsoft.com/office/officeart/2005/8/layout/hProcess9"/>
    <dgm:cxn modelId="{17906D33-8C45-4A7D-AC75-50F14F0847A2}" type="presParOf" srcId="{20DD759A-6050-4DE0-A735-EC3DBEB59C7D}" destId="{AC169219-8F9F-4145-B299-579C617A3D55}" srcOrd="1" destOrd="0" presId="urn:microsoft.com/office/officeart/2005/8/layout/hProcess9"/>
    <dgm:cxn modelId="{9910C2EC-0BCD-4950-A22A-D64ADFA89B61}" type="presParOf" srcId="{AC169219-8F9F-4145-B299-579C617A3D55}" destId="{8115F99E-2006-4196-BC98-93D3A3640FCE}" srcOrd="0" destOrd="0" presId="urn:microsoft.com/office/officeart/2005/8/layout/hProcess9"/>
    <dgm:cxn modelId="{61165138-C64E-4223-86AF-759024B7A213}" type="presParOf" srcId="{AC169219-8F9F-4145-B299-579C617A3D55}" destId="{6D7E660E-40EF-435C-B06C-CB3467561FC3}" srcOrd="1" destOrd="0" presId="urn:microsoft.com/office/officeart/2005/8/layout/hProcess9"/>
    <dgm:cxn modelId="{49F8674B-DA57-49CC-B773-1DB3ABB8DE15}" type="presParOf" srcId="{AC169219-8F9F-4145-B299-579C617A3D55}" destId="{7DE84FBE-A2E6-45AC-879C-73A2E5FE7E61}" srcOrd="2" destOrd="0" presId="urn:microsoft.com/office/officeart/2005/8/layout/hProcess9"/>
    <dgm:cxn modelId="{F8CF02F5-7A46-4937-8014-ED2BD76DA048}" type="presParOf" srcId="{AC169219-8F9F-4145-B299-579C617A3D55}" destId="{5DE3DCBE-7D8A-4D69-9CC0-0EB07664F99F}" srcOrd="3" destOrd="0" presId="urn:microsoft.com/office/officeart/2005/8/layout/hProcess9"/>
    <dgm:cxn modelId="{FF36A5D9-6F5A-407F-8B03-DD54E4F5C315}" type="presParOf" srcId="{AC169219-8F9F-4145-B299-579C617A3D55}" destId="{F506F2CB-C5F3-4729-A5ED-3D6751940655}"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3DA582B-B3AF-49B4-92D8-CA53BDDE75EF}"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US"/>
        </a:p>
      </dgm:t>
    </dgm:pt>
    <dgm:pt modelId="{BA84F938-61DC-4222-A0CF-DB02227C241E}">
      <dgm:prSet phldrT="[Text]"/>
      <dgm:spPr/>
      <dgm:t>
        <a:bodyPr/>
        <a:lstStyle/>
        <a:p>
          <a:r>
            <a:rPr lang="en-US" dirty="0" smtClean="0"/>
            <a:t>Nationalism = some New Countries strengthened and some weakened</a:t>
          </a:r>
        </a:p>
      </dgm:t>
    </dgm:pt>
    <dgm:pt modelId="{FE8D1FB3-8911-4E0F-AD57-BA276A21B7CF}" type="parTrans" cxnId="{F814925A-D030-4419-BAF4-8F8539149B34}">
      <dgm:prSet/>
      <dgm:spPr/>
      <dgm:t>
        <a:bodyPr/>
        <a:lstStyle/>
        <a:p>
          <a:endParaRPr lang="en-US"/>
        </a:p>
      </dgm:t>
    </dgm:pt>
    <dgm:pt modelId="{E92FF546-56FE-4EAB-A2FF-D8C16FA4997D}" type="sibTrans" cxnId="{F814925A-D030-4419-BAF4-8F8539149B34}">
      <dgm:prSet/>
      <dgm:spPr/>
      <dgm:t>
        <a:bodyPr/>
        <a:lstStyle/>
        <a:p>
          <a:endParaRPr lang="en-US"/>
        </a:p>
      </dgm:t>
    </dgm:pt>
    <dgm:pt modelId="{385B6DD1-4020-4621-8222-013C82669F65}">
      <dgm:prSet phldrT="[Text]" custT="1"/>
      <dgm:spPr/>
      <dgm:t>
        <a:bodyPr/>
        <a:lstStyle/>
        <a:p>
          <a:endParaRPr lang="en-US" sz="1800" dirty="0"/>
        </a:p>
      </dgm:t>
    </dgm:pt>
    <dgm:pt modelId="{4D48E266-3975-419F-BF4C-424C2FAB6AA3}" type="parTrans" cxnId="{C5EF3254-E3F2-4749-A2FB-D5A929E05115}">
      <dgm:prSet/>
      <dgm:spPr/>
      <dgm:t>
        <a:bodyPr/>
        <a:lstStyle/>
        <a:p>
          <a:endParaRPr lang="en-US"/>
        </a:p>
      </dgm:t>
    </dgm:pt>
    <dgm:pt modelId="{C0DE054D-3907-42F2-83BC-8A77377E14CC}" type="sibTrans" cxnId="{C5EF3254-E3F2-4749-A2FB-D5A929E05115}">
      <dgm:prSet/>
      <dgm:spPr/>
      <dgm:t>
        <a:bodyPr/>
        <a:lstStyle/>
        <a:p>
          <a:endParaRPr lang="en-US"/>
        </a:p>
      </dgm:t>
    </dgm:pt>
    <dgm:pt modelId="{3B887C39-4D8F-421B-B0E5-A0A5151028A6}">
      <dgm:prSet phldrT="[Text]"/>
      <dgm:spPr/>
      <dgm:t>
        <a:bodyPr/>
        <a:lstStyle/>
        <a:p>
          <a:r>
            <a:rPr lang="en-US" dirty="0" smtClean="0"/>
            <a:t>New Countries formed:</a:t>
          </a:r>
        </a:p>
      </dgm:t>
    </dgm:pt>
    <dgm:pt modelId="{6AB54446-8658-433C-9B9D-8454EF317C1D}" type="parTrans" cxnId="{229B79C2-0005-4E19-AAB7-E923A725433E}">
      <dgm:prSet/>
      <dgm:spPr/>
      <dgm:t>
        <a:bodyPr/>
        <a:lstStyle/>
        <a:p>
          <a:endParaRPr lang="en-US"/>
        </a:p>
      </dgm:t>
    </dgm:pt>
    <dgm:pt modelId="{A4761575-7483-43A1-BB09-359B84C8DBB9}" type="sibTrans" cxnId="{229B79C2-0005-4E19-AAB7-E923A725433E}">
      <dgm:prSet/>
      <dgm:spPr/>
      <dgm:t>
        <a:bodyPr/>
        <a:lstStyle/>
        <a:p>
          <a:endParaRPr lang="en-US"/>
        </a:p>
      </dgm:t>
    </dgm:pt>
    <dgm:pt modelId="{67FB36FB-7CB8-479F-A413-AE92F7E210B1}">
      <dgm:prSet phldrT="[Text]" custT="1"/>
      <dgm:spPr/>
      <dgm:t>
        <a:bodyPr/>
        <a:lstStyle/>
        <a:p>
          <a:r>
            <a:rPr lang="en-US" sz="1800" dirty="0" smtClean="0"/>
            <a:t>Nationalism encourages revolts </a:t>
          </a:r>
        </a:p>
      </dgm:t>
    </dgm:pt>
    <dgm:pt modelId="{0C1A4A10-C5DE-4AD0-81E9-7F245FC74F30}" type="parTrans" cxnId="{670D1F29-2551-4104-8918-CBA85F3E925E}">
      <dgm:prSet/>
      <dgm:spPr/>
      <dgm:t>
        <a:bodyPr/>
        <a:lstStyle/>
        <a:p>
          <a:endParaRPr lang="en-US"/>
        </a:p>
      </dgm:t>
    </dgm:pt>
    <dgm:pt modelId="{60708CD2-07CD-4821-AC2A-26C35E392475}" type="sibTrans" cxnId="{670D1F29-2551-4104-8918-CBA85F3E925E}">
      <dgm:prSet/>
      <dgm:spPr/>
      <dgm:t>
        <a:bodyPr/>
        <a:lstStyle/>
        <a:p>
          <a:endParaRPr lang="en-US"/>
        </a:p>
      </dgm:t>
    </dgm:pt>
    <dgm:pt modelId="{583102C6-B39F-419F-95BC-25F1FEBC0364}">
      <dgm:prSet phldrT="[Text]" custT="1"/>
      <dgm:spPr/>
      <dgm:t>
        <a:bodyPr/>
        <a:lstStyle/>
        <a:p>
          <a:r>
            <a:rPr lang="en-US" sz="1800" dirty="0" smtClean="0"/>
            <a:t>*European powers want Ottoman lands but Balkan States want their independence (‘powder keg’)  </a:t>
          </a:r>
          <a:endParaRPr lang="en-US" sz="1800" dirty="0"/>
        </a:p>
      </dgm:t>
    </dgm:pt>
    <dgm:pt modelId="{AEA255D2-F8A0-4459-B18D-59F022F157DF}" type="parTrans" cxnId="{AAFD32B2-CA79-493F-956A-3719883E93B4}">
      <dgm:prSet/>
      <dgm:spPr/>
      <dgm:t>
        <a:bodyPr/>
        <a:lstStyle/>
        <a:p>
          <a:endParaRPr lang="en-US"/>
        </a:p>
      </dgm:t>
    </dgm:pt>
    <dgm:pt modelId="{CE08FAEF-9286-4C6B-8E31-45777B823DB0}" type="sibTrans" cxnId="{AAFD32B2-CA79-493F-956A-3719883E93B4}">
      <dgm:prSet/>
      <dgm:spPr/>
      <dgm:t>
        <a:bodyPr/>
        <a:lstStyle/>
        <a:p>
          <a:endParaRPr lang="en-US"/>
        </a:p>
      </dgm:t>
    </dgm:pt>
    <dgm:pt modelId="{6CCE9AF1-F530-4A98-8886-867AC88F3A80}">
      <dgm:prSet phldrT="[Text]" custT="1"/>
      <dgm:spPr/>
      <dgm:t>
        <a:bodyPr/>
        <a:lstStyle/>
        <a:p>
          <a:pPr algn="l"/>
          <a:r>
            <a:rPr lang="en-US" sz="1800" dirty="0" smtClean="0"/>
            <a:t>1.Austria-Hungary a multiethnic, divided State</a:t>
          </a:r>
        </a:p>
        <a:p>
          <a:pPr algn="ctr"/>
          <a:r>
            <a:rPr lang="en-US" sz="1800" dirty="0" smtClean="0"/>
            <a:t>2.Ottoman Empire Collapses – Balkan States nationalist revolt </a:t>
          </a:r>
        </a:p>
      </dgm:t>
    </dgm:pt>
    <dgm:pt modelId="{03A9B61C-7566-4FE5-8725-CB301AC9757E}" type="parTrans" cxnId="{A02E5D60-FE05-44F8-8041-5DC36C475750}">
      <dgm:prSet/>
      <dgm:spPr/>
      <dgm:t>
        <a:bodyPr/>
        <a:lstStyle/>
        <a:p>
          <a:endParaRPr lang="en-US"/>
        </a:p>
      </dgm:t>
    </dgm:pt>
    <dgm:pt modelId="{4DB21DC1-2969-46F7-9D9B-D5CFAD537FC9}" type="sibTrans" cxnId="{A02E5D60-FE05-44F8-8041-5DC36C475750}">
      <dgm:prSet/>
      <dgm:spPr/>
      <dgm:t>
        <a:bodyPr/>
        <a:lstStyle/>
        <a:p>
          <a:endParaRPr lang="en-US"/>
        </a:p>
      </dgm:t>
    </dgm:pt>
    <dgm:pt modelId="{6B2ADB65-D6B3-48A6-9B44-2D2B48AEC809}">
      <dgm:prSet phldrT="[Text]" custT="1"/>
      <dgm:spPr/>
      <dgm:t>
        <a:bodyPr/>
        <a:lstStyle/>
        <a:p>
          <a:r>
            <a:rPr lang="en-US" sz="2000" dirty="0" smtClean="0"/>
            <a:t>1830 and 1848 – nationalistic revolts in Europe  for independence and reform </a:t>
          </a:r>
          <a:endParaRPr lang="en-US" sz="2000" dirty="0"/>
        </a:p>
      </dgm:t>
    </dgm:pt>
    <dgm:pt modelId="{5B01836B-6E99-4BA6-8780-534DB1D88B66}" type="parTrans" cxnId="{311553EA-38E6-452B-BC95-3EF34698673B}">
      <dgm:prSet/>
      <dgm:spPr/>
      <dgm:t>
        <a:bodyPr/>
        <a:lstStyle/>
        <a:p>
          <a:endParaRPr lang="en-US"/>
        </a:p>
      </dgm:t>
    </dgm:pt>
    <dgm:pt modelId="{D7DCC478-F10E-419B-B4B6-23D94909E722}" type="sibTrans" cxnId="{311553EA-38E6-452B-BC95-3EF34698673B}">
      <dgm:prSet/>
      <dgm:spPr/>
      <dgm:t>
        <a:bodyPr/>
        <a:lstStyle/>
        <a:p>
          <a:endParaRPr lang="en-US"/>
        </a:p>
      </dgm:t>
    </dgm:pt>
    <dgm:pt modelId="{6031C617-B9E6-4DB2-9727-B35672211AB6}">
      <dgm:prSet/>
      <dgm:spPr/>
      <dgm:t>
        <a:bodyPr/>
        <a:lstStyle/>
        <a:p>
          <a:r>
            <a:rPr lang="en-US" dirty="0" smtClean="0"/>
            <a:t>Italy , Germany , Dual Monarchy of Austria-Hungary</a:t>
          </a:r>
        </a:p>
      </dgm:t>
    </dgm:pt>
    <dgm:pt modelId="{5ABEF8B3-00A5-4715-87EE-D6EDE8F4B4C2}" type="parTrans" cxnId="{7A961DBB-671C-44AF-BD19-C44DBAC671F2}">
      <dgm:prSet/>
      <dgm:spPr/>
      <dgm:t>
        <a:bodyPr/>
        <a:lstStyle/>
        <a:p>
          <a:endParaRPr lang="en-US"/>
        </a:p>
      </dgm:t>
    </dgm:pt>
    <dgm:pt modelId="{A6AA872C-25FE-49B2-B444-2E35FC228C29}" type="sibTrans" cxnId="{7A961DBB-671C-44AF-BD19-C44DBAC671F2}">
      <dgm:prSet/>
      <dgm:spPr/>
      <dgm:t>
        <a:bodyPr/>
        <a:lstStyle/>
        <a:p>
          <a:endParaRPr lang="en-US"/>
        </a:p>
      </dgm:t>
    </dgm:pt>
    <dgm:pt modelId="{12F4103E-3868-4466-88D7-3F0A041E21CA}" type="pres">
      <dgm:prSet presAssocID="{C3DA582B-B3AF-49B4-92D8-CA53BDDE75EF}" presName="outerComposite" presStyleCnt="0">
        <dgm:presLayoutVars>
          <dgm:chMax val="2"/>
          <dgm:animLvl val="lvl"/>
          <dgm:resizeHandles val="exact"/>
        </dgm:presLayoutVars>
      </dgm:prSet>
      <dgm:spPr/>
      <dgm:t>
        <a:bodyPr/>
        <a:lstStyle/>
        <a:p>
          <a:endParaRPr lang="en-US"/>
        </a:p>
      </dgm:t>
    </dgm:pt>
    <dgm:pt modelId="{8BE6AF14-F7F0-4514-93B9-2BEE2A15EC1E}" type="pres">
      <dgm:prSet presAssocID="{C3DA582B-B3AF-49B4-92D8-CA53BDDE75EF}" presName="dummyMaxCanvas" presStyleCnt="0"/>
      <dgm:spPr/>
    </dgm:pt>
    <dgm:pt modelId="{F8099209-6DA0-4D48-B853-A8C004504985}" type="pres">
      <dgm:prSet presAssocID="{C3DA582B-B3AF-49B4-92D8-CA53BDDE75EF}" presName="parentComposite" presStyleCnt="0"/>
      <dgm:spPr/>
    </dgm:pt>
    <dgm:pt modelId="{6283AE0C-5C7E-4B71-A97F-B67E81EB06D7}" type="pres">
      <dgm:prSet presAssocID="{C3DA582B-B3AF-49B4-92D8-CA53BDDE75EF}" presName="parent1" presStyleLbl="alignAccFollowNode1" presStyleIdx="0" presStyleCnt="4" custScaleX="219520" custScaleY="91801" custLinFactNeighborX="-43784" custLinFactNeighborY="1292">
        <dgm:presLayoutVars>
          <dgm:chMax val="4"/>
        </dgm:presLayoutVars>
      </dgm:prSet>
      <dgm:spPr/>
      <dgm:t>
        <a:bodyPr/>
        <a:lstStyle/>
        <a:p>
          <a:endParaRPr lang="en-US"/>
        </a:p>
      </dgm:t>
    </dgm:pt>
    <dgm:pt modelId="{25A32475-ABE2-4E57-BD0D-E92A9D124DDF}" type="pres">
      <dgm:prSet presAssocID="{C3DA582B-B3AF-49B4-92D8-CA53BDDE75EF}" presName="parent2" presStyleLbl="alignAccFollowNode1" presStyleIdx="1" presStyleCnt="4" custScaleX="182142" custScaleY="62272" custLinFactNeighborX="34137" custLinFactNeighborY="-14433">
        <dgm:presLayoutVars>
          <dgm:chMax val="4"/>
        </dgm:presLayoutVars>
      </dgm:prSet>
      <dgm:spPr/>
      <dgm:t>
        <a:bodyPr/>
        <a:lstStyle/>
        <a:p>
          <a:endParaRPr lang="en-US"/>
        </a:p>
      </dgm:t>
    </dgm:pt>
    <dgm:pt modelId="{3705871D-1493-4652-A441-2CAB06062C2A}" type="pres">
      <dgm:prSet presAssocID="{C3DA582B-B3AF-49B4-92D8-CA53BDDE75EF}" presName="childrenComposite" presStyleCnt="0"/>
      <dgm:spPr/>
    </dgm:pt>
    <dgm:pt modelId="{7D17CF90-1F1A-405D-B563-5C823B26856B}" type="pres">
      <dgm:prSet presAssocID="{C3DA582B-B3AF-49B4-92D8-CA53BDDE75EF}" presName="dummyMaxCanvas_ChildArea" presStyleCnt="0"/>
      <dgm:spPr/>
    </dgm:pt>
    <dgm:pt modelId="{C25EE50B-7F2D-44FE-AD34-87C48944F072}" type="pres">
      <dgm:prSet presAssocID="{C3DA582B-B3AF-49B4-92D8-CA53BDDE75EF}" presName="fulcrum" presStyleLbl="alignAccFollowNode1" presStyleIdx="2" presStyleCnt="4"/>
      <dgm:spPr>
        <a:solidFill>
          <a:srgbClr val="C00000">
            <a:alpha val="90000"/>
          </a:srgbClr>
        </a:solidFill>
      </dgm:spPr>
      <dgm:t>
        <a:bodyPr/>
        <a:lstStyle/>
        <a:p>
          <a:endParaRPr lang="en-US"/>
        </a:p>
      </dgm:t>
    </dgm:pt>
    <dgm:pt modelId="{9D80D517-478C-40F0-82E7-11E94BE6B09C}" type="pres">
      <dgm:prSet presAssocID="{C3DA582B-B3AF-49B4-92D8-CA53BDDE75EF}" presName="balance_23" presStyleLbl="alignAccFollowNode1" presStyleIdx="3" presStyleCnt="4">
        <dgm:presLayoutVars>
          <dgm:bulletEnabled val="1"/>
        </dgm:presLayoutVars>
      </dgm:prSet>
      <dgm:spPr>
        <a:solidFill>
          <a:srgbClr val="C00000">
            <a:alpha val="90000"/>
          </a:srgbClr>
        </a:solidFill>
      </dgm:spPr>
      <dgm:t>
        <a:bodyPr/>
        <a:lstStyle/>
        <a:p>
          <a:endParaRPr lang="en-US"/>
        </a:p>
      </dgm:t>
    </dgm:pt>
    <dgm:pt modelId="{FB5FE30C-0383-4D48-A3CC-34E15E7FD42F}" type="pres">
      <dgm:prSet presAssocID="{C3DA582B-B3AF-49B4-92D8-CA53BDDE75EF}" presName="right_23_1" presStyleLbl="node1" presStyleIdx="0" presStyleCnt="5" custScaleX="206130" custScaleY="108473" custLinFactNeighborX="36979" custLinFactNeighborY="2352">
        <dgm:presLayoutVars>
          <dgm:bulletEnabled val="1"/>
        </dgm:presLayoutVars>
      </dgm:prSet>
      <dgm:spPr/>
      <dgm:t>
        <a:bodyPr/>
        <a:lstStyle/>
        <a:p>
          <a:endParaRPr lang="en-US"/>
        </a:p>
      </dgm:t>
    </dgm:pt>
    <dgm:pt modelId="{08E74128-8128-4727-8E14-8DAE4F4B9187}" type="pres">
      <dgm:prSet presAssocID="{C3DA582B-B3AF-49B4-92D8-CA53BDDE75EF}" presName="right_23_2" presStyleLbl="node1" presStyleIdx="1" presStyleCnt="5" custScaleX="232373" custScaleY="142552" custLinFactNeighborX="42790" custLinFactNeighborY="-11239">
        <dgm:presLayoutVars>
          <dgm:bulletEnabled val="1"/>
        </dgm:presLayoutVars>
      </dgm:prSet>
      <dgm:spPr/>
      <dgm:t>
        <a:bodyPr/>
        <a:lstStyle/>
        <a:p>
          <a:endParaRPr lang="en-US"/>
        </a:p>
      </dgm:t>
    </dgm:pt>
    <dgm:pt modelId="{98C51445-8031-4415-9CE4-E86B4E2342ED}" type="pres">
      <dgm:prSet presAssocID="{C3DA582B-B3AF-49B4-92D8-CA53BDDE75EF}" presName="right_23_3" presStyleLbl="node1" presStyleIdx="2" presStyleCnt="5" custScaleX="171413" custScaleY="127882" custLinFactNeighborX="35945" custLinFactNeighborY="-38699">
        <dgm:presLayoutVars>
          <dgm:bulletEnabled val="1"/>
        </dgm:presLayoutVars>
      </dgm:prSet>
      <dgm:spPr/>
      <dgm:t>
        <a:bodyPr/>
        <a:lstStyle/>
        <a:p>
          <a:endParaRPr lang="en-US"/>
        </a:p>
      </dgm:t>
    </dgm:pt>
    <dgm:pt modelId="{1105DDF2-C30F-4B08-8189-BF523B66FCC8}" type="pres">
      <dgm:prSet presAssocID="{C3DA582B-B3AF-49B4-92D8-CA53BDDE75EF}" presName="left_23_1" presStyleLbl="node1" presStyleIdx="3" presStyleCnt="5" custScaleX="174219" custScaleY="133675" custLinFactNeighborX="-31509" custLinFactNeighborY="-29464">
        <dgm:presLayoutVars>
          <dgm:bulletEnabled val="1"/>
        </dgm:presLayoutVars>
      </dgm:prSet>
      <dgm:spPr/>
      <dgm:t>
        <a:bodyPr/>
        <a:lstStyle/>
        <a:p>
          <a:endParaRPr lang="en-US"/>
        </a:p>
      </dgm:t>
    </dgm:pt>
    <dgm:pt modelId="{952252C9-C7AE-43AC-B727-01D3996F1F80}" type="pres">
      <dgm:prSet presAssocID="{C3DA582B-B3AF-49B4-92D8-CA53BDDE75EF}" presName="left_23_2" presStyleLbl="node1" presStyleIdx="4" presStyleCnt="5" custScaleX="186834" custScaleY="161281" custLinFactNeighborX="-28715" custLinFactNeighborY="-70210">
        <dgm:presLayoutVars>
          <dgm:bulletEnabled val="1"/>
        </dgm:presLayoutVars>
      </dgm:prSet>
      <dgm:spPr/>
      <dgm:t>
        <a:bodyPr/>
        <a:lstStyle/>
        <a:p>
          <a:endParaRPr lang="en-US"/>
        </a:p>
      </dgm:t>
    </dgm:pt>
  </dgm:ptLst>
  <dgm:cxnLst>
    <dgm:cxn modelId="{F814925A-D030-4419-BAF4-8F8539149B34}" srcId="{C3DA582B-B3AF-49B4-92D8-CA53BDDE75EF}" destId="{BA84F938-61DC-4222-A0CF-DB02227C241E}" srcOrd="0" destOrd="0" parTransId="{FE8D1FB3-8911-4E0F-AD57-BA276A21B7CF}" sibTransId="{E92FF546-56FE-4EAB-A2FF-D8C16FA4997D}"/>
    <dgm:cxn modelId="{AD28431B-3A16-4CD6-A816-DB3C5166C3BE}" type="presOf" srcId="{583102C6-B39F-419F-95BC-25F1FEBC0364}" destId="{FB5FE30C-0383-4D48-A3CC-34E15E7FD42F}" srcOrd="0" destOrd="0" presId="urn:microsoft.com/office/officeart/2005/8/layout/balance1"/>
    <dgm:cxn modelId="{32F37D1A-50DC-4C6D-951C-3E320B763C7E}" type="presOf" srcId="{3B887C39-4D8F-421B-B0E5-A0A5151028A6}" destId="{952252C9-C7AE-43AC-B727-01D3996F1F80}" srcOrd="0" destOrd="0" presId="urn:microsoft.com/office/officeart/2005/8/layout/balance1"/>
    <dgm:cxn modelId="{422F323C-AB82-425B-99E4-2D8BA406E2C8}" type="presOf" srcId="{6B2ADB65-D6B3-48A6-9B44-2D2B48AEC809}" destId="{98C51445-8031-4415-9CE4-E86B4E2342ED}" srcOrd="0" destOrd="0" presId="urn:microsoft.com/office/officeart/2005/8/layout/balance1"/>
    <dgm:cxn modelId="{C5EF3254-E3F2-4749-A2FB-D5A929E05115}" srcId="{BA84F938-61DC-4222-A0CF-DB02227C241E}" destId="{385B6DD1-4020-4621-8222-013C82669F65}" srcOrd="0" destOrd="0" parTransId="{4D48E266-3975-419F-BF4C-424C2FAB6AA3}" sibTransId="{C0DE054D-3907-42F2-83BC-8A77377E14CC}"/>
    <dgm:cxn modelId="{B643F35E-C1A0-4EDA-AAE8-D93C9602F892}" type="presOf" srcId="{C3DA582B-B3AF-49B4-92D8-CA53BDDE75EF}" destId="{12F4103E-3868-4466-88D7-3F0A041E21CA}" srcOrd="0" destOrd="0" presId="urn:microsoft.com/office/officeart/2005/8/layout/balance1"/>
    <dgm:cxn modelId="{7A961DBB-671C-44AF-BD19-C44DBAC671F2}" srcId="{3B887C39-4D8F-421B-B0E5-A0A5151028A6}" destId="{6031C617-B9E6-4DB2-9727-B35672211AB6}" srcOrd="0" destOrd="0" parTransId="{5ABEF8B3-00A5-4715-87EE-D6EDE8F4B4C2}" sibTransId="{A6AA872C-25FE-49B2-B444-2E35FC228C29}"/>
    <dgm:cxn modelId="{2C18B36F-A6FA-4C4E-B1C2-7C34757ECA7B}" type="presOf" srcId="{6CCE9AF1-F530-4A98-8886-867AC88F3A80}" destId="{08E74128-8128-4727-8E14-8DAE4F4B9187}" srcOrd="0" destOrd="0" presId="urn:microsoft.com/office/officeart/2005/8/layout/balance1"/>
    <dgm:cxn modelId="{A02E5D60-FE05-44F8-8041-5DC36C475750}" srcId="{67FB36FB-7CB8-479F-A413-AE92F7E210B1}" destId="{6CCE9AF1-F530-4A98-8886-867AC88F3A80}" srcOrd="1" destOrd="0" parTransId="{03A9B61C-7566-4FE5-8725-CB301AC9757E}" sibTransId="{4DB21DC1-2969-46F7-9D9B-D5CFAD537FC9}"/>
    <dgm:cxn modelId="{311553EA-38E6-452B-BC95-3EF34698673B}" srcId="{67FB36FB-7CB8-479F-A413-AE92F7E210B1}" destId="{6B2ADB65-D6B3-48A6-9B44-2D2B48AEC809}" srcOrd="2" destOrd="0" parTransId="{5B01836B-6E99-4BA6-8780-534DB1D88B66}" sibTransId="{D7DCC478-F10E-419B-B4B6-23D94909E722}"/>
    <dgm:cxn modelId="{A331A85B-0042-461D-A8DF-B5CDE718C344}" type="presOf" srcId="{BA84F938-61DC-4222-A0CF-DB02227C241E}" destId="{6283AE0C-5C7E-4B71-A97F-B67E81EB06D7}" srcOrd="0" destOrd="0" presId="urn:microsoft.com/office/officeart/2005/8/layout/balance1"/>
    <dgm:cxn modelId="{670D1F29-2551-4104-8918-CBA85F3E925E}" srcId="{C3DA582B-B3AF-49B4-92D8-CA53BDDE75EF}" destId="{67FB36FB-7CB8-479F-A413-AE92F7E210B1}" srcOrd="1" destOrd="0" parTransId="{0C1A4A10-C5DE-4AD0-81E9-7F245FC74F30}" sibTransId="{60708CD2-07CD-4821-AC2A-26C35E392475}"/>
    <dgm:cxn modelId="{7CA90AC0-5BE5-41EA-A649-415D1C9B00E0}" type="presOf" srcId="{67FB36FB-7CB8-479F-A413-AE92F7E210B1}" destId="{25A32475-ABE2-4E57-BD0D-E92A9D124DDF}" srcOrd="0" destOrd="0" presId="urn:microsoft.com/office/officeart/2005/8/layout/balance1"/>
    <dgm:cxn modelId="{E2E873EC-B20B-4798-9B57-DE478797BDF1}" type="presOf" srcId="{6031C617-B9E6-4DB2-9727-B35672211AB6}" destId="{952252C9-C7AE-43AC-B727-01D3996F1F80}" srcOrd="0" destOrd="1" presId="urn:microsoft.com/office/officeart/2005/8/layout/balance1"/>
    <dgm:cxn modelId="{AAFD32B2-CA79-493F-956A-3719883E93B4}" srcId="{67FB36FB-7CB8-479F-A413-AE92F7E210B1}" destId="{583102C6-B39F-419F-95BC-25F1FEBC0364}" srcOrd="0" destOrd="0" parTransId="{AEA255D2-F8A0-4459-B18D-59F022F157DF}" sibTransId="{CE08FAEF-9286-4C6B-8E31-45777B823DB0}"/>
    <dgm:cxn modelId="{A025AF0B-49E7-4C4E-82BD-51EFA25C3E79}" type="presOf" srcId="{385B6DD1-4020-4621-8222-013C82669F65}" destId="{1105DDF2-C30F-4B08-8189-BF523B66FCC8}" srcOrd="0" destOrd="0" presId="urn:microsoft.com/office/officeart/2005/8/layout/balance1"/>
    <dgm:cxn modelId="{229B79C2-0005-4E19-AAB7-E923A725433E}" srcId="{BA84F938-61DC-4222-A0CF-DB02227C241E}" destId="{3B887C39-4D8F-421B-B0E5-A0A5151028A6}" srcOrd="1" destOrd="0" parTransId="{6AB54446-8658-433C-9B9D-8454EF317C1D}" sibTransId="{A4761575-7483-43A1-BB09-359B84C8DBB9}"/>
    <dgm:cxn modelId="{4A584AE7-C0AA-4599-9F1D-8B6BCB13F0AF}" type="presParOf" srcId="{12F4103E-3868-4466-88D7-3F0A041E21CA}" destId="{8BE6AF14-F7F0-4514-93B9-2BEE2A15EC1E}" srcOrd="0" destOrd="0" presId="urn:microsoft.com/office/officeart/2005/8/layout/balance1"/>
    <dgm:cxn modelId="{63EB8741-7776-4250-8F79-EFC01078AEFA}" type="presParOf" srcId="{12F4103E-3868-4466-88D7-3F0A041E21CA}" destId="{F8099209-6DA0-4D48-B853-A8C004504985}" srcOrd="1" destOrd="0" presId="urn:microsoft.com/office/officeart/2005/8/layout/balance1"/>
    <dgm:cxn modelId="{B0C4B7C8-E6CF-4A18-99F4-E8EE588E8155}" type="presParOf" srcId="{F8099209-6DA0-4D48-B853-A8C004504985}" destId="{6283AE0C-5C7E-4B71-A97F-B67E81EB06D7}" srcOrd="0" destOrd="0" presId="urn:microsoft.com/office/officeart/2005/8/layout/balance1"/>
    <dgm:cxn modelId="{540DD1DE-8BD2-41C3-B09F-53FDF56BF2E8}" type="presParOf" srcId="{F8099209-6DA0-4D48-B853-A8C004504985}" destId="{25A32475-ABE2-4E57-BD0D-E92A9D124DDF}" srcOrd="1" destOrd="0" presId="urn:microsoft.com/office/officeart/2005/8/layout/balance1"/>
    <dgm:cxn modelId="{119C0ACA-C05A-4937-A8C9-0CDE16CF25E9}" type="presParOf" srcId="{12F4103E-3868-4466-88D7-3F0A041E21CA}" destId="{3705871D-1493-4652-A441-2CAB06062C2A}" srcOrd="2" destOrd="0" presId="urn:microsoft.com/office/officeart/2005/8/layout/balance1"/>
    <dgm:cxn modelId="{47DA1FD8-63C7-42C6-9511-9545B28FEDA9}" type="presParOf" srcId="{3705871D-1493-4652-A441-2CAB06062C2A}" destId="{7D17CF90-1F1A-405D-B563-5C823B26856B}" srcOrd="0" destOrd="0" presId="urn:microsoft.com/office/officeart/2005/8/layout/balance1"/>
    <dgm:cxn modelId="{109F82A4-8FC7-48A5-A3B6-9BA7C8E07A5B}" type="presParOf" srcId="{3705871D-1493-4652-A441-2CAB06062C2A}" destId="{C25EE50B-7F2D-44FE-AD34-87C48944F072}" srcOrd="1" destOrd="0" presId="urn:microsoft.com/office/officeart/2005/8/layout/balance1"/>
    <dgm:cxn modelId="{FADB5F20-570E-4542-BBAF-54022C4BDE46}" type="presParOf" srcId="{3705871D-1493-4652-A441-2CAB06062C2A}" destId="{9D80D517-478C-40F0-82E7-11E94BE6B09C}" srcOrd="2" destOrd="0" presId="urn:microsoft.com/office/officeart/2005/8/layout/balance1"/>
    <dgm:cxn modelId="{535BCDAA-08EE-4C5E-A48D-A650B45D7579}" type="presParOf" srcId="{3705871D-1493-4652-A441-2CAB06062C2A}" destId="{FB5FE30C-0383-4D48-A3CC-34E15E7FD42F}" srcOrd="3" destOrd="0" presId="urn:microsoft.com/office/officeart/2005/8/layout/balance1"/>
    <dgm:cxn modelId="{1E16E16C-9996-4C85-92A7-1F5846359D95}" type="presParOf" srcId="{3705871D-1493-4652-A441-2CAB06062C2A}" destId="{08E74128-8128-4727-8E14-8DAE4F4B9187}" srcOrd="4" destOrd="0" presId="urn:microsoft.com/office/officeart/2005/8/layout/balance1"/>
    <dgm:cxn modelId="{814FD587-D0ED-436A-BAE5-16E46883B0EE}" type="presParOf" srcId="{3705871D-1493-4652-A441-2CAB06062C2A}" destId="{98C51445-8031-4415-9CE4-E86B4E2342ED}" srcOrd="5" destOrd="0" presId="urn:microsoft.com/office/officeart/2005/8/layout/balance1"/>
    <dgm:cxn modelId="{EE94EEFE-EC04-467C-89AE-E37E032533E3}" type="presParOf" srcId="{3705871D-1493-4652-A441-2CAB06062C2A}" destId="{1105DDF2-C30F-4B08-8189-BF523B66FCC8}" srcOrd="6" destOrd="0" presId="urn:microsoft.com/office/officeart/2005/8/layout/balance1"/>
    <dgm:cxn modelId="{62EEDCE2-47F8-424B-8437-81C5CE7808F3}" type="presParOf" srcId="{3705871D-1493-4652-A441-2CAB06062C2A}" destId="{952252C9-C7AE-43AC-B727-01D3996F1F80}" srcOrd="7"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311FB3-FE51-4C38-9FC1-871FC4E89024}">
      <dsp:nvSpPr>
        <dsp:cNvPr id="0" name=""/>
        <dsp:cNvSpPr/>
      </dsp:nvSpPr>
      <dsp:spPr>
        <a:xfrm rot="5400000">
          <a:off x="-180022" y="180877"/>
          <a:ext cx="1200150" cy="84010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a:t>1</a:t>
          </a:r>
        </a:p>
      </dsp:txBody>
      <dsp:txXfrm rot="-5400000">
        <a:off x="1" y="420908"/>
        <a:ext cx="840105" cy="360045"/>
      </dsp:txXfrm>
    </dsp:sp>
    <dsp:sp modelId="{88587F6A-5552-44D6-9BF9-5FB5C207A63D}">
      <dsp:nvSpPr>
        <dsp:cNvPr id="0" name=""/>
        <dsp:cNvSpPr/>
      </dsp:nvSpPr>
      <dsp:spPr>
        <a:xfrm rot="5400000">
          <a:off x="4602003" y="-3761043"/>
          <a:ext cx="780097" cy="830389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Napoleon raids German lands, he conquers and partially unifies the German states </a:t>
          </a:r>
          <a:endParaRPr lang="en-US" sz="2400" kern="1200" dirty="0"/>
        </a:p>
      </dsp:txBody>
      <dsp:txXfrm rot="-5400000">
        <a:off x="840105" y="38936"/>
        <a:ext cx="8265814" cy="703935"/>
      </dsp:txXfrm>
    </dsp:sp>
    <dsp:sp modelId="{7CDE2F47-68EE-4ECA-AD9D-25AFF5A25D2A}">
      <dsp:nvSpPr>
        <dsp:cNvPr id="0" name=""/>
        <dsp:cNvSpPr/>
      </dsp:nvSpPr>
      <dsp:spPr>
        <a:xfrm rot="5400000">
          <a:off x="-180022" y="1180147"/>
          <a:ext cx="1200150" cy="84010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a:t>2</a:t>
          </a:r>
        </a:p>
      </dsp:txBody>
      <dsp:txXfrm rot="-5400000">
        <a:off x="1" y="1420178"/>
        <a:ext cx="840105" cy="360045"/>
      </dsp:txXfrm>
    </dsp:sp>
    <dsp:sp modelId="{70E595F5-2B8C-423D-932D-272C3C584693}">
      <dsp:nvSpPr>
        <dsp:cNvPr id="0" name=""/>
        <dsp:cNvSpPr/>
      </dsp:nvSpPr>
      <dsp:spPr>
        <a:xfrm rot="5400000">
          <a:off x="4602003" y="-2761773"/>
          <a:ext cx="780097" cy="830389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As states gain freedom from French rule, the people demand a unified Germany.</a:t>
          </a:r>
          <a:endParaRPr lang="en-US" sz="2400" kern="1200" dirty="0"/>
        </a:p>
      </dsp:txBody>
      <dsp:txXfrm rot="-5400000">
        <a:off x="840105" y="1038206"/>
        <a:ext cx="8265814" cy="703935"/>
      </dsp:txXfrm>
    </dsp:sp>
    <dsp:sp modelId="{3CA6614E-AF5C-4FFA-AED2-8F63781D4DC7}">
      <dsp:nvSpPr>
        <dsp:cNvPr id="0" name=""/>
        <dsp:cNvSpPr/>
      </dsp:nvSpPr>
      <dsp:spPr>
        <a:xfrm rot="5400000">
          <a:off x="-180022" y="2179417"/>
          <a:ext cx="1200150" cy="84010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a:t>3</a:t>
          </a:r>
        </a:p>
      </dsp:txBody>
      <dsp:txXfrm rot="-5400000">
        <a:off x="1" y="2419448"/>
        <a:ext cx="840105" cy="360045"/>
      </dsp:txXfrm>
    </dsp:sp>
    <dsp:sp modelId="{65870B58-6799-4C43-800A-3B61119965CA}">
      <dsp:nvSpPr>
        <dsp:cNvPr id="0" name=""/>
        <dsp:cNvSpPr/>
      </dsp:nvSpPr>
      <dsp:spPr>
        <a:xfrm rot="5400000">
          <a:off x="4602003" y="-1762503"/>
          <a:ext cx="780097" cy="830389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Prussia creates an economic union called the </a:t>
          </a:r>
          <a:r>
            <a:rPr lang="en-US" sz="2400" i="1" kern="1200" dirty="0" smtClean="0"/>
            <a:t>Zollverein </a:t>
          </a:r>
          <a:r>
            <a:rPr lang="en-US" sz="2400" i="0" kern="1200" dirty="0" smtClean="0"/>
            <a:t> </a:t>
          </a:r>
          <a:endParaRPr lang="en-US" sz="2400" kern="1200" dirty="0"/>
        </a:p>
      </dsp:txBody>
      <dsp:txXfrm rot="-5400000">
        <a:off x="840105" y="2037476"/>
        <a:ext cx="8265814" cy="703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DB873B-BEAC-424A-91B7-C66A231882F4}">
      <dsp:nvSpPr>
        <dsp:cNvPr id="0" name=""/>
        <dsp:cNvSpPr/>
      </dsp:nvSpPr>
      <dsp:spPr>
        <a:xfrm rot="5400000">
          <a:off x="-169163" y="294190"/>
          <a:ext cx="1127758" cy="78943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a:t>4</a:t>
          </a:r>
        </a:p>
      </dsp:txBody>
      <dsp:txXfrm rot="-5400000">
        <a:off x="1" y="519743"/>
        <a:ext cx="789431" cy="338327"/>
      </dsp:txXfrm>
    </dsp:sp>
    <dsp:sp modelId="{FA8F41C6-227E-4DDB-9CF7-2B6C0C9DE87B}">
      <dsp:nvSpPr>
        <dsp:cNvPr id="0" name=""/>
        <dsp:cNvSpPr/>
      </dsp:nvSpPr>
      <dsp:spPr>
        <a:xfrm rot="5400000">
          <a:off x="4477797" y="-3685735"/>
          <a:ext cx="977835" cy="835456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Bismarck becomes chancellor (the highest official of a monarchy) and strengthens the Prussian army . Leads Prussia into 3 wars for power and to pave the way for German Unity</a:t>
          </a:r>
          <a:endParaRPr lang="en-US" sz="1900" kern="1200" dirty="0"/>
        </a:p>
      </dsp:txBody>
      <dsp:txXfrm rot="-5400000">
        <a:off x="789431" y="50365"/>
        <a:ext cx="8306834" cy="882367"/>
      </dsp:txXfrm>
    </dsp:sp>
    <dsp:sp modelId="{207A3E0E-0869-4FC9-9FBD-3ABD7DC75043}">
      <dsp:nvSpPr>
        <dsp:cNvPr id="0" name=""/>
        <dsp:cNvSpPr/>
      </dsp:nvSpPr>
      <dsp:spPr>
        <a:xfrm rot="5400000">
          <a:off x="-169163" y="1228582"/>
          <a:ext cx="1127758" cy="78943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a:t>5</a:t>
          </a:r>
        </a:p>
      </dsp:txBody>
      <dsp:txXfrm rot="-5400000">
        <a:off x="1" y="1454135"/>
        <a:ext cx="789431" cy="338327"/>
      </dsp:txXfrm>
    </dsp:sp>
    <dsp:sp modelId="{2D5B13F5-E571-4320-A1F8-932029767820}">
      <dsp:nvSpPr>
        <dsp:cNvPr id="0" name=""/>
        <dsp:cNvSpPr/>
      </dsp:nvSpPr>
      <dsp:spPr>
        <a:xfrm rot="5400000">
          <a:off x="4600193" y="-2751344"/>
          <a:ext cx="733043" cy="835456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In 1866, Bismarck invents an excuse to attack Austria and start the Austro-Prussian War. Prussia wins and annexes several north German states </a:t>
          </a:r>
          <a:endParaRPr lang="en-US" sz="2000" kern="1200" dirty="0"/>
        </a:p>
      </dsp:txBody>
      <dsp:txXfrm rot="-5400000">
        <a:off x="789431" y="1095202"/>
        <a:ext cx="8318784" cy="661475"/>
      </dsp:txXfrm>
    </dsp:sp>
    <dsp:sp modelId="{551804B7-0D00-470E-91ED-5520DCFCB50B}">
      <dsp:nvSpPr>
        <dsp:cNvPr id="0" name=""/>
        <dsp:cNvSpPr/>
      </dsp:nvSpPr>
      <dsp:spPr>
        <a:xfrm rot="5400000">
          <a:off x="-169163" y="2162974"/>
          <a:ext cx="1127758" cy="789431"/>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a:t>6</a:t>
          </a:r>
        </a:p>
      </dsp:txBody>
      <dsp:txXfrm rot="-5400000">
        <a:off x="1" y="2388527"/>
        <a:ext cx="789431" cy="338327"/>
      </dsp:txXfrm>
    </dsp:sp>
    <dsp:sp modelId="{78FEDAA5-8937-47F5-B9A8-1EAA6BE551CF}">
      <dsp:nvSpPr>
        <dsp:cNvPr id="0" name=""/>
        <dsp:cNvSpPr/>
      </dsp:nvSpPr>
      <dsp:spPr>
        <a:xfrm rot="5400000">
          <a:off x="4600193" y="-1816952"/>
          <a:ext cx="733043" cy="835456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Bismarck provokes Franco-Prussian War of 1870 to create a unified German empire </a:t>
          </a:r>
          <a:endParaRPr lang="en-US" sz="2400" kern="1200" dirty="0"/>
        </a:p>
      </dsp:txBody>
      <dsp:txXfrm rot="-5400000">
        <a:off x="789431" y="2029594"/>
        <a:ext cx="8318784" cy="6614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DB873B-BEAC-424A-91B7-C66A231882F4}">
      <dsp:nvSpPr>
        <dsp:cNvPr id="0" name=""/>
        <dsp:cNvSpPr/>
      </dsp:nvSpPr>
      <dsp:spPr>
        <a:xfrm rot="5400000">
          <a:off x="-187612" y="187719"/>
          <a:ext cx="1250751" cy="87552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a:t>7</a:t>
          </a:r>
        </a:p>
      </dsp:txBody>
      <dsp:txXfrm rot="-5400000">
        <a:off x="1" y="437869"/>
        <a:ext cx="875526" cy="375225"/>
      </dsp:txXfrm>
    </dsp:sp>
    <dsp:sp modelId="{FA8F41C6-227E-4DDB-9CF7-2B6C0C9DE87B}">
      <dsp:nvSpPr>
        <dsp:cNvPr id="0" name=""/>
        <dsp:cNvSpPr/>
      </dsp:nvSpPr>
      <dsp:spPr>
        <a:xfrm rot="5400000">
          <a:off x="4603268" y="-3727636"/>
          <a:ext cx="812988" cy="826847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smtClean="0"/>
            <a:t>Otto von Bismarck unites German states under Prussian rule </a:t>
          </a:r>
          <a:endParaRPr lang="en-US" sz="2500" kern="1200" dirty="0"/>
        </a:p>
      </dsp:txBody>
      <dsp:txXfrm rot="-5400000">
        <a:off x="875526" y="39793"/>
        <a:ext cx="8228786" cy="733614"/>
      </dsp:txXfrm>
    </dsp:sp>
    <dsp:sp modelId="{207A3E0E-0869-4FC9-9FBD-3ABD7DC75043}">
      <dsp:nvSpPr>
        <dsp:cNvPr id="0" name=""/>
        <dsp:cNvSpPr/>
      </dsp:nvSpPr>
      <dsp:spPr>
        <a:xfrm rot="5400000">
          <a:off x="-187612" y="1238636"/>
          <a:ext cx="1250751" cy="87552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a:t>8</a:t>
          </a:r>
        </a:p>
      </dsp:txBody>
      <dsp:txXfrm rot="-5400000">
        <a:off x="1" y="1488786"/>
        <a:ext cx="875526" cy="375225"/>
      </dsp:txXfrm>
    </dsp:sp>
    <dsp:sp modelId="{2D5B13F5-E571-4320-A1F8-932029767820}">
      <dsp:nvSpPr>
        <dsp:cNvPr id="0" name=""/>
        <dsp:cNvSpPr/>
      </dsp:nvSpPr>
      <dsp:spPr>
        <a:xfrm rot="5400000">
          <a:off x="4603268" y="-2676718"/>
          <a:ext cx="812988" cy="826847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smtClean="0"/>
            <a:t>William I takes title of </a:t>
          </a:r>
          <a:r>
            <a:rPr lang="en-US" sz="2500" kern="1200" dirty="0" err="1" smtClean="0"/>
            <a:t>kaiser</a:t>
          </a:r>
          <a:r>
            <a:rPr lang="en-US" sz="2500" kern="1200" dirty="0" smtClean="0"/>
            <a:t> (Emperor, derived from Caesar) and the Second Reich begins</a:t>
          </a:r>
          <a:endParaRPr lang="en-US" sz="2500" kern="1200" dirty="0"/>
        </a:p>
      </dsp:txBody>
      <dsp:txXfrm rot="-5400000">
        <a:off x="875526" y="1090711"/>
        <a:ext cx="8228786" cy="733614"/>
      </dsp:txXfrm>
    </dsp:sp>
    <dsp:sp modelId="{0B105695-FFCA-445B-974C-92D4EEC02263}">
      <dsp:nvSpPr>
        <dsp:cNvPr id="0" name=""/>
        <dsp:cNvSpPr/>
      </dsp:nvSpPr>
      <dsp:spPr>
        <a:xfrm rot="5400000">
          <a:off x="-187612" y="2289554"/>
          <a:ext cx="1250751" cy="87552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a:t>9</a:t>
          </a:r>
        </a:p>
      </dsp:txBody>
      <dsp:txXfrm rot="-5400000">
        <a:off x="1" y="2539704"/>
        <a:ext cx="875526" cy="375225"/>
      </dsp:txXfrm>
    </dsp:sp>
    <dsp:sp modelId="{3195A161-20DC-4184-9D62-6B245B618638}">
      <dsp:nvSpPr>
        <dsp:cNvPr id="0" name=""/>
        <dsp:cNvSpPr/>
      </dsp:nvSpPr>
      <dsp:spPr>
        <a:xfrm rot="5400000">
          <a:off x="4603268" y="-1625800"/>
          <a:ext cx="812988" cy="826847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smtClean="0"/>
            <a:t>Bismarck drafts constitution, creating a two-house legislature- the </a:t>
          </a:r>
          <a:r>
            <a:rPr lang="en-US" sz="2500" kern="1200" dirty="0" err="1" smtClean="0"/>
            <a:t>Bundesrat</a:t>
          </a:r>
          <a:r>
            <a:rPr lang="en-US" sz="2500" kern="1200" dirty="0" smtClean="0"/>
            <a:t> and the Reichstag</a:t>
          </a:r>
          <a:endParaRPr lang="en-US" sz="2500" kern="1200" dirty="0"/>
        </a:p>
      </dsp:txBody>
      <dsp:txXfrm rot="-5400000">
        <a:off x="875526" y="2141629"/>
        <a:ext cx="8228786" cy="7336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EC1B92-6B5C-4ECB-893D-69B5D51BE3C4}">
      <dsp:nvSpPr>
        <dsp:cNvPr id="0" name=""/>
        <dsp:cNvSpPr/>
      </dsp:nvSpPr>
      <dsp:spPr>
        <a:xfrm>
          <a:off x="1911035" y="543747"/>
          <a:ext cx="64094" cy="16856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15F99E-2006-4196-BC98-93D3A3640FCE}">
      <dsp:nvSpPr>
        <dsp:cNvPr id="0" name=""/>
        <dsp:cNvSpPr/>
      </dsp:nvSpPr>
      <dsp:spPr>
        <a:xfrm>
          <a:off x="0" y="0"/>
          <a:ext cx="3594341" cy="5715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a:t>Causes</a:t>
          </a:r>
        </a:p>
        <a:p>
          <a:pPr lvl="0" algn="l" defTabSz="1066800">
            <a:lnSpc>
              <a:spcPct val="90000"/>
            </a:lnSpc>
            <a:spcBef>
              <a:spcPct val="0"/>
            </a:spcBef>
            <a:spcAft>
              <a:spcPct val="35000"/>
            </a:spcAft>
          </a:pPr>
          <a:r>
            <a:rPr lang="en-US" sz="2400" kern="1200" dirty="0"/>
            <a:t>1</a:t>
          </a:r>
          <a:r>
            <a:rPr lang="en-US" sz="2400" kern="1200" dirty="0" smtClean="0"/>
            <a:t>. Abundant natural Resources</a:t>
          </a:r>
        </a:p>
        <a:p>
          <a:pPr lvl="0" algn="l" defTabSz="1066800">
            <a:lnSpc>
              <a:spcPct val="90000"/>
            </a:lnSpc>
            <a:spcBef>
              <a:spcPct val="0"/>
            </a:spcBef>
            <a:spcAft>
              <a:spcPct val="35000"/>
            </a:spcAft>
          </a:pPr>
          <a:endParaRPr lang="en-US" sz="800" kern="1200" dirty="0"/>
        </a:p>
        <a:p>
          <a:pPr lvl="0" algn="l" defTabSz="1066800">
            <a:lnSpc>
              <a:spcPct val="90000"/>
            </a:lnSpc>
            <a:spcBef>
              <a:spcPct val="0"/>
            </a:spcBef>
            <a:spcAft>
              <a:spcPct val="35000"/>
            </a:spcAft>
          </a:pPr>
          <a:r>
            <a:rPr lang="en-US" sz="2400" kern="1200" dirty="0"/>
            <a:t>2. </a:t>
          </a:r>
          <a:r>
            <a:rPr lang="en-US" sz="2400" kern="1200" dirty="0" smtClean="0"/>
            <a:t> Disciplined and educated workforce</a:t>
          </a:r>
          <a:endParaRPr lang="en-US" sz="2400" kern="1200" dirty="0"/>
        </a:p>
        <a:p>
          <a:pPr lvl="0" algn="l" defTabSz="1066800">
            <a:lnSpc>
              <a:spcPct val="90000"/>
            </a:lnSpc>
            <a:spcBef>
              <a:spcPct val="0"/>
            </a:spcBef>
            <a:spcAft>
              <a:spcPct val="35000"/>
            </a:spcAft>
          </a:pPr>
          <a:endParaRPr lang="en-US" sz="800" kern="1200" dirty="0" smtClean="0"/>
        </a:p>
        <a:p>
          <a:pPr lvl="0" algn="l" defTabSz="1066800">
            <a:lnSpc>
              <a:spcPct val="90000"/>
            </a:lnSpc>
            <a:spcBef>
              <a:spcPct val="0"/>
            </a:spcBef>
            <a:spcAft>
              <a:spcPct val="35000"/>
            </a:spcAft>
          </a:pPr>
          <a:r>
            <a:rPr lang="en-US" sz="2400" kern="1200" dirty="0" smtClean="0"/>
            <a:t>3</a:t>
          </a:r>
          <a:r>
            <a:rPr lang="en-US" sz="2400" kern="1200" dirty="0"/>
            <a:t>. </a:t>
          </a:r>
          <a:r>
            <a:rPr lang="en-US" sz="2400" kern="1200" dirty="0" smtClean="0"/>
            <a:t> Society that prided itself on its sense of responsibility</a:t>
          </a:r>
          <a:endParaRPr lang="en-US" sz="2400" kern="1200" dirty="0"/>
        </a:p>
        <a:p>
          <a:pPr lvl="0" algn="l" defTabSz="1066800">
            <a:lnSpc>
              <a:spcPct val="90000"/>
            </a:lnSpc>
            <a:spcBef>
              <a:spcPct val="0"/>
            </a:spcBef>
            <a:spcAft>
              <a:spcPct val="35000"/>
            </a:spcAft>
          </a:pPr>
          <a:endParaRPr lang="en-US" sz="800" kern="1200" dirty="0" smtClean="0"/>
        </a:p>
        <a:p>
          <a:pPr lvl="0" algn="l" defTabSz="1066800">
            <a:lnSpc>
              <a:spcPct val="90000"/>
            </a:lnSpc>
            <a:spcBef>
              <a:spcPct val="0"/>
            </a:spcBef>
            <a:spcAft>
              <a:spcPct val="35000"/>
            </a:spcAft>
          </a:pPr>
          <a:r>
            <a:rPr lang="en-US" sz="2400" kern="1200" dirty="0" smtClean="0"/>
            <a:t>4. Rapidly growing population</a:t>
          </a:r>
          <a:endParaRPr lang="en-US" sz="2400" kern="1200" dirty="0"/>
        </a:p>
        <a:p>
          <a:pPr lvl="0" algn="l" defTabSz="1066800">
            <a:lnSpc>
              <a:spcPct val="90000"/>
            </a:lnSpc>
            <a:spcBef>
              <a:spcPct val="0"/>
            </a:spcBef>
            <a:spcAft>
              <a:spcPct val="35000"/>
            </a:spcAft>
          </a:pPr>
          <a:endParaRPr lang="en-US" sz="800" kern="1200" dirty="0" smtClean="0"/>
        </a:p>
        <a:p>
          <a:pPr lvl="0" algn="l" defTabSz="1066800">
            <a:lnSpc>
              <a:spcPct val="90000"/>
            </a:lnSpc>
            <a:spcBef>
              <a:spcPct val="0"/>
            </a:spcBef>
            <a:spcAft>
              <a:spcPct val="35000"/>
            </a:spcAft>
          </a:pPr>
          <a:r>
            <a:rPr lang="en-US" sz="2400" kern="1200" dirty="0" smtClean="0"/>
            <a:t>5</a:t>
          </a:r>
          <a:r>
            <a:rPr lang="en-US" sz="2400" kern="1200" dirty="0"/>
            <a:t>. </a:t>
          </a:r>
          <a:r>
            <a:rPr lang="en-US" sz="2400" kern="1200" dirty="0" smtClean="0"/>
            <a:t>Social welfare programs that supported workers</a:t>
          </a:r>
          <a:endParaRPr lang="en-US" sz="2400" kern="1200" dirty="0"/>
        </a:p>
      </dsp:txBody>
      <dsp:txXfrm>
        <a:off x="175461" y="175461"/>
        <a:ext cx="3243419" cy="5364078"/>
      </dsp:txXfrm>
    </dsp:sp>
    <dsp:sp modelId="{7DE84FBE-A2E6-45AC-879C-73A2E5FE7E61}">
      <dsp:nvSpPr>
        <dsp:cNvPr id="0" name=""/>
        <dsp:cNvSpPr/>
      </dsp:nvSpPr>
      <dsp:spPr>
        <a:xfrm>
          <a:off x="3775486" y="1905003"/>
          <a:ext cx="1728358" cy="19049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a:t>Strong German Nation</a:t>
          </a:r>
        </a:p>
      </dsp:txBody>
      <dsp:txXfrm>
        <a:off x="3859857" y="1989374"/>
        <a:ext cx="1559616" cy="1736250"/>
      </dsp:txXfrm>
    </dsp:sp>
    <dsp:sp modelId="{F506F2CB-C5F3-4729-A5ED-3D6751940655}">
      <dsp:nvSpPr>
        <dsp:cNvPr id="0" name=""/>
        <dsp:cNvSpPr/>
      </dsp:nvSpPr>
      <dsp:spPr>
        <a:xfrm>
          <a:off x="5684989" y="0"/>
          <a:ext cx="3459009" cy="5715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a:t>Effects</a:t>
          </a:r>
        </a:p>
        <a:p>
          <a:pPr lvl="0" algn="l" defTabSz="1066800">
            <a:lnSpc>
              <a:spcPct val="90000"/>
            </a:lnSpc>
            <a:spcBef>
              <a:spcPct val="0"/>
            </a:spcBef>
            <a:spcAft>
              <a:spcPct val="35000"/>
            </a:spcAft>
          </a:pPr>
          <a:r>
            <a:rPr lang="en-US" sz="2400" kern="1200" dirty="0"/>
            <a:t>1. </a:t>
          </a:r>
          <a:r>
            <a:rPr lang="en-US" sz="2400" kern="1200" dirty="0" smtClean="0"/>
            <a:t> Industrial development</a:t>
          </a:r>
          <a:endParaRPr lang="en-US" sz="2400" kern="1200" dirty="0"/>
        </a:p>
        <a:p>
          <a:pPr lvl="0" algn="l" defTabSz="1066800">
            <a:lnSpc>
              <a:spcPct val="90000"/>
            </a:lnSpc>
            <a:spcBef>
              <a:spcPct val="0"/>
            </a:spcBef>
            <a:spcAft>
              <a:spcPct val="35000"/>
            </a:spcAft>
          </a:pPr>
          <a:endParaRPr lang="en-US" sz="1600" kern="1200" dirty="0"/>
        </a:p>
        <a:p>
          <a:pPr lvl="0" algn="l" defTabSz="1066800">
            <a:lnSpc>
              <a:spcPct val="90000"/>
            </a:lnSpc>
            <a:spcBef>
              <a:spcPct val="0"/>
            </a:spcBef>
            <a:spcAft>
              <a:spcPct val="35000"/>
            </a:spcAft>
          </a:pPr>
          <a:r>
            <a:rPr lang="en-US" sz="2400" kern="1200" dirty="0"/>
            <a:t>2. </a:t>
          </a:r>
          <a:r>
            <a:rPr lang="en-US" sz="2400" kern="1200" dirty="0" smtClean="0"/>
            <a:t> Scientific research and development</a:t>
          </a:r>
          <a:endParaRPr lang="en-US" sz="2400" kern="1200" dirty="0"/>
        </a:p>
        <a:p>
          <a:pPr lvl="0" algn="l" defTabSz="1066800">
            <a:lnSpc>
              <a:spcPct val="90000"/>
            </a:lnSpc>
            <a:spcBef>
              <a:spcPct val="0"/>
            </a:spcBef>
            <a:spcAft>
              <a:spcPct val="35000"/>
            </a:spcAft>
          </a:pPr>
          <a:endParaRPr lang="en-US" sz="1600" kern="1200" dirty="0"/>
        </a:p>
        <a:p>
          <a:pPr lvl="0" algn="l" defTabSz="1066800">
            <a:lnSpc>
              <a:spcPct val="90000"/>
            </a:lnSpc>
            <a:spcBef>
              <a:spcPct val="0"/>
            </a:spcBef>
            <a:spcAft>
              <a:spcPct val="35000"/>
            </a:spcAft>
          </a:pPr>
          <a:r>
            <a:rPr lang="en-US" sz="2400" kern="1200" dirty="0"/>
            <a:t>3. </a:t>
          </a:r>
          <a:r>
            <a:rPr lang="en-US" sz="2400" kern="1200" dirty="0" smtClean="0"/>
            <a:t> Economic development</a:t>
          </a:r>
          <a:endParaRPr lang="en-US" sz="2400" kern="1200" dirty="0"/>
        </a:p>
        <a:p>
          <a:pPr lvl="0" algn="l" defTabSz="1066800">
            <a:lnSpc>
              <a:spcPct val="90000"/>
            </a:lnSpc>
            <a:spcBef>
              <a:spcPct val="0"/>
            </a:spcBef>
            <a:spcAft>
              <a:spcPct val="35000"/>
            </a:spcAft>
          </a:pPr>
          <a:endParaRPr lang="en-US" sz="1050" kern="1200" dirty="0"/>
        </a:p>
        <a:p>
          <a:pPr lvl="0" algn="l" defTabSz="1066800">
            <a:lnSpc>
              <a:spcPct val="90000"/>
            </a:lnSpc>
            <a:spcBef>
              <a:spcPct val="0"/>
            </a:spcBef>
            <a:spcAft>
              <a:spcPct val="35000"/>
            </a:spcAft>
          </a:pPr>
          <a:r>
            <a:rPr lang="en-US" sz="2400" kern="1200" dirty="0"/>
            <a:t>4. </a:t>
          </a:r>
          <a:r>
            <a:rPr lang="en-US" sz="2400" kern="1200" dirty="0" smtClean="0"/>
            <a:t> Workers who realized conditions could improve without revolution</a:t>
          </a:r>
          <a:endParaRPr lang="en-US" sz="2400" kern="1200" dirty="0"/>
        </a:p>
        <a:p>
          <a:pPr lvl="0" algn="l" defTabSz="1066800">
            <a:lnSpc>
              <a:spcPct val="90000"/>
            </a:lnSpc>
            <a:spcBef>
              <a:spcPct val="0"/>
            </a:spcBef>
            <a:spcAft>
              <a:spcPct val="35000"/>
            </a:spcAft>
          </a:pPr>
          <a:endParaRPr lang="en-US" sz="2000" kern="1200" dirty="0"/>
        </a:p>
      </dsp:txBody>
      <dsp:txXfrm>
        <a:off x="5853844" y="168855"/>
        <a:ext cx="3121299" cy="53772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83AE0C-5C7E-4B71-A97F-B67E81EB06D7}">
      <dsp:nvSpPr>
        <dsp:cNvPr id="0" name=""/>
        <dsp:cNvSpPr/>
      </dsp:nvSpPr>
      <dsp:spPr>
        <a:xfrm>
          <a:off x="345763" y="241899"/>
          <a:ext cx="4286738" cy="995927"/>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Nationalism = some New Countries strengthened and some weakened</a:t>
          </a:r>
        </a:p>
      </dsp:txBody>
      <dsp:txXfrm>
        <a:off x="374933" y="271069"/>
        <a:ext cx="4228398" cy="937587"/>
      </dsp:txXfrm>
    </dsp:sp>
    <dsp:sp modelId="{25A32475-ABE2-4E57-BD0D-E92A9D124DDF}">
      <dsp:nvSpPr>
        <dsp:cNvPr id="0" name=""/>
        <dsp:cNvSpPr/>
      </dsp:nvSpPr>
      <dsp:spPr>
        <a:xfrm>
          <a:off x="5053022" y="231479"/>
          <a:ext cx="3556829" cy="675574"/>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Nationalism encourages revolts </a:t>
          </a:r>
        </a:p>
      </dsp:txBody>
      <dsp:txXfrm>
        <a:off x="5072809" y="251266"/>
        <a:ext cx="3517255" cy="636000"/>
      </dsp:txXfrm>
    </dsp:sp>
    <dsp:sp modelId="{C25EE50B-7F2D-44FE-AD34-87C48944F072}">
      <dsp:nvSpPr>
        <dsp:cNvPr id="0" name=""/>
        <dsp:cNvSpPr/>
      </dsp:nvSpPr>
      <dsp:spPr>
        <a:xfrm>
          <a:off x="3798354" y="4794134"/>
          <a:ext cx="813657" cy="813657"/>
        </a:xfrm>
        <a:prstGeom prst="triangle">
          <a:avLst/>
        </a:prstGeom>
        <a:solidFill>
          <a:srgbClr val="C0000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80D517-478C-40F0-82E7-11E94BE6B09C}">
      <dsp:nvSpPr>
        <dsp:cNvPr id="0" name=""/>
        <dsp:cNvSpPr/>
      </dsp:nvSpPr>
      <dsp:spPr>
        <a:xfrm rot="240000">
          <a:off x="1763465" y="4445472"/>
          <a:ext cx="4883436" cy="341483"/>
        </a:xfrm>
        <a:prstGeom prst="rect">
          <a:avLst/>
        </a:prstGeom>
        <a:solidFill>
          <a:srgbClr val="C0000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5FE30C-0383-4D48-A3CC-34E15E7FD42F}">
      <dsp:nvSpPr>
        <dsp:cNvPr id="0" name=""/>
        <dsp:cNvSpPr/>
      </dsp:nvSpPr>
      <dsp:spPr>
        <a:xfrm rot="240000">
          <a:off x="4367956" y="3646751"/>
          <a:ext cx="4087974" cy="84662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*European powers want Ottoman lands but Balkan States want their independence (‘powder keg’)  </a:t>
          </a:r>
          <a:endParaRPr lang="en-US" sz="1800" kern="1200" dirty="0"/>
        </a:p>
      </dsp:txBody>
      <dsp:txXfrm>
        <a:off x="4409285" y="3688080"/>
        <a:ext cx="4005316" cy="763968"/>
      </dsp:txXfrm>
    </dsp:sp>
    <dsp:sp modelId="{08E74128-8128-4727-8E14-8DAE4F4B9187}">
      <dsp:nvSpPr>
        <dsp:cNvPr id="0" name=""/>
        <dsp:cNvSpPr/>
      </dsp:nvSpPr>
      <dsp:spPr>
        <a:xfrm rot="240000">
          <a:off x="4302310" y="2368595"/>
          <a:ext cx="4593556" cy="11670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1.Austria-Hungary a multiethnic, divided State</a:t>
          </a:r>
        </a:p>
        <a:p>
          <a:pPr lvl="0" algn="ctr" defTabSz="800100">
            <a:lnSpc>
              <a:spcPct val="90000"/>
            </a:lnSpc>
            <a:spcBef>
              <a:spcPct val="0"/>
            </a:spcBef>
            <a:spcAft>
              <a:spcPct val="35000"/>
            </a:spcAft>
          </a:pPr>
          <a:r>
            <a:rPr lang="en-US" sz="1800" kern="1200" dirty="0" smtClean="0"/>
            <a:t>2.Ottoman Empire Collapses – Balkan States nationalist revolt </a:t>
          </a:r>
        </a:p>
      </dsp:txBody>
      <dsp:txXfrm>
        <a:off x="4359281" y="2425566"/>
        <a:ext cx="4479614" cy="1053123"/>
      </dsp:txXfrm>
    </dsp:sp>
    <dsp:sp modelId="{98C51445-8031-4415-9CE4-E86B4E2342ED}">
      <dsp:nvSpPr>
        <dsp:cNvPr id="0" name=""/>
        <dsp:cNvSpPr/>
      </dsp:nvSpPr>
      <dsp:spPr>
        <a:xfrm rot="240000">
          <a:off x="4846313" y="1161776"/>
          <a:ext cx="3371824" cy="109933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1830 and 1848 – nationalistic revolts in Europe  for independence and reform </a:t>
          </a:r>
          <a:endParaRPr lang="en-US" sz="2000" kern="1200" dirty="0"/>
        </a:p>
      </dsp:txBody>
      <dsp:txXfrm>
        <a:off x="4899978" y="1215441"/>
        <a:ext cx="3264494" cy="992008"/>
      </dsp:txXfrm>
    </dsp:sp>
    <dsp:sp modelId="{1105DDF2-C30F-4B08-8189-BF523B66FCC8}">
      <dsp:nvSpPr>
        <dsp:cNvPr id="0" name=""/>
        <dsp:cNvSpPr/>
      </dsp:nvSpPr>
      <dsp:spPr>
        <a:xfrm rot="240000">
          <a:off x="531664" y="2965354"/>
          <a:ext cx="3424306" cy="11561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n-US" sz="1800" kern="1200" dirty="0"/>
        </a:p>
      </dsp:txBody>
      <dsp:txXfrm>
        <a:off x="588103" y="3021793"/>
        <a:ext cx="3311428" cy="1043271"/>
      </dsp:txXfrm>
    </dsp:sp>
    <dsp:sp modelId="{952252C9-C7AE-43AC-B727-01D3996F1F80}">
      <dsp:nvSpPr>
        <dsp:cNvPr id="0" name=""/>
        <dsp:cNvSpPr/>
      </dsp:nvSpPr>
      <dsp:spPr>
        <a:xfrm rot="240000">
          <a:off x="540858" y="1428706"/>
          <a:ext cx="3659104" cy="142794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dirty="0" smtClean="0"/>
            <a:t>New Countries formed:</a:t>
          </a:r>
        </a:p>
        <a:p>
          <a:pPr marL="228600" lvl="1" indent="-228600" algn="l" defTabSz="889000">
            <a:lnSpc>
              <a:spcPct val="90000"/>
            </a:lnSpc>
            <a:spcBef>
              <a:spcPct val="0"/>
            </a:spcBef>
            <a:spcAft>
              <a:spcPct val="15000"/>
            </a:spcAft>
            <a:buChar char="••"/>
          </a:pPr>
          <a:r>
            <a:rPr lang="en-US" sz="2000" kern="1200" dirty="0" smtClean="0"/>
            <a:t>Italy , Germany , Dual Monarchy of Austria-Hungary</a:t>
          </a:r>
        </a:p>
      </dsp:txBody>
      <dsp:txXfrm>
        <a:off x="610564" y="1498412"/>
        <a:ext cx="3519692" cy="128853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D6524F5-FF62-4D30-8527-430F214B3C4C}" type="datetimeFigureOut">
              <a:rPr lang="en-US" smtClean="0"/>
              <a:pPr/>
              <a:t>5/3/2018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B35B45A-D9C1-4581-A834-4702DD987317}" type="slidenum">
              <a:rPr lang="en-US" smtClean="0"/>
              <a:pPr/>
              <a:t>‹#›</a:t>
            </a:fld>
            <a:endParaRPr lang="en-US"/>
          </a:p>
        </p:txBody>
      </p:sp>
    </p:spTree>
    <p:extLst>
      <p:ext uri="{BB962C8B-B14F-4D97-AF65-F5344CB8AC3E}">
        <p14:creationId xmlns:p14="http://schemas.microsoft.com/office/powerpoint/2010/main" val="198026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35B45A-D9C1-4581-A834-4702DD987317}" type="slidenum">
              <a:rPr lang="en-US" smtClean="0"/>
              <a:pPr/>
              <a:t>35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35B45A-D9C1-4581-A834-4702DD987317}" type="slidenum">
              <a:rPr lang="en-US" smtClean="0"/>
              <a:pPr/>
              <a:t>44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1D9240-46CC-4F47-9E40-921FAF32113D}" type="datetimeFigureOut">
              <a:rPr lang="en-US" smtClean="0"/>
              <a:pPr/>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1AB548-CB1A-4964-AA8B-4EFA224C223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1D9240-46CC-4F47-9E40-921FAF32113D}" type="datetimeFigureOut">
              <a:rPr lang="en-US" smtClean="0"/>
              <a:pPr/>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1AB548-CB1A-4964-AA8B-4EFA224C223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1D9240-46CC-4F47-9E40-921FAF32113D}" type="datetimeFigureOut">
              <a:rPr lang="en-US" smtClean="0"/>
              <a:pPr/>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1AB548-CB1A-4964-AA8B-4EFA224C223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778F0029-92DC-4E86-B84B-F00E68E47AE2}" type="datetimeFigureOut">
              <a:rPr lang="en-US"/>
              <a:pPr/>
              <a:t>5/3/2018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42BBE3B-DA2B-4B4E-81FA-9FB107293F81}" type="slidenum">
              <a:rPr lang="en-US"/>
              <a:pPr/>
              <a:t>‹#›</a:t>
            </a:fld>
            <a:endParaRPr lang="en-US"/>
          </a:p>
        </p:txBody>
      </p:sp>
    </p:spTree>
    <p:extLst>
      <p:ext uri="{BB962C8B-B14F-4D97-AF65-F5344CB8AC3E}">
        <p14:creationId xmlns:p14="http://schemas.microsoft.com/office/powerpoint/2010/main" val="2839662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E2731DC-C214-4EBC-A32A-C7BB3245EC1B}" type="datetimeFigureOut">
              <a:rPr lang="en-US"/>
              <a:pPr/>
              <a:t>5/3/2018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75C92DF-635B-40C0-A128-97DD72ADAF94}" type="slidenum">
              <a:rPr lang="en-US"/>
              <a:pPr/>
              <a:t>‹#›</a:t>
            </a:fld>
            <a:endParaRPr lang="en-US"/>
          </a:p>
        </p:txBody>
      </p:sp>
    </p:spTree>
    <p:extLst>
      <p:ext uri="{BB962C8B-B14F-4D97-AF65-F5344CB8AC3E}">
        <p14:creationId xmlns:p14="http://schemas.microsoft.com/office/powerpoint/2010/main" val="3019872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CED1F3A8-A4B7-4091-A620-6F23B084A751}" type="datetimeFigureOut">
              <a:rPr lang="en-US"/>
              <a:pPr/>
              <a:t>5/3/2018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0AECF8C-9484-46BB-855E-C1A306E3B4E9}" type="slidenum">
              <a:rPr lang="en-US"/>
              <a:pPr/>
              <a:t>‹#›</a:t>
            </a:fld>
            <a:endParaRPr lang="en-US"/>
          </a:p>
        </p:txBody>
      </p:sp>
    </p:spTree>
    <p:extLst>
      <p:ext uri="{BB962C8B-B14F-4D97-AF65-F5344CB8AC3E}">
        <p14:creationId xmlns:p14="http://schemas.microsoft.com/office/powerpoint/2010/main" val="36476675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524000"/>
            <a:ext cx="4191000" cy="4598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524000"/>
            <a:ext cx="4191000" cy="4598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7AF12B06-5956-40A1-8FBC-35E1AFFEB04F}" type="datetimeFigureOut">
              <a:rPr lang="en-US"/>
              <a:pPr/>
              <a:t>5/3/2018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8BDC023-4B3A-4A4E-8F6D-86100985EF80}" type="slidenum">
              <a:rPr lang="en-US"/>
              <a:pPr/>
              <a:t>‹#›</a:t>
            </a:fld>
            <a:endParaRPr lang="en-US"/>
          </a:p>
        </p:txBody>
      </p:sp>
    </p:spTree>
    <p:extLst>
      <p:ext uri="{BB962C8B-B14F-4D97-AF65-F5344CB8AC3E}">
        <p14:creationId xmlns:p14="http://schemas.microsoft.com/office/powerpoint/2010/main" val="343720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E0B6ACA5-623F-4FC2-9B7F-7FFEDB0CC784}" type="datetimeFigureOut">
              <a:rPr lang="en-US"/>
              <a:pPr/>
              <a:t>5/3/2018</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F80FFFF-1BE1-4A4D-91B0-DC9039FF9E97}" type="slidenum">
              <a:rPr lang="en-US"/>
              <a:pPr/>
              <a:t>‹#›</a:t>
            </a:fld>
            <a:endParaRPr lang="en-US"/>
          </a:p>
        </p:txBody>
      </p:sp>
    </p:spTree>
    <p:extLst>
      <p:ext uri="{BB962C8B-B14F-4D97-AF65-F5344CB8AC3E}">
        <p14:creationId xmlns:p14="http://schemas.microsoft.com/office/powerpoint/2010/main" val="19100100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AA25430D-F9FC-41ED-8328-29BB4BD53F5C}" type="datetimeFigureOut">
              <a:rPr lang="en-US"/>
              <a:pPr/>
              <a:t>5/3/2018</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2BBFC87-0481-4003-87AB-8B3AFE5D263F}" type="slidenum">
              <a:rPr lang="en-US"/>
              <a:pPr/>
              <a:t>‹#›</a:t>
            </a:fld>
            <a:endParaRPr lang="en-US"/>
          </a:p>
        </p:txBody>
      </p:sp>
    </p:spTree>
    <p:extLst>
      <p:ext uri="{BB962C8B-B14F-4D97-AF65-F5344CB8AC3E}">
        <p14:creationId xmlns:p14="http://schemas.microsoft.com/office/powerpoint/2010/main" val="3897038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7D6D10A-5A9D-4937-A3F5-5C41BDF7AAC7}" type="datetimeFigureOut">
              <a:rPr lang="en-US"/>
              <a:pPr/>
              <a:t>5/3/2018</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326880D-5F54-4766-BE1A-C0EF5BC23D2A}" type="slidenum">
              <a:rPr lang="en-US"/>
              <a:pPr/>
              <a:t>‹#›</a:t>
            </a:fld>
            <a:endParaRPr lang="en-US"/>
          </a:p>
        </p:txBody>
      </p:sp>
    </p:spTree>
    <p:extLst>
      <p:ext uri="{BB962C8B-B14F-4D97-AF65-F5344CB8AC3E}">
        <p14:creationId xmlns:p14="http://schemas.microsoft.com/office/powerpoint/2010/main" val="26826045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CEB0599-1A50-4180-9180-7BD00754710A}" type="datetimeFigureOut">
              <a:rPr lang="en-US"/>
              <a:pPr/>
              <a:t>5/3/2018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8143D2D-7441-43EA-842B-85FF2A7B259C}" type="slidenum">
              <a:rPr lang="en-US"/>
              <a:pPr/>
              <a:t>‹#›</a:t>
            </a:fld>
            <a:endParaRPr lang="en-US"/>
          </a:p>
        </p:txBody>
      </p:sp>
    </p:spTree>
    <p:extLst>
      <p:ext uri="{BB962C8B-B14F-4D97-AF65-F5344CB8AC3E}">
        <p14:creationId xmlns:p14="http://schemas.microsoft.com/office/powerpoint/2010/main" val="1373333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1D9240-46CC-4F47-9E40-921FAF32113D}" type="datetimeFigureOut">
              <a:rPr lang="en-US" smtClean="0"/>
              <a:pPr/>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1AB548-CB1A-4964-AA8B-4EFA224C2235}"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4D72203-C133-422D-8D98-274B74D9D41B}" type="datetimeFigureOut">
              <a:rPr lang="en-US"/>
              <a:pPr/>
              <a:t>5/3/2018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17D5254-6DAB-43D8-91A1-BE445C2294E3}" type="slidenum">
              <a:rPr lang="en-US"/>
              <a:pPr/>
              <a:t>‹#›</a:t>
            </a:fld>
            <a:endParaRPr lang="en-US"/>
          </a:p>
        </p:txBody>
      </p:sp>
    </p:spTree>
    <p:extLst>
      <p:ext uri="{BB962C8B-B14F-4D97-AF65-F5344CB8AC3E}">
        <p14:creationId xmlns:p14="http://schemas.microsoft.com/office/powerpoint/2010/main" val="36709594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DADDD27-69E4-49B7-AC40-FEA16BD9D12F}" type="datetimeFigureOut">
              <a:rPr lang="en-US"/>
              <a:pPr/>
              <a:t>5/3/2018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810EE28-6DC1-419A-ABF0-5E0514B9DCF5}" type="slidenum">
              <a:rPr lang="en-US"/>
              <a:pPr/>
              <a:t>‹#›</a:t>
            </a:fld>
            <a:endParaRPr lang="en-US"/>
          </a:p>
        </p:txBody>
      </p:sp>
    </p:spTree>
    <p:extLst>
      <p:ext uri="{BB962C8B-B14F-4D97-AF65-F5344CB8AC3E}">
        <p14:creationId xmlns:p14="http://schemas.microsoft.com/office/powerpoint/2010/main" val="40599704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2425" y="228600"/>
            <a:ext cx="2133600" cy="58943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228600"/>
            <a:ext cx="6248400" cy="5894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5AAAA94-F431-4407-870B-4EF5B7BB84DC}" type="datetimeFigureOut">
              <a:rPr lang="en-US"/>
              <a:pPr/>
              <a:t>5/3/2018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4F65205-BCE9-43FB-AF0B-80AEF23CCB19}" type="slidenum">
              <a:rPr lang="en-US"/>
              <a:pPr/>
              <a:t>‹#›</a:t>
            </a:fld>
            <a:endParaRPr lang="en-US"/>
          </a:p>
        </p:txBody>
      </p:sp>
    </p:spTree>
    <p:extLst>
      <p:ext uri="{BB962C8B-B14F-4D97-AF65-F5344CB8AC3E}">
        <p14:creationId xmlns:p14="http://schemas.microsoft.com/office/powerpoint/2010/main" val="23446549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547889FB-B3D8-46D6-A43E-C902ABE1DD4E}" type="datetimeFigureOut">
              <a:rPr lang="en-US"/>
              <a:pPr/>
              <a:t>5/3/2018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2578A1C-BF0A-4984-B046-1D736EC836CC}" type="slidenum">
              <a:rPr lang="en-US"/>
              <a:pPr/>
              <a:t>‹#›</a:t>
            </a:fld>
            <a:endParaRPr lang="en-US"/>
          </a:p>
        </p:txBody>
      </p:sp>
    </p:spTree>
    <p:extLst>
      <p:ext uri="{BB962C8B-B14F-4D97-AF65-F5344CB8AC3E}">
        <p14:creationId xmlns:p14="http://schemas.microsoft.com/office/powerpoint/2010/main" val="4428199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453721D-AC20-4898-BE5E-FD3AD7F0A679}" type="datetimeFigureOut">
              <a:rPr lang="en-US"/>
              <a:pPr/>
              <a:t>5/3/2018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0125B0A-EE9A-48BE-9DC9-EC12CC5B8332}" type="slidenum">
              <a:rPr lang="en-US"/>
              <a:pPr/>
              <a:t>‹#›</a:t>
            </a:fld>
            <a:endParaRPr lang="en-US"/>
          </a:p>
        </p:txBody>
      </p:sp>
    </p:spTree>
    <p:extLst>
      <p:ext uri="{BB962C8B-B14F-4D97-AF65-F5344CB8AC3E}">
        <p14:creationId xmlns:p14="http://schemas.microsoft.com/office/powerpoint/2010/main" val="20719529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088820AC-AA32-4186-987C-5C93A7A7E8EC}" type="datetimeFigureOut">
              <a:rPr lang="en-US"/>
              <a:pPr/>
              <a:t>5/3/2018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C2A5403-3FA9-4052-AF5A-B3C271EE23C5}" type="slidenum">
              <a:rPr lang="en-US"/>
              <a:pPr/>
              <a:t>‹#›</a:t>
            </a:fld>
            <a:endParaRPr lang="en-US"/>
          </a:p>
        </p:txBody>
      </p:sp>
    </p:spTree>
    <p:extLst>
      <p:ext uri="{BB962C8B-B14F-4D97-AF65-F5344CB8AC3E}">
        <p14:creationId xmlns:p14="http://schemas.microsoft.com/office/powerpoint/2010/main" val="16458119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70916E3F-853D-4CB6-A894-B230343D7E97}" type="datetimeFigureOut">
              <a:rPr lang="en-US"/>
              <a:pPr/>
              <a:t>5/3/2018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0C5B023-3BBE-4E95-B21F-2E7E20A07515}" type="slidenum">
              <a:rPr lang="en-US"/>
              <a:pPr/>
              <a:t>‹#›</a:t>
            </a:fld>
            <a:endParaRPr lang="en-US"/>
          </a:p>
        </p:txBody>
      </p:sp>
    </p:spTree>
    <p:extLst>
      <p:ext uri="{BB962C8B-B14F-4D97-AF65-F5344CB8AC3E}">
        <p14:creationId xmlns:p14="http://schemas.microsoft.com/office/powerpoint/2010/main" val="13186012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62476A65-BCAC-4EBD-9DD3-60B2FC57F01B}" type="datetimeFigureOut">
              <a:rPr lang="en-US"/>
              <a:pPr/>
              <a:t>5/3/2018</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F550AB0-D90E-48F2-9E5A-145FD9340363}" type="slidenum">
              <a:rPr lang="en-US"/>
              <a:pPr/>
              <a:t>‹#›</a:t>
            </a:fld>
            <a:endParaRPr lang="en-US"/>
          </a:p>
        </p:txBody>
      </p:sp>
    </p:spTree>
    <p:extLst>
      <p:ext uri="{BB962C8B-B14F-4D97-AF65-F5344CB8AC3E}">
        <p14:creationId xmlns:p14="http://schemas.microsoft.com/office/powerpoint/2010/main" val="224888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9DA8046C-CF64-4A72-AB9F-BBB7E6969F55}" type="datetimeFigureOut">
              <a:rPr lang="en-US"/>
              <a:pPr/>
              <a:t>5/3/2018</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3257C97-1BF0-4D23-95D8-8812DEE57504}" type="slidenum">
              <a:rPr lang="en-US"/>
              <a:pPr/>
              <a:t>‹#›</a:t>
            </a:fld>
            <a:endParaRPr lang="en-US"/>
          </a:p>
        </p:txBody>
      </p:sp>
    </p:spTree>
    <p:extLst>
      <p:ext uri="{BB962C8B-B14F-4D97-AF65-F5344CB8AC3E}">
        <p14:creationId xmlns:p14="http://schemas.microsoft.com/office/powerpoint/2010/main" val="33086063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DBEC997A-1978-42BC-AC5D-BBA457236B36}" type="datetimeFigureOut">
              <a:rPr lang="en-US"/>
              <a:pPr/>
              <a:t>5/3/2018</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02F43EF-1B60-4CCF-A053-58ED2C03A40F}" type="slidenum">
              <a:rPr lang="en-US"/>
              <a:pPr/>
              <a:t>‹#›</a:t>
            </a:fld>
            <a:endParaRPr lang="en-US"/>
          </a:p>
        </p:txBody>
      </p:sp>
    </p:spTree>
    <p:extLst>
      <p:ext uri="{BB962C8B-B14F-4D97-AF65-F5344CB8AC3E}">
        <p14:creationId xmlns:p14="http://schemas.microsoft.com/office/powerpoint/2010/main" val="1073051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1D9240-46CC-4F47-9E40-921FAF32113D}" type="datetimeFigureOut">
              <a:rPr lang="en-US" smtClean="0"/>
              <a:pPr/>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1AB548-CB1A-4964-AA8B-4EFA224C2235}"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3CA128A-F828-45B9-B1E3-DB557D59672C}" type="datetimeFigureOut">
              <a:rPr lang="en-US"/>
              <a:pPr/>
              <a:t>5/3/2018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6A79CD0-E78C-4B0C-8FC3-8ED9FFE9F533}" type="slidenum">
              <a:rPr lang="en-US"/>
              <a:pPr/>
              <a:t>‹#›</a:t>
            </a:fld>
            <a:endParaRPr lang="en-US"/>
          </a:p>
        </p:txBody>
      </p:sp>
    </p:spTree>
    <p:extLst>
      <p:ext uri="{BB962C8B-B14F-4D97-AF65-F5344CB8AC3E}">
        <p14:creationId xmlns:p14="http://schemas.microsoft.com/office/powerpoint/2010/main" val="36439401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EECE1F0-0C70-496A-B005-786265241D68}" type="datetimeFigureOut">
              <a:rPr lang="en-US"/>
              <a:pPr/>
              <a:t>5/3/2018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5E63F68-9026-4E4C-9237-052037B0ADDF}" type="slidenum">
              <a:rPr lang="en-US"/>
              <a:pPr/>
              <a:t>‹#›</a:t>
            </a:fld>
            <a:endParaRPr lang="en-US"/>
          </a:p>
        </p:txBody>
      </p:sp>
    </p:spTree>
    <p:extLst>
      <p:ext uri="{BB962C8B-B14F-4D97-AF65-F5344CB8AC3E}">
        <p14:creationId xmlns:p14="http://schemas.microsoft.com/office/powerpoint/2010/main" val="25486340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88B4BF3-CF66-4F58-B9CA-0887B8E690B5}" type="datetimeFigureOut">
              <a:rPr lang="en-US"/>
              <a:pPr/>
              <a:t>5/3/2018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79C50EF-D67D-4175-956F-8DB47292361B}" type="slidenum">
              <a:rPr lang="en-US"/>
              <a:pPr/>
              <a:t>‹#›</a:t>
            </a:fld>
            <a:endParaRPr lang="en-US"/>
          </a:p>
        </p:txBody>
      </p:sp>
    </p:spTree>
    <p:extLst>
      <p:ext uri="{BB962C8B-B14F-4D97-AF65-F5344CB8AC3E}">
        <p14:creationId xmlns:p14="http://schemas.microsoft.com/office/powerpoint/2010/main" val="39043500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9147B21-C852-4743-9301-F8C6C9CC9340}" type="datetimeFigureOut">
              <a:rPr lang="en-US"/>
              <a:pPr/>
              <a:t>5/3/2018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76DCA3C-C41B-4449-9DD2-AD2A4C3F899D}" type="slidenum">
              <a:rPr lang="en-US"/>
              <a:pPr/>
              <a:t>‹#›</a:t>
            </a:fld>
            <a:endParaRPr lang="en-US"/>
          </a:p>
        </p:txBody>
      </p:sp>
    </p:spTree>
    <p:extLst>
      <p:ext uri="{BB962C8B-B14F-4D97-AF65-F5344CB8AC3E}">
        <p14:creationId xmlns:p14="http://schemas.microsoft.com/office/powerpoint/2010/main" val="38710758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1D9240-46CC-4F47-9E40-921FAF32113D}" type="datetimeFigureOut">
              <a:rPr lang="en-US" smtClean="0">
                <a:solidFill>
                  <a:prstClr val="black">
                    <a:tint val="75000"/>
                  </a:prstClr>
                </a:solidFill>
              </a:rPr>
              <a:pPr/>
              <a:t>5/3/2018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1AB548-CB1A-4964-AA8B-4EFA224C22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69950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1D9240-46CC-4F47-9E40-921FAF32113D}" type="datetimeFigureOut">
              <a:rPr lang="en-US" smtClean="0">
                <a:solidFill>
                  <a:prstClr val="black">
                    <a:tint val="75000"/>
                  </a:prstClr>
                </a:solidFill>
              </a:rPr>
              <a:pPr/>
              <a:t>5/3/2018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1AB548-CB1A-4964-AA8B-4EFA224C22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95860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1D9240-46CC-4F47-9E40-921FAF32113D}" type="datetimeFigureOut">
              <a:rPr lang="en-US" smtClean="0">
                <a:solidFill>
                  <a:prstClr val="black">
                    <a:tint val="75000"/>
                  </a:prstClr>
                </a:solidFill>
              </a:rPr>
              <a:pPr/>
              <a:t>5/3/2018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1AB548-CB1A-4964-AA8B-4EFA224C22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4652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1D9240-46CC-4F47-9E40-921FAF32113D}" type="datetimeFigureOut">
              <a:rPr lang="en-US" smtClean="0">
                <a:solidFill>
                  <a:prstClr val="black">
                    <a:tint val="75000"/>
                  </a:prstClr>
                </a:solidFill>
              </a:rPr>
              <a:pPr/>
              <a:t>5/3/2018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1AB548-CB1A-4964-AA8B-4EFA224C22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39819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1D9240-46CC-4F47-9E40-921FAF32113D}" type="datetimeFigureOut">
              <a:rPr lang="en-US" smtClean="0">
                <a:solidFill>
                  <a:prstClr val="black">
                    <a:tint val="75000"/>
                  </a:prstClr>
                </a:solidFill>
              </a:rPr>
              <a:pPr/>
              <a:t>5/3/2018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D1AB548-CB1A-4964-AA8B-4EFA224C22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9233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1D9240-46CC-4F47-9E40-921FAF32113D}" type="datetimeFigureOut">
              <a:rPr lang="en-US" smtClean="0">
                <a:solidFill>
                  <a:prstClr val="black">
                    <a:tint val="75000"/>
                  </a:prstClr>
                </a:solidFill>
              </a:rPr>
              <a:pPr/>
              <a:t>5/3/2018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D1AB548-CB1A-4964-AA8B-4EFA224C22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2395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1D9240-46CC-4F47-9E40-921FAF32113D}" type="datetimeFigureOut">
              <a:rPr lang="en-US" smtClean="0"/>
              <a:pPr/>
              <a:t>5/3/2018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1AB548-CB1A-4964-AA8B-4EFA224C2235}"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1D9240-46CC-4F47-9E40-921FAF32113D}" type="datetimeFigureOut">
              <a:rPr lang="en-US" smtClean="0">
                <a:solidFill>
                  <a:prstClr val="black">
                    <a:tint val="75000"/>
                  </a:prstClr>
                </a:solidFill>
              </a:rPr>
              <a:pPr/>
              <a:t>5/3/2018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D1AB548-CB1A-4964-AA8B-4EFA224C22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72151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1D9240-46CC-4F47-9E40-921FAF32113D}" type="datetimeFigureOut">
              <a:rPr lang="en-US" smtClean="0">
                <a:solidFill>
                  <a:prstClr val="black">
                    <a:tint val="75000"/>
                  </a:prstClr>
                </a:solidFill>
              </a:rPr>
              <a:pPr/>
              <a:t>5/3/2018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1AB548-CB1A-4964-AA8B-4EFA224C22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23792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1D9240-46CC-4F47-9E40-921FAF32113D}" type="datetimeFigureOut">
              <a:rPr lang="en-US" smtClean="0">
                <a:solidFill>
                  <a:prstClr val="black">
                    <a:tint val="75000"/>
                  </a:prstClr>
                </a:solidFill>
              </a:rPr>
              <a:pPr/>
              <a:t>5/3/2018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1AB548-CB1A-4964-AA8B-4EFA224C22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22424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1D9240-46CC-4F47-9E40-921FAF32113D}" type="datetimeFigureOut">
              <a:rPr lang="en-US" smtClean="0">
                <a:solidFill>
                  <a:prstClr val="black">
                    <a:tint val="75000"/>
                  </a:prstClr>
                </a:solidFill>
              </a:rPr>
              <a:pPr/>
              <a:t>5/3/2018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1AB548-CB1A-4964-AA8B-4EFA224C22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77813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1D9240-46CC-4F47-9E40-921FAF32113D}" type="datetimeFigureOut">
              <a:rPr lang="en-US" smtClean="0">
                <a:solidFill>
                  <a:prstClr val="black">
                    <a:tint val="75000"/>
                  </a:prstClr>
                </a:solidFill>
              </a:rPr>
              <a:pPr/>
              <a:t>5/3/2018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1AB548-CB1A-4964-AA8B-4EFA224C22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2215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1D9240-46CC-4F47-9E40-921FAF32113D}" type="datetimeFigureOut">
              <a:rPr lang="en-US" smtClean="0"/>
              <a:pPr/>
              <a:t>5/3/2018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1AB548-CB1A-4964-AA8B-4EFA224C223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1D9240-46CC-4F47-9E40-921FAF32113D}" type="datetimeFigureOut">
              <a:rPr lang="en-US" smtClean="0"/>
              <a:pPr/>
              <a:t>5/3/2018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1AB548-CB1A-4964-AA8B-4EFA224C223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1D9240-46CC-4F47-9E40-921FAF32113D}" type="datetimeFigureOut">
              <a:rPr lang="en-US" smtClean="0"/>
              <a:pPr/>
              <a:t>5/3/2018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1AB548-CB1A-4964-AA8B-4EFA224C223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1D9240-46CC-4F47-9E40-921FAF32113D}" type="datetimeFigureOut">
              <a:rPr lang="en-US" smtClean="0"/>
              <a:pPr/>
              <a:t>5/3/2018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1AB548-CB1A-4964-AA8B-4EFA224C223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1D9240-46CC-4F47-9E40-921FAF32113D}" type="datetimeFigureOut">
              <a:rPr lang="en-US" smtClean="0"/>
              <a:pPr/>
              <a:t>5/3/2018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1AB548-CB1A-4964-AA8B-4EFA224C223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1D9240-46CC-4F47-9E40-921FAF32113D}" type="datetimeFigureOut">
              <a:rPr lang="en-US" smtClean="0"/>
              <a:pPr/>
              <a:t>5/3/2018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1AB548-CB1A-4964-AA8B-4EFA224C223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C5D1D7"/>
        </a:solidFill>
        <a:effectLst/>
      </p:bgPr>
    </p:bg>
    <p:spTree>
      <p:nvGrpSpPr>
        <p:cNvPr id="1" name=""/>
        <p:cNvGrpSpPr/>
        <p:nvPr/>
      </p:nvGrpSpPr>
      <p:grpSpPr>
        <a:xfrm>
          <a:off x="0" y="0"/>
          <a:ext cx="0" cy="0"/>
          <a:chOff x="0" y="0"/>
          <a:chExt cx="0" cy="0"/>
        </a:xfrm>
      </p:grpSpPr>
      <p:sp>
        <p:nvSpPr>
          <p:cNvPr id="4098" name="Rectangle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srgbClr val="000000"/>
              </a:solidFill>
            </a:endParaRPr>
          </a:p>
        </p:txBody>
      </p:sp>
      <p:sp>
        <p:nvSpPr>
          <p:cNvPr id="4099" name="Rectangle 15"/>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srgbClr val="000000"/>
              </a:solidFill>
            </a:endParaRPr>
          </a:p>
        </p:txBody>
      </p:sp>
      <p:sp>
        <p:nvSpPr>
          <p:cNvPr id="4100" name="Rectangle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srgbClr val="000000"/>
              </a:solidFill>
            </a:endParaRPr>
          </a:p>
        </p:txBody>
      </p:sp>
      <p:sp>
        <p:nvSpPr>
          <p:cNvPr id="4101" name="Rectangle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srgbClr val="000000"/>
              </a:solidFill>
            </a:endParaRPr>
          </a:p>
        </p:txBody>
      </p:sp>
      <p:sp>
        <p:nvSpPr>
          <p:cNvPr id="4102" name="Rectangle 8"/>
          <p:cNvSpPr>
            <a:spLocks noChangeArrowheads="1"/>
          </p:cNvSpPr>
          <p:nvPr/>
        </p:nvSpPr>
        <p:spPr bwMode="auto">
          <a:xfrm>
            <a:off x="149225" y="6388100"/>
            <a:ext cx="8832850" cy="309563"/>
          </a:xfrm>
          <a:prstGeom prst="rect">
            <a:avLst/>
          </a:prstGeom>
          <a:solidFill>
            <a:srgbClr val="8CADA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srgbClr val="000000"/>
              </a:solidFill>
            </a:endParaRPr>
          </a:p>
        </p:txBody>
      </p:sp>
      <p:sp>
        <p:nvSpPr>
          <p:cNvPr id="4103" name="Rectangle 7"/>
          <p:cNvSpPr>
            <a:spLocks noChangeArrowheads="1"/>
          </p:cNvSpPr>
          <p:nvPr/>
        </p:nvSpPr>
        <p:spPr bwMode="auto">
          <a:xfrm>
            <a:off x="152400" y="155575"/>
            <a:ext cx="8832850" cy="6546850"/>
          </a:xfrm>
          <a:prstGeom prst="rect">
            <a:avLst/>
          </a:prstGeom>
          <a:noFill/>
          <a:ln w="9525">
            <a:solidFill>
              <a:srgbClr val="7B98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endParaRPr>
          </a:p>
        </p:txBody>
      </p:sp>
      <p:sp>
        <p:nvSpPr>
          <p:cNvPr id="4104" name="Straight Connector 9"/>
          <p:cNvSpPr>
            <a:spLocks noChangeShapeType="1"/>
          </p:cNvSpPr>
          <p:nvPr/>
        </p:nvSpPr>
        <p:spPr bwMode="auto">
          <a:xfrm>
            <a:off x="152400" y="1276350"/>
            <a:ext cx="8832850" cy="0"/>
          </a:xfrm>
          <a:prstGeom prst="line">
            <a:avLst/>
          </a:prstGeom>
          <a:noFill/>
          <a:ln w="9525">
            <a:solidFill>
              <a:srgbClr val="7B9899"/>
            </a:solidFill>
            <a:prstDash val="sysDash"/>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ndParaRPr>
          </a:p>
        </p:txBody>
      </p:sp>
      <p:sp>
        <p:nvSpPr>
          <p:cNvPr id="4105" name="Oval 11"/>
          <p:cNvSpPr>
            <a:spLocks noChangeArrowheads="1"/>
          </p:cNvSpPr>
          <p:nvPr/>
        </p:nvSpPr>
        <p:spPr bwMode="auto">
          <a:xfrm>
            <a:off x="4267200" y="955675"/>
            <a:ext cx="609600" cy="609600"/>
          </a:xfrm>
          <a:prstGeom prst="ellipse">
            <a:avLst/>
          </a:prstGeom>
          <a:solidFill>
            <a:srgbClr val="FFFFFF"/>
          </a:solidFill>
          <a:ln>
            <a:noFill/>
          </a:ln>
          <a:extLst>
            <a:ext uri="{91240B29-F687-4F45-9708-019B960494DF}">
              <a14:hiddenLine xmlns:a14="http://schemas.microsoft.com/office/drawing/2010/main" w="15875" cap="rnd">
                <a:solidFill>
                  <a:srgbClr val="000000"/>
                </a:solidFill>
                <a:round/>
                <a:headEnd/>
                <a:tailEnd/>
              </a14:hiddenLine>
            </a:ext>
          </a:extLst>
        </p:spPr>
        <p:txBody>
          <a:bodyPr anchor="ctr"/>
          <a:lstStyle/>
          <a:p>
            <a:pPr algn="ctr" fontAlgn="base">
              <a:spcBef>
                <a:spcPct val="0"/>
              </a:spcBef>
              <a:spcAft>
                <a:spcPct val="0"/>
              </a:spcAft>
            </a:pPr>
            <a:endParaRPr lang="en-US" smtClean="0">
              <a:solidFill>
                <a:srgbClr val="FFFFFF"/>
              </a:solidFill>
            </a:endParaRPr>
          </a:p>
        </p:txBody>
      </p:sp>
      <p:sp>
        <p:nvSpPr>
          <p:cNvPr id="4106" name="Oval 14"/>
          <p:cNvSpPr>
            <a:spLocks noChangeArrowheads="1"/>
          </p:cNvSpPr>
          <p:nvPr/>
        </p:nvSpPr>
        <p:spPr bwMode="auto">
          <a:xfrm>
            <a:off x="4362450" y="1050925"/>
            <a:ext cx="419100" cy="420688"/>
          </a:xfrm>
          <a:prstGeom prst="ellipse">
            <a:avLst/>
          </a:prstGeom>
          <a:solidFill>
            <a:srgbClr val="FFFFFF"/>
          </a:solidFill>
          <a:ln w="50800" cap="rnd" cmpd="dbl">
            <a:solidFill>
              <a:srgbClr val="7B9899"/>
            </a:solidFill>
            <a:round/>
            <a:headEnd/>
            <a:tailEnd/>
          </a:ln>
        </p:spPr>
        <p:txBody>
          <a:bodyPr anchor="ctr"/>
          <a:lstStyle/>
          <a:p>
            <a:pPr algn="ctr" fontAlgn="base">
              <a:spcBef>
                <a:spcPct val="0"/>
              </a:spcBef>
              <a:spcAft>
                <a:spcPct val="0"/>
              </a:spcAft>
            </a:pPr>
            <a:endParaRPr lang="en-US" smtClean="0">
              <a:solidFill>
                <a:srgbClr val="FFFFFF"/>
              </a:solidFill>
            </a:endParaRPr>
          </a:p>
        </p:txBody>
      </p:sp>
      <p:sp>
        <p:nvSpPr>
          <p:cNvPr id="4107"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108"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9" name="Date Placeholder 3"/>
          <p:cNvSpPr>
            <a:spLocks noGrp="1"/>
          </p:cNvSpPr>
          <p:nvPr>
            <p:ph type="dt" sz="half" idx="2"/>
          </p:nvPr>
        </p:nvSpPr>
        <p:spPr bwMode="auto">
          <a:xfrm>
            <a:off x="5791200" y="6405563"/>
            <a:ext cx="30448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solidFill>
                  <a:srgbClr val="FFFFFF"/>
                </a:solidFill>
                <a:latin typeface="+mn-lt"/>
              </a:defRPr>
            </a:lvl1pPr>
          </a:lstStyle>
          <a:p>
            <a:pPr fontAlgn="base">
              <a:spcBef>
                <a:spcPct val="0"/>
              </a:spcBef>
              <a:spcAft>
                <a:spcPct val="0"/>
              </a:spcAft>
            </a:pPr>
            <a:fld id="{E0470145-53B9-4F39-8A9D-E3FC14B7AD30}" type="datetimeFigureOut">
              <a:rPr lang="en-US" smtClean="0"/>
              <a:pPr fontAlgn="base">
                <a:spcBef>
                  <a:spcPct val="0"/>
                </a:spcBef>
                <a:spcAft>
                  <a:spcPct val="0"/>
                </a:spcAft>
              </a:pPr>
              <a:t>5/3/2018</a:t>
            </a:fld>
            <a:endParaRPr lang="en-US" smtClean="0"/>
          </a:p>
        </p:txBody>
      </p:sp>
      <p:sp>
        <p:nvSpPr>
          <p:cNvPr id="4110" name="Footer Placeholder 4"/>
          <p:cNvSpPr>
            <a:spLocks noGrp="1"/>
          </p:cNvSpPr>
          <p:nvPr>
            <p:ph type="ftr" sz="quarter" idx="3"/>
          </p:nvPr>
        </p:nvSpPr>
        <p:spPr bwMode="auto">
          <a:xfrm>
            <a:off x="304800" y="6410325"/>
            <a:ext cx="3581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solidFill>
                  <a:srgbClr val="FFFFFF"/>
                </a:solidFill>
                <a:latin typeface="+mn-lt"/>
              </a:defRPr>
            </a:lvl1pPr>
          </a:lstStyle>
          <a:p>
            <a:pPr fontAlgn="base">
              <a:spcBef>
                <a:spcPct val="0"/>
              </a:spcBef>
              <a:spcAft>
                <a:spcPct val="0"/>
              </a:spcAft>
            </a:pPr>
            <a:endParaRPr lang="en-US" smtClean="0"/>
          </a:p>
        </p:txBody>
      </p:sp>
      <p:sp>
        <p:nvSpPr>
          <p:cNvPr id="4111" name="Slide Number Placeholder 5"/>
          <p:cNvSpPr>
            <a:spLocks noGrp="1"/>
          </p:cNvSpPr>
          <p:nvPr>
            <p:ph type="sldNum" sz="quarter" idx="4"/>
          </p:nvPr>
        </p:nvSpPr>
        <p:spPr bwMode="auto">
          <a:xfrm>
            <a:off x="4362450" y="1027113"/>
            <a:ext cx="4572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lvl1pPr algn="ctr">
              <a:defRPr sz="1600">
                <a:solidFill>
                  <a:srgbClr val="7B9899"/>
                </a:solidFill>
                <a:latin typeface="+mn-lt"/>
              </a:defRPr>
            </a:lvl1pPr>
          </a:lstStyle>
          <a:p>
            <a:pPr fontAlgn="base">
              <a:spcBef>
                <a:spcPct val="0"/>
              </a:spcBef>
              <a:spcAft>
                <a:spcPct val="0"/>
              </a:spcAft>
            </a:pPr>
            <a:fld id="{D4EF101F-C24A-4409-BBA9-E8AC87D87D31}" type="slidenum">
              <a:rPr lang="en-US" smtClean="0"/>
              <a:pPr fontAlgn="base">
                <a:spcBef>
                  <a:spcPct val="0"/>
                </a:spcBef>
                <a:spcAft>
                  <a:spcPct val="0"/>
                </a:spcAft>
              </a:pPr>
              <a:t>‹#›</a:t>
            </a:fld>
            <a:endParaRPr lang="en-US" smtClean="0"/>
          </a:p>
        </p:txBody>
      </p:sp>
    </p:spTree>
    <p:extLst>
      <p:ext uri="{BB962C8B-B14F-4D97-AF65-F5344CB8AC3E}">
        <p14:creationId xmlns:p14="http://schemas.microsoft.com/office/powerpoint/2010/main" val="41594555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33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eaLnBrk="0" fontAlgn="base" hangingPunct="0">
        <a:spcBef>
          <a:spcPct val="0"/>
        </a:spcBef>
        <a:spcAft>
          <a:spcPct val="0"/>
        </a:spcAft>
        <a:defRPr sz="3300">
          <a:solidFill>
            <a:srgbClr val="7B9899"/>
          </a:solidFill>
          <a:latin typeface="Georgia" pitchFamily="18" charset="0"/>
        </a:defRPr>
      </a:lvl6pPr>
      <a:lvl7pPr marL="914400" algn="ctr" rtl="0" eaLnBrk="0" fontAlgn="base" hangingPunct="0">
        <a:spcBef>
          <a:spcPct val="0"/>
        </a:spcBef>
        <a:spcAft>
          <a:spcPct val="0"/>
        </a:spcAft>
        <a:defRPr sz="3300">
          <a:solidFill>
            <a:srgbClr val="7B9899"/>
          </a:solidFill>
          <a:latin typeface="Georgia" pitchFamily="18" charset="0"/>
        </a:defRPr>
      </a:lvl7pPr>
      <a:lvl8pPr marL="1371600" algn="ctr" rtl="0" eaLnBrk="0" fontAlgn="base" hangingPunct="0">
        <a:spcBef>
          <a:spcPct val="0"/>
        </a:spcBef>
        <a:spcAft>
          <a:spcPct val="0"/>
        </a:spcAft>
        <a:defRPr sz="3300">
          <a:solidFill>
            <a:srgbClr val="7B9899"/>
          </a:solidFill>
          <a:latin typeface="Georgia" pitchFamily="18" charset="0"/>
        </a:defRPr>
      </a:lvl8pPr>
      <a:lvl9pPr marL="1828800" algn="ctr" rtl="0" eaLnBrk="0" fontAlgn="base" hangingPunct="0">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a:solidFill>
            <a:schemeClr val="tx2"/>
          </a:solidFill>
          <a:latin typeface="+mn-lt"/>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a:solidFill>
            <a:schemeClr val="tx1"/>
          </a:solidFill>
          <a:latin typeface="+mn-lt"/>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a:solidFill>
            <a:schemeClr val="tx2"/>
          </a:solidFill>
          <a:latin typeface="+mn-lt"/>
        </a:defRPr>
      </a:lvl4pPr>
      <a:lvl5pPr marL="1371600" indent="-228600" algn="l" rtl="0" eaLnBrk="0" fontAlgn="base" hangingPunct="0">
        <a:spcBef>
          <a:spcPct val="20000"/>
        </a:spcBef>
        <a:spcAft>
          <a:spcPct val="0"/>
        </a:spcAft>
        <a:buClr>
          <a:srgbClr val="8FB08C"/>
        </a:buClr>
        <a:buChar char="•"/>
        <a:defRPr>
          <a:solidFill>
            <a:schemeClr val="tx1"/>
          </a:solidFill>
          <a:latin typeface="+mn-lt"/>
        </a:defRPr>
      </a:lvl5pPr>
      <a:lvl6pPr marL="1828800" indent="-228600" algn="l" rtl="0" eaLnBrk="0" fontAlgn="base" hangingPunct="0">
        <a:spcBef>
          <a:spcPct val="20000"/>
        </a:spcBef>
        <a:spcAft>
          <a:spcPct val="0"/>
        </a:spcAft>
        <a:buClr>
          <a:srgbClr val="8FB08C"/>
        </a:buClr>
        <a:buChar char="•"/>
        <a:defRPr>
          <a:solidFill>
            <a:schemeClr val="tx1"/>
          </a:solidFill>
          <a:latin typeface="+mn-lt"/>
        </a:defRPr>
      </a:lvl6pPr>
      <a:lvl7pPr marL="2286000" indent="-228600" algn="l" rtl="0" eaLnBrk="0" fontAlgn="base" hangingPunct="0">
        <a:spcBef>
          <a:spcPct val="20000"/>
        </a:spcBef>
        <a:spcAft>
          <a:spcPct val="0"/>
        </a:spcAft>
        <a:buClr>
          <a:srgbClr val="8FB08C"/>
        </a:buClr>
        <a:buChar char="•"/>
        <a:defRPr>
          <a:solidFill>
            <a:schemeClr val="tx1"/>
          </a:solidFill>
          <a:latin typeface="+mn-lt"/>
        </a:defRPr>
      </a:lvl7pPr>
      <a:lvl8pPr marL="2743200" indent="-228600" algn="l" rtl="0" eaLnBrk="0" fontAlgn="base" hangingPunct="0">
        <a:spcBef>
          <a:spcPct val="20000"/>
        </a:spcBef>
        <a:spcAft>
          <a:spcPct val="0"/>
        </a:spcAft>
        <a:buClr>
          <a:srgbClr val="8FB08C"/>
        </a:buClr>
        <a:buChar char="•"/>
        <a:defRPr>
          <a:solidFill>
            <a:schemeClr val="tx1"/>
          </a:solidFill>
          <a:latin typeface="+mn-lt"/>
        </a:defRPr>
      </a:lvl8pPr>
      <a:lvl9pPr marL="3200400" indent="-228600" algn="l" rtl="0" eaLnBrk="0" fontAlgn="base" hangingPunct="0">
        <a:spcBef>
          <a:spcPct val="20000"/>
        </a:spcBef>
        <a:spcAft>
          <a:spcPct val="0"/>
        </a:spcAft>
        <a:buClr>
          <a:srgbClr val="8FB08C"/>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Date Placeholder 3"/>
          <p:cNvSpPr>
            <a:spLocks noGrp="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1200">
                <a:solidFill>
                  <a:srgbClr val="898989"/>
                </a:solidFill>
                <a:latin typeface="+mn-lt"/>
              </a:defRPr>
            </a:lvl1pPr>
          </a:lstStyle>
          <a:p>
            <a:pPr fontAlgn="base">
              <a:spcBef>
                <a:spcPct val="0"/>
              </a:spcBef>
              <a:spcAft>
                <a:spcPct val="0"/>
              </a:spcAft>
            </a:pPr>
            <a:fld id="{CDFC1050-F4EF-4BE6-BE33-FC87550875D4}" type="datetimeFigureOut">
              <a:rPr lang="en-US" smtClean="0"/>
              <a:pPr fontAlgn="base">
                <a:spcBef>
                  <a:spcPct val="0"/>
                </a:spcBef>
                <a:spcAft>
                  <a:spcPct val="0"/>
                </a:spcAft>
              </a:pPr>
              <a:t>5/3/2018</a:t>
            </a:fld>
            <a:endParaRPr lang="en-US" smtClean="0"/>
          </a:p>
        </p:txBody>
      </p:sp>
      <p:sp>
        <p:nvSpPr>
          <p:cNvPr id="1029" name="Footer Placeholder 4"/>
          <p:cNvSpPr>
            <a:spLocks noGrp="1"/>
          </p:cNvSpPr>
          <p:nvPr>
            <p:ph type="ftr" sz="quarter" idx="3"/>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sz="1200">
                <a:solidFill>
                  <a:srgbClr val="898989"/>
                </a:solidFill>
                <a:latin typeface="+mn-lt"/>
              </a:defRPr>
            </a:lvl1pPr>
          </a:lstStyle>
          <a:p>
            <a:pPr fontAlgn="base">
              <a:spcBef>
                <a:spcPct val="0"/>
              </a:spcBef>
              <a:spcAft>
                <a:spcPct val="0"/>
              </a:spcAft>
            </a:pPr>
            <a:endParaRPr lang="en-US" smtClean="0"/>
          </a:p>
        </p:txBody>
      </p:sp>
      <p:sp>
        <p:nvSpPr>
          <p:cNvPr id="1030" name="Slide Number Placeholder 5"/>
          <p:cNvSpPr>
            <a:spLocks noGrp="1"/>
          </p:cNvSpPr>
          <p:nvPr>
            <p:ph type="sldNum" sz="quarter" idx="4"/>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pPr fontAlgn="base">
              <a:spcBef>
                <a:spcPct val="0"/>
              </a:spcBef>
              <a:spcAft>
                <a:spcPct val="0"/>
              </a:spcAft>
            </a:pPr>
            <a:fld id="{65D57A2F-2A38-4789-B39C-4FB85001E06B}" type="slidenum">
              <a:rPr lang="en-US" smtClean="0"/>
              <a:pPr fontAlgn="base">
                <a:spcBef>
                  <a:spcPct val="0"/>
                </a:spcBef>
                <a:spcAft>
                  <a:spcPct val="0"/>
                </a:spcAft>
              </a:pPr>
              <a:t>‹#›</a:t>
            </a:fld>
            <a:endParaRPr lang="en-US" smtClean="0"/>
          </a:p>
        </p:txBody>
      </p:sp>
    </p:spTree>
    <p:extLst>
      <p:ext uri="{BB962C8B-B14F-4D97-AF65-F5344CB8AC3E}">
        <p14:creationId xmlns:p14="http://schemas.microsoft.com/office/powerpoint/2010/main" val="34230280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1D9240-46CC-4F47-9E40-921FAF32113D}" type="datetimeFigureOut">
              <a:rPr lang="en-US" smtClean="0">
                <a:solidFill>
                  <a:prstClr val="black">
                    <a:tint val="75000"/>
                  </a:prstClr>
                </a:solidFill>
              </a:rPr>
              <a:pPr/>
              <a:t>5/3/2018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1AB548-CB1A-4964-AA8B-4EFA224C223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937124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upload.wikimedia.org/wikipedia/commons/0/05/Paisos_catalans_belfast.jpg" TargetMode="Externa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Layout" Target="../diagrams/layout3.xml"/><Relationship Id="rId7" Type="http://schemas.openxmlformats.org/officeDocument/2006/relationships/hyperlink" Target="http://en.wikipedia.org/wiki/File:Bundesarchiv_Bild_146-2005-0057,_Otto_von_Bismarck.jpg" TargetMode="Externa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10" Type="http://schemas.openxmlformats.org/officeDocument/2006/relationships/image" Target="../media/image11.jpeg"/><Relationship Id="rId4" Type="http://schemas.openxmlformats.org/officeDocument/2006/relationships/diagramQuickStyle" Target="../diagrams/quickStyle3.xml"/><Relationship Id="rId9" Type="http://schemas.openxmlformats.org/officeDocument/2006/relationships/hyperlink" Target="http://en.wikipedia.org/wiki/File:Kaiser_Wilhelm_I._.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youtube.com/watch?v=mz9Cy0xUH0E" TargetMode="Externa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youtube.com/watch?v=mz9Cy0xUH0E" TargetMode="Externa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hyperlink" Target="https://www.youtube.com/watch?v=ZiaDnA2Rwok"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upload.wikimedia.org/wikipedia/commons/0/03/2008-11-06_Bale_of_hay_with_US_flag.jpg" TargetMode="Externa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upload.wikimedia.org/wikipedia/commons/9/9c/Benjamin_Franklin_-_Join_or_Die.jpg"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upload.wikimedia.org/wikipedia/commons/4/47/Austria_Hungary_ethnic.svg"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hyperlink" Target="http://www.historyhome.co.uk/europe/bismarck2.htm" TargetMode="External"/><Relationship Id="rId2" Type="http://schemas.openxmlformats.org/officeDocument/2006/relationships/hyperlink" Target="http://www.americanrhetoric.com/moviespeechesa-f.htm" TargetMode="External"/><Relationship Id="rId1" Type="http://schemas.openxmlformats.org/officeDocument/2006/relationships/slideLayout" Target="../slideLayouts/slideLayout2.xml"/><Relationship Id="rId4" Type="http://schemas.openxmlformats.org/officeDocument/2006/relationships/hyperlink" Target="http://online.missouri.edu/exec/data/courses/2309/public/lesson01/lesson01.aspx"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en.wikipedia.org/wiki/File:Flag_of_Austria-Hungary_1869-1918.svg"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0"/>
            <a:ext cx="4191000" cy="1470025"/>
          </a:xfrm>
        </p:spPr>
        <p:txBody>
          <a:bodyPr/>
          <a:lstStyle/>
          <a:p>
            <a:r>
              <a:rPr lang="en-US" dirty="0" smtClean="0"/>
              <a:t>Nationalism</a:t>
            </a:r>
            <a:endParaRPr lang="en-US" dirty="0"/>
          </a:p>
        </p:txBody>
      </p:sp>
      <p:sp>
        <p:nvSpPr>
          <p:cNvPr id="3" name="Subtitle 2"/>
          <p:cNvSpPr>
            <a:spLocks noGrp="1"/>
          </p:cNvSpPr>
          <p:nvPr>
            <p:ph type="subTitle" idx="1"/>
          </p:nvPr>
        </p:nvSpPr>
        <p:spPr>
          <a:xfrm>
            <a:off x="609600" y="1066800"/>
            <a:ext cx="2743200" cy="1752600"/>
          </a:xfrm>
        </p:spPr>
        <p:txBody>
          <a:bodyPr>
            <a:normAutofit/>
          </a:bodyPr>
          <a:lstStyle/>
          <a:p>
            <a:r>
              <a:rPr lang="en-US" sz="3600" dirty="0" smtClean="0"/>
              <a:t>Changing Europe</a:t>
            </a:r>
            <a:endParaRPr lang="en-US" sz="3600" dirty="0"/>
          </a:p>
        </p:txBody>
      </p:sp>
      <p:pic>
        <p:nvPicPr>
          <p:cNvPr id="15362" name="Picture 2" descr="File:Paisos catalans belfast.jpg">
            <a:hlinkClick r:id="rId2"/>
          </p:cNvPr>
          <p:cNvPicPr>
            <a:picLocks noChangeAspect="1" noChangeArrowheads="1"/>
          </p:cNvPicPr>
          <p:nvPr/>
        </p:nvPicPr>
        <p:blipFill>
          <a:blip r:embed="rId3" cstate="print"/>
          <a:srcRect/>
          <a:stretch>
            <a:fillRect/>
          </a:stretch>
        </p:blipFill>
        <p:spPr bwMode="auto">
          <a:xfrm>
            <a:off x="4495800" y="3886200"/>
            <a:ext cx="4114800" cy="2710625"/>
          </a:xfrm>
          <a:prstGeom prst="rect">
            <a:avLst/>
          </a:prstGeom>
          <a:noFill/>
        </p:spPr>
      </p:pic>
      <p:pic>
        <p:nvPicPr>
          <p:cNvPr id="15364" name="Picture 4" descr="http://www.mrfaught.org/garibaldi.jpg"/>
          <p:cNvPicPr>
            <a:picLocks noChangeAspect="1" noChangeArrowheads="1"/>
          </p:cNvPicPr>
          <p:nvPr/>
        </p:nvPicPr>
        <p:blipFill>
          <a:blip r:embed="rId4" cstate="print"/>
          <a:srcRect/>
          <a:stretch>
            <a:fillRect/>
          </a:stretch>
        </p:blipFill>
        <p:spPr bwMode="auto">
          <a:xfrm>
            <a:off x="0" y="2667000"/>
            <a:ext cx="4419600" cy="2600325"/>
          </a:xfrm>
          <a:prstGeom prst="rect">
            <a:avLst/>
          </a:prstGeom>
          <a:noFill/>
        </p:spPr>
      </p:pic>
      <p:pic>
        <p:nvPicPr>
          <p:cNvPr id="15366" name="Picture 6" descr="http://www.mrfaught.org/europe1.jpg"/>
          <p:cNvPicPr>
            <a:picLocks noChangeAspect="1" noChangeArrowheads="1"/>
          </p:cNvPicPr>
          <p:nvPr/>
        </p:nvPicPr>
        <p:blipFill>
          <a:blip r:embed="rId5" cstate="print"/>
          <a:srcRect/>
          <a:stretch>
            <a:fillRect/>
          </a:stretch>
        </p:blipFill>
        <p:spPr bwMode="auto">
          <a:xfrm>
            <a:off x="3959433" y="381000"/>
            <a:ext cx="4987635" cy="32004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Birth of the German State </a:t>
            </a:r>
            <a:endParaRPr lang="en-US" dirty="0"/>
          </a:p>
        </p:txBody>
      </p:sp>
      <p:graphicFrame>
        <p:nvGraphicFramePr>
          <p:cNvPr id="4" name="Diagram 3"/>
          <p:cNvGraphicFramePr/>
          <p:nvPr/>
        </p:nvGraphicFramePr>
        <p:xfrm>
          <a:off x="0" y="1219201"/>
          <a:ext cx="9144000" cy="3352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5602" name="Picture 2" descr="http://upload.wikimedia.org/wikipedia/commons/thumb/1/10/Bundesarchiv_Bild_146-2005-0057%2C_Otto_von_Bismarck.jpg/225px-Bundesarchiv_Bild_146-2005-0057%2C_Otto_von_Bismarck.jpg">
            <a:hlinkClick r:id="rId7" tooltip="Otto von Bismarck"/>
          </p:cNvPr>
          <p:cNvPicPr>
            <a:picLocks noChangeAspect="1" noChangeArrowheads="1"/>
          </p:cNvPicPr>
          <p:nvPr/>
        </p:nvPicPr>
        <p:blipFill>
          <a:blip r:embed="rId8" cstate="print"/>
          <a:srcRect/>
          <a:stretch>
            <a:fillRect/>
          </a:stretch>
        </p:blipFill>
        <p:spPr bwMode="auto">
          <a:xfrm>
            <a:off x="2971800" y="4581567"/>
            <a:ext cx="1533525" cy="2276433"/>
          </a:xfrm>
          <a:prstGeom prst="rect">
            <a:avLst/>
          </a:prstGeom>
          <a:noFill/>
        </p:spPr>
      </p:pic>
      <p:sp>
        <p:nvSpPr>
          <p:cNvPr id="6" name="TextBox 5"/>
          <p:cNvSpPr txBox="1"/>
          <p:nvPr/>
        </p:nvSpPr>
        <p:spPr>
          <a:xfrm>
            <a:off x="304800" y="4495800"/>
            <a:ext cx="2590800" cy="2308324"/>
          </a:xfrm>
          <a:prstGeom prst="rect">
            <a:avLst/>
          </a:prstGeom>
          <a:noFill/>
        </p:spPr>
        <p:txBody>
          <a:bodyPr wrap="square" rtlCol="0">
            <a:spAutoFit/>
          </a:bodyPr>
          <a:lstStyle/>
          <a:p>
            <a:r>
              <a:rPr lang="en-US" dirty="0" smtClean="0"/>
              <a:t>Otto von Bismarck – Chancellor 1862-1890, nicknamed the Iron Chancellor becoming the hero of nationalistic Germans. Dominated politics during his time as Chancellor </a:t>
            </a:r>
            <a:endParaRPr lang="en-US" dirty="0"/>
          </a:p>
        </p:txBody>
      </p:sp>
      <p:pic>
        <p:nvPicPr>
          <p:cNvPr id="25604" name="Picture 4" descr="http://upload.wikimedia.org/wikipedia/commons/thumb/0/01/Kaiser_Wilhelm_I._.JPG/210px-Kaiser_Wilhelm_I._.JPG">
            <a:hlinkClick r:id="rId9"/>
          </p:cNvPr>
          <p:cNvPicPr>
            <a:picLocks noChangeAspect="1" noChangeArrowheads="1"/>
          </p:cNvPicPr>
          <p:nvPr/>
        </p:nvPicPr>
        <p:blipFill>
          <a:blip r:embed="rId10" cstate="print"/>
          <a:srcRect/>
          <a:stretch>
            <a:fillRect/>
          </a:stretch>
        </p:blipFill>
        <p:spPr bwMode="auto">
          <a:xfrm>
            <a:off x="4876800" y="4516665"/>
            <a:ext cx="1695449" cy="2341335"/>
          </a:xfrm>
          <a:prstGeom prst="rect">
            <a:avLst/>
          </a:prstGeom>
          <a:noFill/>
        </p:spPr>
      </p:pic>
      <p:sp>
        <p:nvSpPr>
          <p:cNvPr id="8" name="TextBox 7"/>
          <p:cNvSpPr txBox="1"/>
          <p:nvPr/>
        </p:nvSpPr>
        <p:spPr>
          <a:xfrm>
            <a:off x="6553200" y="4572000"/>
            <a:ext cx="2590800" cy="1477328"/>
          </a:xfrm>
          <a:prstGeom prst="rect">
            <a:avLst/>
          </a:prstGeom>
          <a:noFill/>
        </p:spPr>
        <p:txBody>
          <a:bodyPr wrap="square" rtlCol="0">
            <a:spAutoFit/>
          </a:bodyPr>
          <a:lstStyle/>
          <a:p>
            <a:r>
              <a:rPr lang="en-US" dirty="0" smtClean="0"/>
              <a:t>William I, German Emperor – King of Prussia who becomes the first German Empire after unification. </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87362"/>
          </a:xfrm>
        </p:spPr>
        <p:txBody>
          <a:bodyPr>
            <a:normAutofit fontScale="90000"/>
          </a:bodyPr>
          <a:lstStyle/>
          <a:p>
            <a:r>
              <a:rPr lang="en-US" dirty="0" smtClean="0"/>
              <a:t>Review</a:t>
            </a:r>
            <a:endParaRPr lang="en-US" dirty="0"/>
          </a:p>
        </p:txBody>
      </p:sp>
      <p:sp>
        <p:nvSpPr>
          <p:cNvPr id="3" name="Content Placeholder 2"/>
          <p:cNvSpPr>
            <a:spLocks noGrp="1"/>
          </p:cNvSpPr>
          <p:nvPr>
            <p:ph idx="1"/>
          </p:nvPr>
        </p:nvSpPr>
        <p:spPr>
          <a:xfrm>
            <a:off x="0" y="27709"/>
            <a:ext cx="8229600" cy="3392535"/>
          </a:xfrm>
        </p:spPr>
        <p:txBody>
          <a:bodyPr/>
          <a:lstStyle/>
          <a:p>
            <a:pPr marL="0" indent="0">
              <a:buNone/>
            </a:pPr>
            <a:endParaRPr lang="en-US" dirty="0" smtClean="0"/>
          </a:p>
          <a:p>
            <a:pPr marL="0" indent="0">
              <a:buNone/>
            </a:pPr>
            <a:r>
              <a:rPr lang="en-US" dirty="0" smtClean="0"/>
              <a:t>Define: Nationalism: </a:t>
            </a:r>
          </a:p>
          <a:p>
            <a:r>
              <a:rPr lang="en-US" dirty="0" smtClean="0"/>
              <a:t>What is the ‘German’ identity?</a:t>
            </a:r>
          </a:p>
          <a:p>
            <a:pPr lvl="1"/>
            <a:r>
              <a:rPr lang="en-US" dirty="0" smtClean="0"/>
              <a:t>How did the Germanic States unify into country?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5054" y="2854639"/>
            <a:ext cx="2010346" cy="2566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12888"/>
            <a:ext cx="5715000" cy="4658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p:txBody>
          <a:bodyPr/>
          <a:lstStyle/>
          <a:p>
            <a:pPr eaLnBrk="1" hangingPunct="1"/>
            <a:r>
              <a:rPr lang="en-US"/>
              <a:t>Why unify Germany?</a:t>
            </a:r>
          </a:p>
        </p:txBody>
      </p:sp>
      <p:sp>
        <p:nvSpPr>
          <p:cNvPr id="26627" name="Content Placeholder 2"/>
          <p:cNvSpPr>
            <a:spLocks noGrp="1"/>
          </p:cNvSpPr>
          <p:nvPr>
            <p:ph sz="quarter" idx="4294967295"/>
          </p:nvPr>
        </p:nvSpPr>
        <p:spPr>
          <a:xfrm>
            <a:off x="457200" y="1600200"/>
            <a:ext cx="8382000" cy="4953000"/>
          </a:xfrm>
        </p:spPr>
        <p:txBody>
          <a:bodyPr/>
          <a:lstStyle/>
          <a:p>
            <a:pPr eaLnBrk="1" hangingPunct="1">
              <a:buFont typeface="Wingdings 2" pitchFamily="18" charset="2"/>
              <a:buChar char=""/>
            </a:pPr>
            <a:r>
              <a:rPr lang="en-US" dirty="0" smtClean="0"/>
              <a:t>Nationalism Inspired </a:t>
            </a:r>
            <a:r>
              <a:rPr lang="en-US" dirty="0"/>
              <a:t>by Napoleonic era</a:t>
            </a:r>
          </a:p>
          <a:p>
            <a:pPr lvl="1" eaLnBrk="1" hangingPunct="1">
              <a:buFont typeface="Wingdings" pitchFamily="2" charset="2"/>
              <a:buChar char="¡"/>
            </a:pPr>
            <a:r>
              <a:rPr lang="en-US" dirty="0"/>
              <a:t>Napoleon had unified much of Germany</a:t>
            </a:r>
          </a:p>
          <a:p>
            <a:pPr lvl="1" eaLnBrk="1" hangingPunct="1">
              <a:buFont typeface="Wingdings" pitchFamily="2" charset="2"/>
              <a:buChar char="¡"/>
            </a:pPr>
            <a:r>
              <a:rPr lang="en-US" dirty="0"/>
              <a:t>Germans shared desire to rid Germany of Napoleon</a:t>
            </a:r>
          </a:p>
          <a:p>
            <a:pPr marL="0" indent="0" eaLnBrk="1" hangingPunct="1">
              <a:buNone/>
            </a:pPr>
            <a:endParaRPr lang="en-US" dirty="0"/>
          </a:p>
          <a:p>
            <a:pPr eaLnBrk="1" hangingPunct="1">
              <a:buFont typeface="Wingdings 2" pitchFamily="18" charset="2"/>
              <a:buChar char=""/>
            </a:pPr>
            <a:r>
              <a:rPr lang="en-US" dirty="0"/>
              <a:t>Shared history &amp; culture</a:t>
            </a:r>
          </a:p>
          <a:p>
            <a:pPr lvl="1" eaLnBrk="1" hangingPunct="1">
              <a:buFont typeface="Wingdings" pitchFamily="2" charset="2"/>
              <a:buChar char="¡"/>
            </a:pPr>
            <a:r>
              <a:rPr lang="en-US" dirty="0"/>
              <a:t>Hanseatic League, *</a:t>
            </a:r>
            <a:r>
              <a:rPr lang="en-US" dirty="0" smtClean="0"/>
              <a:t>Holy </a:t>
            </a:r>
            <a:r>
              <a:rPr lang="en-US" dirty="0"/>
              <a:t>Roman Empire</a:t>
            </a:r>
          </a:p>
          <a:p>
            <a:pPr lvl="1" eaLnBrk="1" hangingPunct="1">
              <a:buFont typeface="Wingdings" pitchFamily="2" charset="2"/>
              <a:buChar char="¡"/>
            </a:pPr>
            <a:r>
              <a:rPr lang="en-US" dirty="0"/>
              <a:t>Shared language: German</a:t>
            </a:r>
          </a:p>
          <a:p>
            <a:pPr lvl="1" eaLnBrk="1" hangingPunct="1">
              <a:buFont typeface="Wingdings" pitchFamily="2" charset="2"/>
              <a:buChar char="¡"/>
            </a:pPr>
            <a:r>
              <a:rPr lang="en-US" dirty="0"/>
              <a:t>Shared stories: </a:t>
            </a:r>
            <a:r>
              <a:rPr lang="en-US" dirty="0" err="1" smtClean="0"/>
              <a:t>ie</a:t>
            </a:r>
            <a:r>
              <a:rPr lang="en-US" dirty="0" smtClean="0"/>
              <a:t>: Brothers </a:t>
            </a:r>
            <a:r>
              <a:rPr lang="en-US" dirty="0"/>
              <a:t>Grimm</a:t>
            </a:r>
          </a:p>
          <a:p>
            <a:pPr eaLnBrk="1" hangingPunct="1">
              <a:buFont typeface="Wingdings 2" pitchFamily="18" charset="2"/>
              <a:buChar char=""/>
            </a:pPr>
            <a:endParaRPr lang="en-US" dirty="0"/>
          </a:p>
        </p:txBody>
      </p:sp>
    </p:spTree>
    <p:extLst>
      <p:ext uri="{BB962C8B-B14F-4D97-AF65-F5344CB8AC3E}">
        <p14:creationId xmlns:p14="http://schemas.microsoft.com/office/powerpoint/2010/main" val="17104851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5029200" cy="563562"/>
          </a:xfrm>
        </p:spPr>
        <p:txBody>
          <a:bodyPr>
            <a:normAutofit fontScale="90000"/>
          </a:bodyPr>
          <a:lstStyle/>
          <a:p>
            <a:r>
              <a:rPr lang="en-US" dirty="0" smtClean="0"/>
              <a:t>What is German…</a:t>
            </a:r>
            <a:endParaRPr lang="en-US" dirty="0"/>
          </a:p>
        </p:txBody>
      </p:sp>
      <p:sp>
        <p:nvSpPr>
          <p:cNvPr id="3" name="Content Placeholder 2"/>
          <p:cNvSpPr>
            <a:spLocks noGrp="1"/>
          </p:cNvSpPr>
          <p:nvPr>
            <p:ph idx="1"/>
          </p:nvPr>
        </p:nvSpPr>
        <p:spPr>
          <a:xfrm>
            <a:off x="0" y="533400"/>
            <a:ext cx="5105400" cy="5385375"/>
          </a:xfrm>
        </p:spPr>
        <p:txBody>
          <a:bodyPr>
            <a:normAutofit fontScale="55000" lnSpcReduction="20000"/>
          </a:bodyPr>
          <a:lstStyle/>
          <a:p>
            <a:r>
              <a:rPr lang="en-US" dirty="0" smtClean="0"/>
              <a:t>The following excerpt is from the beginning of </a:t>
            </a:r>
            <a:r>
              <a:rPr lang="en-US" b="1" dirty="0" smtClean="0"/>
              <a:t>"What is German?" </a:t>
            </a:r>
            <a:r>
              <a:rPr lang="en-US" dirty="0" smtClean="0"/>
              <a:t>where Richard Wagner gives his account of how the German people became a national entity even without political borders to define it.</a:t>
            </a:r>
          </a:p>
          <a:p>
            <a:endParaRPr lang="en-US" sz="1800" dirty="0" smtClean="0"/>
          </a:p>
          <a:p>
            <a:r>
              <a:rPr lang="en-US" i="1" dirty="0" smtClean="0"/>
              <a:t>“An attempt to gain a clear idea of what is really to be understood by the expression "German" has often weighed upon my mind.… The word "</a:t>
            </a:r>
            <a:r>
              <a:rPr lang="en-US" i="1" dirty="0" err="1" smtClean="0"/>
              <a:t>deutsch</a:t>
            </a:r>
            <a:r>
              <a:rPr lang="en-US" i="1" dirty="0" smtClean="0"/>
              <a:t>" (German), according to the latest and most exhaustive researches, is not the name of a specific people; there was not in the past a race that could claim the original title "German." On the contrary, Jacob Grimm has proved "</a:t>
            </a:r>
            <a:r>
              <a:rPr lang="en-US" i="1" dirty="0" err="1" smtClean="0"/>
              <a:t>diutisk</a:t>
            </a:r>
            <a:r>
              <a:rPr lang="en-US" i="1" dirty="0" smtClean="0"/>
              <a:t>" or "</a:t>
            </a:r>
            <a:r>
              <a:rPr lang="en-US" i="1" dirty="0" err="1" smtClean="0"/>
              <a:t>deutsch</a:t>
            </a:r>
            <a:r>
              <a:rPr lang="en-US" i="1" dirty="0" smtClean="0"/>
              <a:t>" means nothing more than that which is familiar to those of us speaking a mutually intelligible language.… It is to the speech and the original homeland, then, that the idea of "</a:t>
            </a:r>
            <a:r>
              <a:rPr lang="en-US" i="1" dirty="0" err="1" smtClean="0"/>
              <a:t>deutsch</a:t>
            </a:r>
            <a:r>
              <a:rPr lang="en-US" i="1" dirty="0" smtClean="0"/>
              <a:t>" is knit; and there came a time when the people of this name could reap the reward for their loyalty to their homeland and their speech.” </a:t>
            </a:r>
          </a:p>
          <a:p>
            <a:r>
              <a:rPr lang="en-US" i="1" dirty="0" smtClean="0"/>
              <a:t>(Richard Wagner, "What is German?" </a:t>
            </a:r>
            <a:r>
              <a:rPr lang="en-US" dirty="0" smtClean="0"/>
              <a:t>1865)</a:t>
            </a:r>
            <a:endParaRPr lang="en-US" i="1" dirty="0" smtClean="0"/>
          </a:p>
          <a:p>
            <a:endParaRPr lang="en-US" dirty="0"/>
          </a:p>
        </p:txBody>
      </p:sp>
      <p:pic>
        <p:nvPicPr>
          <p:cNvPr id="1026" name="Picture 2"/>
          <p:cNvPicPr>
            <a:picLocks noChangeAspect="1" noChangeArrowheads="1"/>
          </p:cNvPicPr>
          <p:nvPr/>
        </p:nvPicPr>
        <p:blipFill>
          <a:blip r:embed="rId2"/>
          <a:srcRect/>
          <a:stretch>
            <a:fillRect/>
          </a:stretch>
        </p:blipFill>
        <p:spPr bwMode="auto">
          <a:xfrm>
            <a:off x="5257800" y="77586"/>
            <a:ext cx="3733800" cy="5339542"/>
          </a:xfrm>
          <a:prstGeom prst="rect">
            <a:avLst/>
          </a:prstGeom>
          <a:noFill/>
          <a:ln w="9525">
            <a:noFill/>
            <a:miter lim="800000"/>
            <a:headEnd/>
            <a:tailEnd/>
          </a:ln>
          <a:effectLst/>
        </p:spPr>
      </p:pic>
      <p:sp>
        <p:nvSpPr>
          <p:cNvPr id="5" name="Rectangle 4"/>
          <p:cNvSpPr/>
          <p:nvPr/>
        </p:nvSpPr>
        <p:spPr>
          <a:xfrm>
            <a:off x="5105400" y="5334000"/>
            <a:ext cx="4038600" cy="584775"/>
          </a:xfrm>
          <a:prstGeom prst="rect">
            <a:avLst/>
          </a:prstGeom>
        </p:spPr>
        <p:txBody>
          <a:bodyPr wrap="square">
            <a:spAutoFit/>
          </a:bodyPr>
          <a:lstStyle/>
          <a:p>
            <a:r>
              <a:rPr lang="en-US" sz="1600" dirty="0" smtClean="0"/>
              <a:t>Germania, a personification of the German nation. </a:t>
            </a:r>
            <a:endParaRPr lang="en-US" sz="1600" dirty="0"/>
          </a:p>
        </p:txBody>
      </p:sp>
      <p:sp>
        <p:nvSpPr>
          <p:cNvPr id="6" name="Rectangle 5"/>
          <p:cNvSpPr/>
          <p:nvPr/>
        </p:nvSpPr>
        <p:spPr>
          <a:xfrm>
            <a:off x="5105400" y="5874603"/>
            <a:ext cx="4038600" cy="830997"/>
          </a:xfrm>
          <a:prstGeom prst="rect">
            <a:avLst/>
          </a:prstGeom>
        </p:spPr>
        <p:txBody>
          <a:bodyPr wrap="square">
            <a:spAutoFit/>
          </a:bodyPr>
          <a:lstStyle/>
          <a:p>
            <a:r>
              <a:rPr lang="en-US" sz="1600" dirty="0" smtClean="0"/>
              <a:t>She is holding a shield with the coat of arms of the German Confederation with the seven traditional Electors of the Holy Roman Empire.</a:t>
            </a:r>
            <a:endParaRPr lang="en-US" sz="1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487362"/>
          </a:xfrm>
        </p:spPr>
        <p:txBody>
          <a:bodyPr/>
          <a:lstStyle/>
          <a:p>
            <a:r>
              <a:rPr lang="en-US" dirty="0" smtClean="0"/>
              <a:t>Tactics in the Unification of Germany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86722784"/>
              </p:ext>
            </p:extLst>
          </p:nvPr>
        </p:nvGraphicFramePr>
        <p:xfrm>
          <a:off x="152400" y="2286000"/>
          <a:ext cx="8915400" cy="4165600"/>
        </p:xfrm>
        <a:graphic>
          <a:graphicData uri="http://schemas.openxmlformats.org/drawingml/2006/table">
            <a:tbl>
              <a:tblPr firstRow="1" bandRow="1">
                <a:tableStyleId>{5C22544A-7EE6-4342-B048-85BDC9FD1C3A}</a:tableStyleId>
              </a:tblPr>
              <a:tblGrid>
                <a:gridCol w="29718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gridCol w="2971800">
                  <a:extLst>
                    <a:ext uri="{9D8B030D-6E8A-4147-A177-3AD203B41FA5}">
                      <a16:colId xmlns:a16="http://schemas.microsoft.com/office/drawing/2014/main" val="20002"/>
                    </a:ext>
                  </a:extLst>
                </a:gridCol>
              </a:tblGrid>
              <a:tr h="599440">
                <a:tc>
                  <a:txBody>
                    <a:bodyPr/>
                    <a:lstStyle/>
                    <a:p>
                      <a:r>
                        <a:rPr lang="en-US" dirty="0" smtClean="0">
                          <a:solidFill>
                            <a:srgbClr val="FF0000"/>
                          </a:solidFill>
                        </a:rPr>
                        <a:t>Bismarck – Blood and Iron </a:t>
                      </a:r>
                      <a:endParaRPr lang="en-US" dirty="0">
                        <a:solidFill>
                          <a:srgbClr val="FF0000"/>
                        </a:solidFill>
                      </a:endParaRPr>
                    </a:p>
                  </a:txBody>
                  <a:tcPr/>
                </a:tc>
                <a:tc>
                  <a:txBody>
                    <a:bodyPr/>
                    <a:lstStyle/>
                    <a:p>
                      <a:r>
                        <a:rPr lang="en-US" sz="1800" dirty="0" smtClean="0">
                          <a:solidFill>
                            <a:srgbClr val="FF0000"/>
                          </a:solidFill>
                        </a:rPr>
                        <a:t>Wilhelm – A Place in the Sun</a:t>
                      </a:r>
                      <a:endParaRPr lang="en-US" dirty="0">
                        <a:solidFill>
                          <a:srgbClr val="FF0000"/>
                        </a:solidFill>
                      </a:endParaRPr>
                    </a:p>
                  </a:txBody>
                  <a:tcPr/>
                </a:tc>
                <a:tc>
                  <a:txBody>
                    <a:bodyPr/>
                    <a:lstStyle/>
                    <a:p>
                      <a:r>
                        <a:rPr lang="en-US" b="1" dirty="0" smtClean="0">
                          <a:solidFill>
                            <a:srgbClr val="FF0000"/>
                          </a:solidFill>
                        </a:rPr>
                        <a:t>The Zollverein</a:t>
                      </a:r>
                      <a:endParaRPr lang="en-US" dirty="0">
                        <a:solidFill>
                          <a:srgbClr val="FF0000"/>
                        </a:solidFill>
                      </a:endParaRPr>
                    </a:p>
                  </a:txBody>
                  <a:tcPr/>
                </a:tc>
                <a:extLst>
                  <a:ext uri="{0D108BD9-81ED-4DB2-BD59-A6C34878D82A}">
                    <a16:rowId xmlns:a16="http://schemas.microsoft.com/office/drawing/2014/main" val="10000"/>
                  </a:ext>
                </a:extLst>
              </a:tr>
              <a:tr h="523240">
                <a:tc>
                  <a:txBody>
                    <a:bodyPr/>
                    <a:lstStyle/>
                    <a:p>
                      <a:endParaRPr lang="en-US" dirty="0" smtClean="0"/>
                    </a:p>
                    <a:p>
                      <a:endParaRPr lang="en-US" dirty="0" smtClean="0"/>
                    </a:p>
                    <a:p>
                      <a:endParaRPr lang="en-US" dirty="0" smtClean="0"/>
                    </a:p>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523240">
                <a:tc>
                  <a:txBody>
                    <a:bodyPr/>
                    <a:lstStyle/>
                    <a:p>
                      <a:endParaRPr lang="en-US" dirty="0" smtClean="0"/>
                    </a:p>
                    <a:p>
                      <a:endParaRPr lang="en-US" dirty="0" smtClean="0"/>
                    </a:p>
                    <a:p>
                      <a:endParaRPr lang="en-US" dirty="0" smtClean="0"/>
                    </a:p>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2"/>
                  </a:ext>
                </a:extLst>
              </a:tr>
              <a:tr h="523240">
                <a:tc>
                  <a:txBody>
                    <a:bodyPr/>
                    <a:lstStyle/>
                    <a:p>
                      <a:endParaRPr lang="en-US" dirty="0" smtClean="0"/>
                    </a:p>
                    <a:p>
                      <a:endParaRPr lang="en-US" dirty="0" smtClean="0"/>
                    </a:p>
                    <a:p>
                      <a:endParaRPr lang="en-US" dirty="0" smtClean="0"/>
                    </a:p>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p:sp>
        <p:nvSpPr>
          <p:cNvPr id="5" name="TextBox 4"/>
          <p:cNvSpPr txBox="1"/>
          <p:nvPr/>
        </p:nvSpPr>
        <p:spPr>
          <a:xfrm>
            <a:off x="533400" y="762000"/>
            <a:ext cx="8200322" cy="1200329"/>
          </a:xfrm>
          <a:prstGeom prst="rect">
            <a:avLst/>
          </a:prstGeom>
          <a:noFill/>
        </p:spPr>
        <p:txBody>
          <a:bodyPr wrap="none" rtlCol="0">
            <a:spAutoFit/>
          </a:bodyPr>
          <a:lstStyle/>
          <a:p>
            <a:r>
              <a:rPr lang="en-US" dirty="0" smtClean="0"/>
              <a:t>Instructions: </a:t>
            </a:r>
          </a:p>
          <a:p>
            <a:pPr marL="342900" indent="-342900">
              <a:buAutoNum type="arabicPeriod"/>
            </a:pPr>
            <a:r>
              <a:rPr lang="en-US" dirty="0" smtClean="0"/>
              <a:t>Read your assigned source and answer the questions associated with your source </a:t>
            </a:r>
          </a:p>
          <a:p>
            <a:pPr marL="342900" indent="-342900">
              <a:buAutoNum type="arabicPeriod"/>
            </a:pPr>
            <a:r>
              <a:rPr lang="en-US" dirty="0" smtClean="0"/>
              <a:t>Compare your sources – what method(s) does your source promote and why?</a:t>
            </a:r>
          </a:p>
          <a:p>
            <a:pPr marL="342900" indent="-342900">
              <a:buAutoNum type="arabicPeriod"/>
            </a:pPr>
            <a:r>
              <a:rPr lang="en-US" dirty="0" smtClean="0"/>
              <a:t>Answer the group questions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p:txBody>
          <a:bodyPr/>
          <a:lstStyle/>
          <a:p>
            <a:pPr eaLnBrk="1" hangingPunct="1"/>
            <a:r>
              <a:rPr lang="en-US"/>
              <a:t>Who led unification? </a:t>
            </a:r>
          </a:p>
        </p:txBody>
      </p:sp>
      <p:sp>
        <p:nvSpPr>
          <p:cNvPr id="28675" name="Content Placeholder 2"/>
          <p:cNvSpPr>
            <a:spLocks noGrp="1"/>
          </p:cNvSpPr>
          <p:nvPr>
            <p:ph sz="quarter" idx="4294967295"/>
          </p:nvPr>
        </p:nvSpPr>
        <p:spPr>
          <a:xfrm>
            <a:off x="301625" y="1527175"/>
            <a:ext cx="8504238" cy="4572000"/>
          </a:xfrm>
        </p:spPr>
        <p:txBody>
          <a:bodyPr/>
          <a:lstStyle/>
          <a:p>
            <a:pPr eaLnBrk="1" hangingPunct="1">
              <a:buFont typeface="Wingdings 2" pitchFamily="18" charset="2"/>
              <a:buChar char=""/>
            </a:pPr>
            <a:r>
              <a:rPr lang="en-US" sz="2400" dirty="0" smtClean="0"/>
              <a:t>Otto von </a:t>
            </a:r>
            <a:r>
              <a:rPr lang="en-US" sz="2400" dirty="0"/>
              <a:t>Bismarck and Wilhelm of </a:t>
            </a:r>
            <a:r>
              <a:rPr lang="en-US" sz="2400" dirty="0" smtClean="0"/>
              <a:t>Prussia’s strategies</a:t>
            </a:r>
            <a:endParaRPr lang="en-US" sz="2400" dirty="0"/>
          </a:p>
          <a:p>
            <a:pPr lvl="1" eaLnBrk="1" hangingPunct="1">
              <a:buFont typeface="Wingdings" pitchFamily="2" charset="2"/>
              <a:buChar char="¡"/>
            </a:pPr>
            <a:r>
              <a:rPr lang="en-US" dirty="0"/>
              <a:t>Practical politicians – </a:t>
            </a:r>
            <a:r>
              <a:rPr lang="en-US" b="1" i="1" dirty="0" err="1" smtClean="0"/>
              <a:t>realpolitik</a:t>
            </a:r>
            <a:endParaRPr lang="en-US" b="1" i="1" dirty="0" smtClean="0"/>
          </a:p>
          <a:p>
            <a:pPr lvl="2" eaLnBrk="1" hangingPunct="1">
              <a:buFont typeface="Wingdings" pitchFamily="2" charset="2"/>
              <a:buChar char="¡"/>
            </a:pPr>
            <a:r>
              <a:rPr lang="en-US" dirty="0" smtClean="0"/>
              <a:t>refers to diplomacy based on power and on practical and material factors, rather than diplomacy based on ethnical choices</a:t>
            </a:r>
            <a:endParaRPr lang="en-US" b="1" i="1" dirty="0"/>
          </a:p>
          <a:p>
            <a:pPr lvl="1" eaLnBrk="1" hangingPunct="1">
              <a:buFont typeface="Wingdings" pitchFamily="2" charset="2"/>
              <a:buChar char="¡"/>
            </a:pPr>
            <a:r>
              <a:rPr lang="en-US" dirty="0"/>
              <a:t>Conservative: monarchy, limited suffrage</a:t>
            </a:r>
          </a:p>
          <a:p>
            <a:pPr lvl="1" eaLnBrk="1" hangingPunct="1">
              <a:buFont typeface="Wingdings" pitchFamily="2" charset="2"/>
              <a:buChar char="¡"/>
            </a:pPr>
            <a:r>
              <a:rPr lang="en-US" b="1" dirty="0"/>
              <a:t>Blood and </a:t>
            </a:r>
            <a:r>
              <a:rPr lang="en-US" b="1" dirty="0" smtClean="0"/>
              <a:t>Iron</a:t>
            </a:r>
          </a:p>
          <a:p>
            <a:pPr lvl="1" eaLnBrk="1" hangingPunct="1">
              <a:buFont typeface="Wingdings" pitchFamily="2" charset="2"/>
              <a:buChar char="¡"/>
            </a:pPr>
            <a:r>
              <a:rPr lang="en-US" b="1">
                <a:hlinkClick r:id="rId2"/>
              </a:rPr>
              <a:t>https</a:t>
            </a:r>
            <a:r>
              <a:rPr lang="en-US" b="1">
                <a:hlinkClick r:id="rId2"/>
              </a:rPr>
              <a:t>://</a:t>
            </a:r>
            <a:r>
              <a:rPr lang="en-US" b="1" smtClean="0">
                <a:hlinkClick r:id="rId2"/>
              </a:rPr>
              <a:t>www.youtube.com/watch?v=mz9Cy0xUH0E</a:t>
            </a:r>
            <a:endParaRPr lang="en-US" b="1" smtClean="0"/>
          </a:p>
          <a:p>
            <a:pPr lvl="1" eaLnBrk="1" hangingPunct="1">
              <a:buFont typeface="Wingdings" pitchFamily="2" charset="2"/>
              <a:buChar char="¡"/>
            </a:pPr>
            <a:endParaRPr lang="en-US" b="1" dirty="0"/>
          </a:p>
          <a:p>
            <a:pPr lvl="1" eaLnBrk="1" hangingPunct="1">
              <a:buFont typeface="Wingdings" pitchFamily="2" charset="2"/>
              <a:buChar char="¡"/>
            </a:pPr>
            <a:endParaRPr lang="en-US" dirty="0"/>
          </a:p>
        </p:txBody>
      </p:sp>
      <p:pic>
        <p:nvPicPr>
          <p:cNvPr id="2" name="Picture 2"/>
          <p:cNvPicPr>
            <a:picLocks noChangeAspect="1" noChangeArrowheads="1"/>
          </p:cNvPicPr>
          <p:nvPr/>
        </p:nvPicPr>
        <p:blipFill>
          <a:blip r:embed="rId3"/>
          <a:srcRect/>
          <a:stretch>
            <a:fillRect/>
          </a:stretch>
        </p:blipFill>
        <p:spPr bwMode="auto">
          <a:xfrm>
            <a:off x="7000875" y="3676650"/>
            <a:ext cx="2143125" cy="3181350"/>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152400" y="4402531"/>
            <a:ext cx="4038600" cy="2455469"/>
          </a:xfrm>
          <a:prstGeom prst="rect">
            <a:avLst/>
          </a:prstGeom>
          <a:noFill/>
          <a:ln w="9525">
            <a:noFill/>
            <a:miter lim="800000"/>
            <a:headEnd/>
            <a:tailEnd/>
          </a:ln>
          <a:effectLst/>
        </p:spPr>
      </p:pic>
    </p:spTree>
    <p:extLst>
      <p:ext uri="{BB962C8B-B14F-4D97-AF65-F5344CB8AC3E}">
        <p14:creationId xmlns:p14="http://schemas.microsoft.com/office/powerpoint/2010/main" val="7376521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a:xfrm>
            <a:off x="304800" y="381000"/>
            <a:ext cx="8534400" cy="758825"/>
          </a:xfrm>
        </p:spPr>
        <p:txBody>
          <a:bodyPr/>
          <a:lstStyle/>
          <a:p>
            <a:pPr eaLnBrk="1" hangingPunct="1"/>
            <a:r>
              <a:rPr lang="en-US" dirty="0"/>
              <a:t>How was unification accomplished</a:t>
            </a:r>
            <a:r>
              <a:rPr lang="en-US" dirty="0" smtClean="0"/>
              <a:t>?</a:t>
            </a:r>
            <a:br>
              <a:rPr lang="en-US" dirty="0" smtClean="0"/>
            </a:br>
            <a:r>
              <a:rPr lang="en-US" dirty="0" smtClean="0"/>
              <a:t>Diplomacy, Economy, &amp; Wars</a:t>
            </a:r>
            <a:endParaRPr lang="en-US" dirty="0"/>
          </a:p>
        </p:txBody>
      </p:sp>
      <p:sp>
        <p:nvSpPr>
          <p:cNvPr id="29699" name="Content Placeholder 2"/>
          <p:cNvSpPr>
            <a:spLocks noGrp="1"/>
          </p:cNvSpPr>
          <p:nvPr>
            <p:ph sz="quarter" idx="4294967295"/>
          </p:nvPr>
        </p:nvSpPr>
        <p:spPr>
          <a:xfrm>
            <a:off x="457200" y="1600200"/>
            <a:ext cx="8686800" cy="5029200"/>
          </a:xfrm>
        </p:spPr>
        <p:txBody>
          <a:bodyPr/>
          <a:lstStyle/>
          <a:p>
            <a:pPr eaLnBrk="1" hangingPunct="1">
              <a:buFont typeface="Wingdings 2" pitchFamily="18" charset="2"/>
              <a:buChar char=""/>
            </a:pPr>
            <a:r>
              <a:rPr lang="en-US" b="1" dirty="0" smtClean="0"/>
              <a:t>Diplomacy</a:t>
            </a:r>
            <a:r>
              <a:rPr lang="en-US" dirty="0" smtClean="0"/>
              <a:t>: </a:t>
            </a:r>
          </a:p>
          <a:p>
            <a:pPr lvl="1" eaLnBrk="1" hangingPunct="1">
              <a:buFont typeface="Wingdings 2" pitchFamily="18" charset="2"/>
              <a:buChar char=""/>
            </a:pPr>
            <a:r>
              <a:rPr lang="en-US" dirty="0" smtClean="0"/>
              <a:t>Gained </a:t>
            </a:r>
            <a:r>
              <a:rPr lang="en-US" dirty="0"/>
              <a:t>support from foreigners</a:t>
            </a:r>
          </a:p>
          <a:p>
            <a:pPr lvl="2" eaLnBrk="1" hangingPunct="1">
              <a:buFont typeface="Wingdings" pitchFamily="2" charset="2"/>
              <a:buChar char="¡"/>
            </a:pPr>
            <a:r>
              <a:rPr lang="en-US" dirty="0"/>
              <a:t>Teamed up with Russia against Poland</a:t>
            </a:r>
          </a:p>
          <a:p>
            <a:pPr lvl="1" eaLnBrk="1" hangingPunct="1">
              <a:buFont typeface="Wingdings 2" pitchFamily="18" charset="2"/>
              <a:buChar char=""/>
            </a:pPr>
            <a:r>
              <a:rPr lang="en-US" dirty="0"/>
              <a:t>Formed Alliances</a:t>
            </a:r>
          </a:p>
          <a:p>
            <a:pPr lvl="2" eaLnBrk="1" hangingPunct="1">
              <a:buFont typeface="Wingdings" pitchFamily="2" charset="2"/>
              <a:buChar char="¡"/>
            </a:pPr>
            <a:r>
              <a:rPr lang="en-US" dirty="0"/>
              <a:t>Alliance with Italy against Austria (France)</a:t>
            </a:r>
          </a:p>
          <a:p>
            <a:pPr eaLnBrk="1" hangingPunct="1">
              <a:buFont typeface="Wingdings 2" pitchFamily="18" charset="2"/>
              <a:buChar char=""/>
            </a:pPr>
            <a:r>
              <a:rPr lang="en-US" b="1" dirty="0"/>
              <a:t>Economic</a:t>
            </a:r>
            <a:r>
              <a:rPr lang="en-US" dirty="0"/>
              <a:t> unity in the </a:t>
            </a:r>
            <a:r>
              <a:rPr lang="en-US" b="1" dirty="0" smtClean="0"/>
              <a:t>Zollverein </a:t>
            </a:r>
            <a:r>
              <a:rPr lang="en-US" sz="2000" b="1" dirty="0" smtClean="0"/>
              <a:t>(Economic Union)</a:t>
            </a:r>
            <a:endParaRPr lang="en-US" sz="2000" b="1" dirty="0"/>
          </a:p>
          <a:p>
            <a:pPr eaLnBrk="1" hangingPunct="1">
              <a:buFont typeface="Wingdings 2" pitchFamily="18" charset="2"/>
              <a:buChar char=""/>
            </a:pPr>
            <a:r>
              <a:rPr lang="en-US" dirty="0" smtClean="0"/>
              <a:t>3 </a:t>
            </a:r>
            <a:r>
              <a:rPr lang="en-US" dirty="0"/>
              <a:t>major </a:t>
            </a:r>
            <a:r>
              <a:rPr lang="en-US" b="1" dirty="0" smtClean="0"/>
              <a:t>wars</a:t>
            </a:r>
            <a:r>
              <a:rPr lang="en-US" dirty="0" smtClean="0"/>
              <a:t> unite the German Confederations </a:t>
            </a:r>
            <a:endParaRPr lang="en-US" dirty="0"/>
          </a:p>
          <a:p>
            <a:pPr lvl="1" eaLnBrk="1" hangingPunct="1">
              <a:buFont typeface="Wingdings" pitchFamily="2" charset="2"/>
              <a:buChar char="¡"/>
            </a:pPr>
            <a:r>
              <a:rPr lang="en-US" dirty="0"/>
              <a:t>Danish-German War (1864)</a:t>
            </a:r>
          </a:p>
          <a:p>
            <a:pPr lvl="1" eaLnBrk="1" hangingPunct="1">
              <a:buFont typeface="Wingdings" pitchFamily="2" charset="2"/>
              <a:buChar char="¡"/>
            </a:pPr>
            <a:r>
              <a:rPr lang="en-US" dirty="0"/>
              <a:t>Austro-Prussian War (1866)</a:t>
            </a:r>
          </a:p>
          <a:p>
            <a:pPr lvl="1" eaLnBrk="1" hangingPunct="1">
              <a:buFont typeface="Wingdings" pitchFamily="2" charset="2"/>
              <a:buChar char="¡"/>
            </a:pPr>
            <a:r>
              <a:rPr lang="en-US" dirty="0"/>
              <a:t>Franco-Prussian War (1870)</a:t>
            </a:r>
          </a:p>
        </p:txBody>
      </p:sp>
    </p:spTree>
    <p:extLst>
      <p:ext uri="{BB962C8B-B14F-4D97-AF65-F5344CB8AC3E}">
        <p14:creationId xmlns:p14="http://schemas.microsoft.com/office/powerpoint/2010/main" val="5433821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p:txBody>
          <a:bodyPr/>
          <a:lstStyle/>
          <a:p>
            <a:pPr eaLnBrk="1" hangingPunct="1"/>
            <a:r>
              <a:rPr lang="en-US"/>
              <a:t>After Congress of Vienna (1815)</a:t>
            </a:r>
          </a:p>
        </p:txBody>
      </p:sp>
      <p:pic>
        <p:nvPicPr>
          <p:cNvPr id="30723" name="Content Placeholder 3" descr="step1.bmp"/>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787400" y="1600200"/>
            <a:ext cx="7569200" cy="4525963"/>
          </a:xfrm>
          <a:noFill/>
          <a:ln/>
        </p:spPr>
      </p:pic>
    </p:spTree>
    <p:extLst>
      <p:ext uri="{BB962C8B-B14F-4D97-AF65-F5344CB8AC3E}">
        <p14:creationId xmlns:p14="http://schemas.microsoft.com/office/powerpoint/2010/main" val="6372002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p:txBody>
          <a:bodyPr/>
          <a:lstStyle/>
          <a:p>
            <a:pPr eaLnBrk="1" hangingPunct="1"/>
            <a:r>
              <a:rPr lang="en-US"/>
              <a:t>Danish-German War</a:t>
            </a:r>
          </a:p>
        </p:txBody>
      </p:sp>
      <p:pic>
        <p:nvPicPr>
          <p:cNvPr id="31747" name="Content Placeholder 3" descr="step2.bmp"/>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787400" y="1600200"/>
            <a:ext cx="7569200" cy="4525963"/>
          </a:xfrm>
          <a:noFill/>
          <a:ln/>
        </p:spPr>
      </p:pic>
    </p:spTree>
    <p:extLst>
      <p:ext uri="{BB962C8B-B14F-4D97-AF65-F5344CB8AC3E}">
        <p14:creationId xmlns:p14="http://schemas.microsoft.com/office/powerpoint/2010/main" val="18620378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p:txBody>
          <a:bodyPr/>
          <a:lstStyle/>
          <a:p>
            <a:pPr eaLnBrk="1" hangingPunct="1"/>
            <a:r>
              <a:rPr lang="en-US"/>
              <a:t>Austro-Prussian War</a:t>
            </a:r>
          </a:p>
        </p:txBody>
      </p:sp>
      <p:pic>
        <p:nvPicPr>
          <p:cNvPr id="32771" name="Content Placeholder 3" descr="step3.bmp"/>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787400" y="1600200"/>
            <a:ext cx="7569200" cy="4525963"/>
          </a:xfrm>
          <a:noFill/>
          <a:ln/>
        </p:spPr>
      </p:pic>
    </p:spTree>
    <p:extLst>
      <p:ext uri="{BB962C8B-B14F-4D97-AF65-F5344CB8AC3E}">
        <p14:creationId xmlns:p14="http://schemas.microsoft.com/office/powerpoint/2010/main" val="23167601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Nationalism Defined…</a:t>
            </a:r>
            <a:endParaRPr lang="en-US" dirty="0"/>
          </a:p>
        </p:txBody>
      </p:sp>
      <p:sp>
        <p:nvSpPr>
          <p:cNvPr id="3" name="Content Placeholder 2"/>
          <p:cNvSpPr>
            <a:spLocks noGrp="1"/>
          </p:cNvSpPr>
          <p:nvPr>
            <p:ph idx="1"/>
          </p:nvPr>
        </p:nvSpPr>
        <p:spPr>
          <a:xfrm>
            <a:off x="457200" y="1219200"/>
            <a:ext cx="6934200" cy="4571999"/>
          </a:xfrm>
        </p:spPr>
        <p:txBody>
          <a:bodyPr>
            <a:normAutofit/>
          </a:bodyPr>
          <a:lstStyle/>
          <a:p>
            <a:pPr marL="514350" indent="-514350">
              <a:buAutoNum type="arabicPeriod"/>
            </a:pPr>
            <a:r>
              <a:rPr lang="en-US" dirty="0" smtClean="0"/>
              <a:t>Define nationalism</a:t>
            </a:r>
          </a:p>
          <a:p>
            <a:pPr marL="514350" indent="-514350">
              <a:buNone/>
            </a:pPr>
            <a:endParaRPr lang="en-US" dirty="0" smtClean="0"/>
          </a:p>
          <a:p>
            <a:pPr marL="514350" indent="-514350">
              <a:buNone/>
            </a:pPr>
            <a:r>
              <a:rPr lang="en-US" dirty="0" smtClean="0"/>
              <a:t>2. Define nation (what is a nation? How are nations made?)</a:t>
            </a:r>
          </a:p>
          <a:p>
            <a:pPr marL="514350" indent="-514350">
              <a:buNone/>
            </a:pPr>
            <a:endParaRPr lang="en-US" dirty="0"/>
          </a:p>
          <a:p>
            <a:pPr marL="514350" indent="-514350">
              <a:buNone/>
            </a:pPr>
            <a:r>
              <a:rPr lang="en-US" dirty="0" smtClean="0"/>
              <a:t>3. What makes you an American? (List at least 5 things and explain how they make you an American.)  </a:t>
            </a:r>
          </a:p>
          <a:p>
            <a:pPr marL="514350" indent="-514350">
              <a:buAutoNum type="arabicPeriod"/>
            </a:pPr>
            <a:endParaRPr lang="en-US" dirty="0"/>
          </a:p>
        </p:txBody>
      </p:sp>
      <p:pic>
        <p:nvPicPr>
          <p:cNvPr id="2050" name="Picture 2" descr="http://2.bp.blogspot.com/_cii0sDmGQIc/SWTJreO2y5I/AAAAAAAAAAY/oolc5SZgpTE/S740/AmericanFlag01.jpg"/>
          <p:cNvPicPr>
            <a:picLocks noChangeAspect="1" noChangeArrowheads="1"/>
          </p:cNvPicPr>
          <p:nvPr/>
        </p:nvPicPr>
        <p:blipFill>
          <a:blip r:embed="rId2" cstate="print"/>
          <a:srcRect/>
          <a:stretch>
            <a:fillRect/>
          </a:stretch>
        </p:blipFill>
        <p:spPr bwMode="auto">
          <a:xfrm>
            <a:off x="6858000" y="4917412"/>
            <a:ext cx="2286000" cy="1940588"/>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p:txBody>
          <a:bodyPr/>
          <a:lstStyle/>
          <a:p>
            <a:pPr eaLnBrk="1" hangingPunct="1"/>
            <a:r>
              <a:rPr lang="en-US"/>
              <a:t>Franco-Prussian War</a:t>
            </a:r>
          </a:p>
        </p:txBody>
      </p:sp>
      <p:pic>
        <p:nvPicPr>
          <p:cNvPr id="33795" name="Content Placeholder 3" descr="step4.bmp"/>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787400" y="1600200"/>
            <a:ext cx="7569200" cy="4525963"/>
          </a:xfrm>
          <a:noFill/>
          <a:ln/>
        </p:spPr>
      </p:pic>
    </p:spTree>
    <p:extLst>
      <p:ext uri="{BB962C8B-B14F-4D97-AF65-F5344CB8AC3E}">
        <p14:creationId xmlns:p14="http://schemas.microsoft.com/office/powerpoint/2010/main" val="38177626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dirty="0" smtClean="0"/>
              <a:t>Cause and Effect of Creating a strong German State</a:t>
            </a:r>
            <a:endParaRPr lang="en-US" dirty="0"/>
          </a:p>
        </p:txBody>
      </p:sp>
      <p:graphicFrame>
        <p:nvGraphicFramePr>
          <p:cNvPr id="4" name="Diagram 3"/>
          <p:cNvGraphicFramePr/>
          <p:nvPr>
            <p:extLst>
              <p:ext uri="{D42A27DB-BD31-4B8C-83A1-F6EECF244321}">
                <p14:modId xmlns:p14="http://schemas.microsoft.com/office/powerpoint/2010/main" val="3532031113"/>
              </p:ext>
            </p:extLst>
          </p:nvPr>
        </p:nvGraphicFramePr>
        <p:xfrm>
          <a:off x="0" y="1143000"/>
          <a:ext cx="9143999"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87362"/>
          </a:xfrm>
        </p:spPr>
        <p:txBody>
          <a:bodyPr>
            <a:normAutofit fontScale="90000"/>
          </a:bodyPr>
          <a:lstStyle/>
          <a:p>
            <a:r>
              <a:rPr lang="en-US" dirty="0" smtClean="0"/>
              <a:t>Italian and German Unification</a:t>
            </a:r>
            <a:endParaRPr lang="en-US" dirty="0"/>
          </a:p>
        </p:txBody>
      </p:sp>
      <p:graphicFrame>
        <p:nvGraphicFramePr>
          <p:cNvPr id="3" name="Table 2"/>
          <p:cNvGraphicFramePr>
            <a:graphicFrameLocks noGrp="1"/>
          </p:cNvGraphicFramePr>
          <p:nvPr/>
        </p:nvGraphicFramePr>
        <p:xfrm>
          <a:off x="228600" y="609600"/>
          <a:ext cx="8610600" cy="6134688"/>
        </p:xfrm>
        <a:graphic>
          <a:graphicData uri="http://schemas.openxmlformats.org/drawingml/2006/table">
            <a:tbl>
              <a:tblPr/>
              <a:tblGrid>
                <a:gridCol w="1892201">
                  <a:extLst>
                    <a:ext uri="{9D8B030D-6E8A-4147-A177-3AD203B41FA5}">
                      <a16:colId xmlns:a16="http://schemas.microsoft.com/office/drawing/2014/main" val="20000"/>
                    </a:ext>
                  </a:extLst>
                </a:gridCol>
                <a:gridCol w="3432178">
                  <a:extLst>
                    <a:ext uri="{9D8B030D-6E8A-4147-A177-3AD203B41FA5}">
                      <a16:colId xmlns:a16="http://schemas.microsoft.com/office/drawing/2014/main" val="20001"/>
                    </a:ext>
                  </a:extLst>
                </a:gridCol>
                <a:gridCol w="3286221">
                  <a:extLst>
                    <a:ext uri="{9D8B030D-6E8A-4147-A177-3AD203B41FA5}">
                      <a16:colId xmlns:a16="http://schemas.microsoft.com/office/drawing/2014/main" val="20002"/>
                    </a:ext>
                  </a:extLst>
                </a:gridCol>
              </a:tblGrid>
              <a:tr h="334555">
                <a:tc>
                  <a:txBody>
                    <a:bodyPr/>
                    <a:lstStyle/>
                    <a:p>
                      <a:pPr marL="0" marR="0" algn="l">
                        <a:spcBef>
                          <a:spcPts val="0"/>
                        </a:spcBef>
                        <a:spcAft>
                          <a:spcPts val="0"/>
                        </a:spcAft>
                      </a:pPr>
                      <a:endParaRPr lang="en-US" sz="2000" dirty="0">
                        <a:latin typeface="Times New Roman"/>
                        <a:ea typeface="Times New Roman"/>
                        <a:cs typeface="Times New Roman"/>
                      </a:endParaRPr>
                    </a:p>
                  </a:txBody>
                  <a:tcPr marL="39224" marR="39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smtClean="0">
                          <a:latin typeface="Times New Roman"/>
                          <a:ea typeface="Times New Roman"/>
                          <a:cs typeface="Times New Roman"/>
                        </a:rPr>
                        <a:t>Italy</a:t>
                      </a:r>
                      <a:endParaRPr lang="en-US" sz="2000" dirty="0">
                        <a:latin typeface="Times New Roman"/>
                        <a:ea typeface="Times New Roman"/>
                        <a:cs typeface="Times New Roman"/>
                      </a:endParaRPr>
                    </a:p>
                  </a:txBody>
                  <a:tcPr marL="39224" marR="392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smtClean="0">
                          <a:latin typeface="Times New Roman"/>
                          <a:ea typeface="Times New Roman"/>
                          <a:cs typeface="Times New Roman"/>
                        </a:rPr>
                        <a:t>Germany</a:t>
                      </a:r>
                      <a:endParaRPr lang="en-US" sz="2000" dirty="0">
                        <a:latin typeface="Times New Roman"/>
                        <a:ea typeface="Times New Roman"/>
                        <a:cs typeface="Times New Roman"/>
                      </a:endParaRPr>
                    </a:p>
                  </a:txBody>
                  <a:tcPr marL="39224" marR="392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02161">
                <a:tc>
                  <a:txBody>
                    <a:bodyPr/>
                    <a:lstStyle/>
                    <a:p>
                      <a:pPr marL="0" marR="0" algn="l">
                        <a:spcBef>
                          <a:spcPts val="0"/>
                        </a:spcBef>
                        <a:spcAft>
                          <a:spcPts val="0"/>
                        </a:spcAft>
                      </a:pPr>
                      <a:r>
                        <a:rPr lang="en-US" sz="2000" dirty="0">
                          <a:latin typeface="Times New Roman"/>
                          <a:ea typeface="Times New Roman"/>
                          <a:cs typeface="Times New Roman"/>
                        </a:rPr>
                        <a:t>Main leader(s) &amp; philosophies</a:t>
                      </a:r>
                    </a:p>
                  </a:txBody>
                  <a:tcPr marL="39224" marR="392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2000" dirty="0">
                        <a:latin typeface="Times New Roman"/>
                        <a:ea typeface="Times New Roman"/>
                        <a:cs typeface="Times New Roman"/>
                      </a:endParaRPr>
                    </a:p>
                  </a:txBody>
                  <a:tcPr marL="39224" marR="39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2000" dirty="0">
                        <a:latin typeface="Times New Roman"/>
                        <a:ea typeface="Times New Roman"/>
                        <a:cs typeface="Times New Roman"/>
                      </a:endParaRPr>
                    </a:p>
                  </a:txBody>
                  <a:tcPr marL="39224" marR="39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72307">
                <a:tc>
                  <a:txBody>
                    <a:bodyPr/>
                    <a:lstStyle/>
                    <a:p>
                      <a:pPr marL="0" marR="0" algn="l">
                        <a:spcBef>
                          <a:spcPts val="0"/>
                        </a:spcBef>
                        <a:spcAft>
                          <a:spcPts val="0"/>
                        </a:spcAft>
                      </a:pPr>
                      <a:r>
                        <a:rPr lang="en-US" sz="2000" dirty="0" smtClean="0">
                          <a:latin typeface="Times New Roman"/>
                          <a:ea typeface="Times New Roman"/>
                          <a:cs typeface="Times New Roman"/>
                        </a:rPr>
                        <a:t>Figurehead -</a:t>
                      </a:r>
                    </a:p>
                    <a:p>
                      <a:pPr marL="0" marR="0" algn="l">
                        <a:spcBef>
                          <a:spcPts val="0"/>
                        </a:spcBef>
                        <a:spcAft>
                          <a:spcPts val="0"/>
                        </a:spcAft>
                      </a:pPr>
                      <a:r>
                        <a:rPr lang="en-US" sz="2000" dirty="0" smtClean="0">
                          <a:latin typeface="Times New Roman"/>
                          <a:ea typeface="Times New Roman"/>
                          <a:cs typeface="Times New Roman"/>
                        </a:rPr>
                        <a:t>Kings of new Sts</a:t>
                      </a:r>
                      <a:endParaRPr lang="en-US" sz="2000" dirty="0">
                        <a:latin typeface="Times New Roman"/>
                        <a:ea typeface="Times New Roman"/>
                        <a:cs typeface="Times New Roman"/>
                      </a:endParaRPr>
                    </a:p>
                  </a:txBody>
                  <a:tcPr marL="39224" marR="392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2000" dirty="0">
                        <a:latin typeface="Times New Roman"/>
                        <a:ea typeface="Times New Roman"/>
                        <a:cs typeface="Times New Roman"/>
                      </a:endParaRPr>
                    </a:p>
                  </a:txBody>
                  <a:tcPr marL="39224" marR="39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2000" dirty="0">
                        <a:latin typeface="Times New Roman"/>
                        <a:ea typeface="Times New Roman"/>
                        <a:cs typeface="Times New Roman"/>
                      </a:endParaRPr>
                    </a:p>
                  </a:txBody>
                  <a:tcPr marL="39224" marR="39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69110">
                <a:tc>
                  <a:txBody>
                    <a:bodyPr/>
                    <a:lstStyle/>
                    <a:p>
                      <a:pPr marL="0" marR="0" algn="l">
                        <a:spcBef>
                          <a:spcPts val="0"/>
                        </a:spcBef>
                        <a:spcAft>
                          <a:spcPts val="0"/>
                        </a:spcAft>
                      </a:pPr>
                      <a:r>
                        <a:rPr lang="en-US" sz="2000" dirty="0">
                          <a:latin typeface="Times New Roman"/>
                          <a:ea typeface="Times New Roman"/>
                          <a:cs typeface="Times New Roman"/>
                        </a:rPr>
                        <a:t>Main foes or obstacles</a:t>
                      </a:r>
                    </a:p>
                  </a:txBody>
                  <a:tcPr marL="39224" marR="392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2000" dirty="0">
                        <a:latin typeface="Times New Roman"/>
                        <a:ea typeface="Times New Roman"/>
                        <a:cs typeface="Times New Roman"/>
                      </a:endParaRPr>
                    </a:p>
                  </a:txBody>
                  <a:tcPr marL="39224" marR="39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2000">
                        <a:latin typeface="Times New Roman"/>
                        <a:ea typeface="Times New Roman"/>
                        <a:cs typeface="Times New Roman"/>
                      </a:endParaRPr>
                    </a:p>
                  </a:txBody>
                  <a:tcPr marL="39224" marR="39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809631">
                <a:tc>
                  <a:txBody>
                    <a:bodyPr/>
                    <a:lstStyle/>
                    <a:p>
                      <a:pPr marL="0" marR="0" algn="l">
                        <a:spcBef>
                          <a:spcPts val="0"/>
                        </a:spcBef>
                        <a:spcAft>
                          <a:spcPts val="0"/>
                        </a:spcAft>
                      </a:pPr>
                      <a:r>
                        <a:rPr lang="en-US" sz="2000" dirty="0">
                          <a:latin typeface="Times New Roman"/>
                          <a:ea typeface="Times New Roman"/>
                          <a:cs typeface="Times New Roman"/>
                        </a:rPr>
                        <a:t>Chronology of events &amp; wars</a:t>
                      </a:r>
                    </a:p>
                  </a:txBody>
                  <a:tcPr marL="39224" marR="392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2000" dirty="0">
                        <a:latin typeface="Times New Roman"/>
                        <a:ea typeface="Times New Roman"/>
                        <a:cs typeface="Times New Roman"/>
                      </a:endParaRPr>
                    </a:p>
                  </a:txBody>
                  <a:tcPr marL="39224" marR="39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2000" dirty="0">
                        <a:latin typeface="Times New Roman"/>
                        <a:ea typeface="Times New Roman"/>
                        <a:cs typeface="Times New Roman"/>
                      </a:endParaRPr>
                    </a:p>
                  </a:txBody>
                  <a:tcPr marL="39224" marR="39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809631">
                <a:tc>
                  <a:txBody>
                    <a:bodyPr/>
                    <a:lstStyle/>
                    <a:p>
                      <a:pPr marL="0" marR="0" algn="l">
                        <a:spcBef>
                          <a:spcPts val="0"/>
                        </a:spcBef>
                        <a:spcAft>
                          <a:spcPts val="0"/>
                        </a:spcAft>
                      </a:pPr>
                      <a:r>
                        <a:rPr lang="en-US" sz="2000" dirty="0">
                          <a:latin typeface="Times New Roman"/>
                          <a:ea typeface="Times New Roman"/>
                          <a:cs typeface="Times New Roman"/>
                        </a:rPr>
                        <a:t>outcomes</a:t>
                      </a:r>
                    </a:p>
                  </a:txBody>
                  <a:tcPr marL="39224" marR="392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2000" dirty="0">
                        <a:latin typeface="Times New Roman"/>
                        <a:ea typeface="Times New Roman"/>
                        <a:cs typeface="Times New Roman"/>
                      </a:endParaRPr>
                    </a:p>
                  </a:txBody>
                  <a:tcPr marL="39224" marR="39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2000" dirty="0">
                        <a:latin typeface="Times New Roman"/>
                        <a:ea typeface="Times New Roman"/>
                        <a:cs typeface="Times New Roman"/>
                      </a:endParaRPr>
                    </a:p>
                  </a:txBody>
                  <a:tcPr marL="39224" marR="39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625602381"/>
              </p:ext>
            </p:extLst>
          </p:nvPr>
        </p:nvGraphicFramePr>
        <p:xfrm>
          <a:off x="228600" y="228600"/>
          <a:ext cx="1892201" cy="6105445"/>
        </p:xfrm>
        <a:graphic>
          <a:graphicData uri="http://schemas.openxmlformats.org/drawingml/2006/table">
            <a:tbl>
              <a:tblPr/>
              <a:tblGrid>
                <a:gridCol w="1892201">
                  <a:extLst>
                    <a:ext uri="{9D8B030D-6E8A-4147-A177-3AD203B41FA5}">
                      <a16:colId xmlns:a16="http://schemas.microsoft.com/office/drawing/2014/main" val="20000"/>
                    </a:ext>
                  </a:extLst>
                </a:gridCol>
              </a:tblGrid>
              <a:tr h="347007">
                <a:tc>
                  <a:txBody>
                    <a:bodyPr/>
                    <a:lstStyle/>
                    <a:p>
                      <a:pPr marL="0" marR="0" algn="l">
                        <a:spcBef>
                          <a:spcPts val="0"/>
                        </a:spcBef>
                        <a:spcAft>
                          <a:spcPts val="0"/>
                        </a:spcAft>
                      </a:pPr>
                      <a:endParaRPr lang="en-US" sz="2000" dirty="0">
                        <a:latin typeface="Times New Roman"/>
                        <a:ea typeface="Times New Roman"/>
                        <a:cs typeface="Times New Roman"/>
                      </a:endParaRPr>
                    </a:p>
                  </a:txBody>
                  <a:tcPr marL="39224" marR="39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35738">
                <a:tc>
                  <a:txBody>
                    <a:bodyPr/>
                    <a:lstStyle/>
                    <a:p>
                      <a:pPr marL="0" marR="0" algn="l">
                        <a:spcBef>
                          <a:spcPts val="0"/>
                        </a:spcBef>
                        <a:spcAft>
                          <a:spcPts val="0"/>
                        </a:spcAft>
                      </a:pPr>
                      <a:r>
                        <a:rPr lang="en-US" sz="2000" dirty="0">
                          <a:latin typeface="Times New Roman"/>
                          <a:ea typeface="Times New Roman"/>
                          <a:cs typeface="Times New Roman"/>
                        </a:rPr>
                        <a:t>Main leader(s) &amp; philosophies</a:t>
                      </a:r>
                    </a:p>
                  </a:txBody>
                  <a:tcPr marL="39224" marR="392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32289">
                <a:tc>
                  <a:txBody>
                    <a:bodyPr/>
                    <a:lstStyle/>
                    <a:p>
                      <a:pPr marL="0" marR="0" algn="l">
                        <a:spcBef>
                          <a:spcPts val="0"/>
                        </a:spcBef>
                        <a:spcAft>
                          <a:spcPts val="0"/>
                        </a:spcAft>
                      </a:pPr>
                      <a:r>
                        <a:rPr lang="en-US" sz="2000" dirty="0" smtClean="0">
                          <a:latin typeface="Times New Roman"/>
                          <a:ea typeface="Times New Roman"/>
                          <a:cs typeface="Times New Roman"/>
                        </a:rPr>
                        <a:t>Figurehead -</a:t>
                      </a:r>
                    </a:p>
                    <a:p>
                      <a:pPr marL="0" marR="0" algn="l">
                        <a:spcBef>
                          <a:spcPts val="0"/>
                        </a:spcBef>
                        <a:spcAft>
                          <a:spcPts val="0"/>
                        </a:spcAft>
                      </a:pPr>
                      <a:r>
                        <a:rPr lang="en-US" sz="2000" dirty="0" smtClean="0">
                          <a:latin typeface="Times New Roman"/>
                          <a:ea typeface="Times New Roman"/>
                          <a:cs typeface="Times New Roman"/>
                        </a:rPr>
                        <a:t>Kings of new Sts</a:t>
                      </a:r>
                      <a:endParaRPr lang="en-US" sz="2000" dirty="0">
                        <a:latin typeface="Times New Roman"/>
                        <a:ea typeface="Times New Roman"/>
                        <a:cs typeface="Times New Roman"/>
                      </a:endParaRPr>
                    </a:p>
                  </a:txBody>
                  <a:tcPr marL="39224" marR="392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61566">
                <a:tc>
                  <a:txBody>
                    <a:bodyPr/>
                    <a:lstStyle/>
                    <a:p>
                      <a:pPr marL="0" marR="0" algn="l">
                        <a:spcBef>
                          <a:spcPts val="0"/>
                        </a:spcBef>
                        <a:spcAft>
                          <a:spcPts val="0"/>
                        </a:spcAft>
                      </a:pPr>
                      <a:r>
                        <a:rPr lang="en-US" sz="2000" dirty="0">
                          <a:latin typeface="Times New Roman"/>
                          <a:ea typeface="Times New Roman"/>
                          <a:cs typeface="Times New Roman"/>
                        </a:rPr>
                        <a:t>Main foes or </a:t>
                      </a:r>
                      <a:endParaRPr lang="en-US" sz="2000" dirty="0" smtClean="0">
                        <a:latin typeface="Times New Roman"/>
                        <a:ea typeface="Times New Roman"/>
                        <a:cs typeface="Times New Roman"/>
                      </a:endParaRPr>
                    </a:p>
                    <a:p>
                      <a:pPr marL="0" marR="0" algn="l">
                        <a:spcBef>
                          <a:spcPts val="0"/>
                        </a:spcBef>
                        <a:spcAft>
                          <a:spcPts val="0"/>
                        </a:spcAft>
                      </a:pPr>
                      <a:r>
                        <a:rPr lang="en-US" sz="2000" dirty="0" smtClean="0">
                          <a:latin typeface="Times New Roman"/>
                          <a:ea typeface="Times New Roman"/>
                          <a:cs typeface="Times New Roman"/>
                        </a:rPr>
                        <a:t>Obstacles</a:t>
                      </a:r>
                    </a:p>
                    <a:p>
                      <a:pPr marL="0" marR="0" algn="l">
                        <a:spcBef>
                          <a:spcPts val="0"/>
                        </a:spcBef>
                        <a:spcAft>
                          <a:spcPts val="0"/>
                        </a:spcAft>
                      </a:pPr>
                      <a:endParaRPr lang="en-US" sz="2000" dirty="0" smtClean="0">
                        <a:latin typeface="Times New Roman"/>
                        <a:ea typeface="Times New Roman"/>
                        <a:cs typeface="Times New Roman"/>
                      </a:endParaRPr>
                    </a:p>
                    <a:p>
                      <a:pPr marL="0" marR="0" algn="l">
                        <a:spcBef>
                          <a:spcPts val="0"/>
                        </a:spcBef>
                        <a:spcAft>
                          <a:spcPts val="0"/>
                        </a:spcAft>
                      </a:pPr>
                      <a:endParaRPr lang="en-US" sz="2000" dirty="0" smtClean="0">
                        <a:latin typeface="Times New Roman"/>
                        <a:ea typeface="Times New Roman"/>
                        <a:cs typeface="Times New Roman"/>
                      </a:endParaRPr>
                    </a:p>
                  </a:txBody>
                  <a:tcPr marL="39224" marR="392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562553">
                <a:tc>
                  <a:txBody>
                    <a:bodyPr/>
                    <a:lstStyle/>
                    <a:p>
                      <a:pPr marL="0" marR="0" algn="l">
                        <a:spcBef>
                          <a:spcPts val="0"/>
                        </a:spcBef>
                        <a:spcAft>
                          <a:spcPts val="0"/>
                        </a:spcAft>
                      </a:pPr>
                      <a:r>
                        <a:rPr lang="en-US" sz="2000" dirty="0">
                          <a:latin typeface="Times New Roman"/>
                          <a:ea typeface="Times New Roman"/>
                          <a:cs typeface="Times New Roman"/>
                        </a:rPr>
                        <a:t>Chronology of events &amp; wars</a:t>
                      </a:r>
                    </a:p>
                  </a:txBody>
                  <a:tcPr marL="39224" marR="392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266292">
                <a:tc>
                  <a:txBody>
                    <a:bodyPr/>
                    <a:lstStyle/>
                    <a:p>
                      <a:pPr marL="0" marR="0" algn="l">
                        <a:spcBef>
                          <a:spcPts val="0"/>
                        </a:spcBef>
                        <a:spcAft>
                          <a:spcPts val="0"/>
                        </a:spcAft>
                      </a:pPr>
                      <a:r>
                        <a:rPr lang="en-US" sz="2000" dirty="0" smtClean="0">
                          <a:latin typeface="Times New Roman"/>
                          <a:ea typeface="Times New Roman"/>
                          <a:cs typeface="Times New Roman"/>
                        </a:rPr>
                        <a:t>Outcomes</a:t>
                      </a:r>
                      <a:endParaRPr lang="en-US" sz="2000" dirty="0">
                        <a:latin typeface="Times New Roman"/>
                        <a:ea typeface="Times New Roman"/>
                        <a:cs typeface="Times New Roman"/>
                      </a:endParaRPr>
                    </a:p>
                  </a:txBody>
                  <a:tcPr marL="39224" marR="392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991615193"/>
              </p:ext>
            </p:extLst>
          </p:nvPr>
        </p:nvGraphicFramePr>
        <p:xfrm>
          <a:off x="2209800" y="228600"/>
          <a:ext cx="6248400" cy="6324600"/>
        </p:xfrm>
        <a:graphic>
          <a:graphicData uri="http://schemas.openxmlformats.org/drawingml/2006/table">
            <a:tbl>
              <a:tblPr/>
              <a:tblGrid>
                <a:gridCol w="6248400">
                  <a:extLst>
                    <a:ext uri="{9D8B030D-6E8A-4147-A177-3AD203B41FA5}">
                      <a16:colId xmlns:a16="http://schemas.microsoft.com/office/drawing/2014/main" val="20000"/>
                    </a:ext>
                  </a:extLst>
                </a:gridCol>
              </a:tblGrid>
              <a:tr h="348557">
                <a:tc>
                  <a:txBody>
                    <a:bodyPr/>
                    <a:lstStyle/>
                    <a:p>
                      <a:pPr marL="0" marR="0" algn="ctr">
                        <a:spcBef>
                          <a:spcPts val="0"/>
                        </a:spcBef>
                        <a:spcAft>
                          <a:spcPts val="0"/>
                        </a:spcAft>
                      </a:pPr>
                      <a:r>
                        <a:rPr lang="en-US" sz="2000" dirty="0" smtClean="0">
                          <a:latin typeface="Times New Roman"/>
                          <a:ea typeface="Times New Roman"/>
                          <a:cs typeface="Times New Roman"/>
                        </a:rPr>
                        <a:t>Germany</a:t>
                      </a:r>
                      <a:endParaRPr lang="en-US" sz="2000" dirty="0">
                        <a:latin typeface="Times New Roman"/>
                        <a:ea typeface="Times New Roman"/>
                        <a:cs typeface="Times New Roman"/>
                      </a:endParaRPr>
                    </a:p>
                  </a:txBody>
                  <a:tcPr marL="39224" marR="392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39919">
                <a:tc>
                  <a:txBody>
                    <a:bodyPr/>
                    <a:lstStyle/>
                    <a:p>
                      <a:pPr marL="0" marR="0" algn="l">
                        <a:spcBef>
                          <a:spcPts val="0"/>
                        </a:spcBef>
                        <a:spcAft>
                          <a:spcPts val="0"/>
                        </a:spcAft>
                      </a:pPr>
                      <a:r>
                        <a:rPr lang="en-US" sz="2000" dirty="0" smtClean="0">
                          <a:latin typeface="Times New Roman"/>
                          <a:ea typeface="Times New Roman"/>
                          <a:cs typeface="Times New Roman"/>
                        </a:rPr>
                        <a:t>* Otto</a:t>
                      </a:r>
                      <a:r>
                        <a:rPr lang="en-US" sz="2000" baseline="0" dirty="0" smtClean="0">
                          <a:latin typeface="Times New Roman"/>
                          <a:ea typeface="Times New Roman"/>
                          <a:cs typeface="Times New Roman"/>
                        </a:rPr>
                        <a:t> von </a:t>
                      </a:r>
                      <a:r>
                        <a:rPr lang="en-US" sz="2000" baseline="0" dirty="0" err="1" smtClean="0">
                          <a:latin typeface="Times New Roman"/>
                          <a:ea typeface="Times New Roman"/>
                          <a:cs typeface="Times New Roman"/>
                        </a:rPr>
                        <a:t>Bismark</a:t>
                      </a:r>
                      <a:r>
                        <a:rPr lang="en-US" sz="2000" baseline="0" dirty="0" smtClean="0">
                          <a:latin typeface="Times New Roman"/>
                          <a:ea typeface="Times New Roman"/>
                          <a:cs typeface="Times New Roman"/>
                        </a:rPr>
                        <a:t> – Chancellor - supports the use of “Blood &amp; Iron” to unify Germany and “Realpolitik” (power over principles) to gain more power for Germany  </a:t>
                      </a:r>
                      <a:endParaRPr lang="en-US" sz="2000" dirty="0">
                        <a:latin typeface="Times New Roman"/>
                        <a:ea typeface="Times New Roman"/>
                        <a:cs typeface="Times New Roman"/>
                      </a:endParaRPr>
                    </a:p>
                  </a:txBody>
                  <a:tcPr marL="39224" marR="39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92074">
                <a:tc>
                  <a:txBody>
                    <a:bodyPr/>
                    <a:lstStyle/>
                    <a:p>
                      <a:pPr marL="0" marR="0" algn="l">
                        <a:spcBef>
                          <a:spcPts val="0"/>
                        </a:spcBef>
                        <a:spcAft>
                          <a:spcPts val="0"/>
                        </a:spcAft>
                      </a:pPr>
                      <a:r>
                        <a:rPr lang="en-US" sz="2000" dirty="0" smtClean="0">
                          <a:latin typeface="Times New Roman"/>
                          <a:ea typeface="Times New Roman"/>
                          <a:cs typeface="Times New Roman"/>
                        </a:rPr>
                        <a:t>*William I  - </a:t>
                      </a:r>
                      <a:r>
                        <a:rPr lang="en-US" sz="2000" dirty="0" err="1" smtClean="0">
                          <a:latin typeface="Times New Roman"/>
                          <a:ea typeface="Times New Roman"/>
                          <a:cs typeface="Times New Roman"/>
                        </a:rPr>
                        <a:t>kaiser</a:t>
                      </a:r>
                      <a:r>
                        <a:rPr lang="en-US" sz="2000" dirty="0" smtClean="0">
                          <a:latin typeface="Times New Roman"/>
                          <a:ea typeface="Times New Roman"/>
                          <a:cs typeface="Times New Roman"/>
                        </a:rPr>
                        <a:t> (or</a:t>
                      </a:r>
                      <a:r>
                        <a:rPr lang="en-US" sz="2000" baseline="0" dirty="0" smtClean="0">
                          <a:latin typeface="Times New Roman"/>
                          <a:ea typeface="Times New Roman"/>
                          <a:cs typeface="Times New Roman"/>
                        </a:rPr>
                        <a:t> emperor) of the new German State</a:t>
                      </a:r>
                      <a:endParaRPr lang="en-US" sz="2000" dirty="0">
                        <a:latin typeface="Times New Roman"/>
                        <a:ea typeface="Times New Roman"/>
                        <a:cs typeface="Times New Roman"/>
                      </a:endParaRPr>
                    </a:p>
                  </a:txBody>
                  <a:tcPr marL="39224" marR="39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43650">
                <a:tc>
                  <a:txBody>
                    <a:bodyPr/>
                    <a:lstStyle/>
                    <a:p>
                      <a:pPr marL="0" marR="0" algn="l">
                        <a:spcBef>
                          <a:spcPts val="0"/>
                        </a:spcBef>
                        <a:spcAft>
                          <a:spcPts val="0"/>
                        </a:spcAft>
                      </a:pPr>
                      <a:r>
                        <a:rPr lang="en-US" sz="2000" b="1" dirty="0" smtClean="0">
                          <a:latin typeface="Times New Roman"/>
                          <a:ea typeface="Times New Roman"/>
                          <a:cs typeface="Times New Roman"/>
                        </a:rPr>
                        <a:t>Foreign</a:t>
                      </a:r>
                      <a:r>
                        <a:rPr lang="en-US" sz="2000" baseline="0" dirty="0" smtClean="0">
                          <a:latin typeface="Times New Roman"/>
                          <a:ea typeface="Times New Roman"/>
                          <a:cs typeface="Times New Roman"/>
                        </a:rPr>
                        <a:t> – Keep France weak, *Britain is the main naval power &amp; later Germany’s main competition </a:t>
                      </a:r>
                    </a:p>
                    <a:p>
                      <a:pPr marL="0" marR="0" algn="l">
                        <a:spcBef>
                          <a:spcPts val="0"/>
                        </a:spcBef>
                        <a:spcAft>
                          <a:spcPts val="0"/>
                        </a:spcAft>
                      </a:pPr>
                      <a:r>
                        <a:rPr lang="en-US" sz="2000" b="1" baseline="0" dirty="0" smtClean="0">
                          <a:latin typeface="Times New Roman"/>
                          <a:ea typeface="Times New Roman"/>
                          <a:cs typeface="Times New Roman"/>
                        </a:rPr>
                        <a:t>Domestic </a:t>
                      </a:r>
                      <a:r>
                        <a:rPr lang="en-US" sz="2000" baseline="0" dirty="0" smtClean="0">
                          <a:latin typeface="Times New Roman"/>
                          <a:ea typeface="Times New Roman"/>
                          <a:cs typeface="Times New Roman"/>
                        </a:rPr>
                        <a:t>– The Catholic Church &amp; Socialists (threats to unity &amp; Socialists want democratic reforms)</a:t>
                      </a:r>
                    </a:p>
                    <a:p>
                      <a:pPr marL="0" marR="0" algn="l">
                        <a:spcBef>
                          <a:spcPts val="0"/>
                        </a:spcBef>
                        <a:spcAft>
                          <a:spcPts val="0"/>
                        </a:spcAft>
                      </a:pPr>
                      <a:endParaRPr lang="en-US" sz="2000" dirty="0">
                        <a:latin typeface="Times New Roman"/>
                        <a:ea typeface="Times New Roman"/>
                        <a:cs typeface="Times New Roman"/>
                      </a:endParaRPr>
                    </a:p>
                  </a:txBody>
                  <a:tcPr marL="39224" marR="39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496050">
                <a:tc>
                  <a:txBody>
                    <a:bodyPr/>
                    <a:lstStyle/>
                    <a:p>
                      <a:pPr marL="0" marR="0" algn="l">
                        <a:spcBef>
                          <a:spcPts val="0"/>
                        </a:spcBef>
                        <a:spcAft>
                          <a:spcPts val="0"/>
                        </a:spcAft>
                      </a:pPr>
                      <a:r>
                        <a:rPr lang="en-US" sz="2000" dirty="0" smtClean="0">
                          <a:latin typeface="Times New Roman"/>
                          <a:ea typeface="Times New Roman"/>
                          <a:cs typeface="Times New Roman"/>
                        </a:rPr>
                        <a:t>Wars used to</a:t>
                      </a:r>
                      <a:r>
                        <a:rPr lang="en-US" sz="2000" baseline="0" dirty="0" smtClean="0">
                          <a:latin typeface="Times New Roman"/>
                          <a:ea typeface="Times New Roman"/>
                          <a:cs typeface="Times New Roman"/>
                        </a:rPr>
                        <a:t> establish the empire: Annex more land</a:t>
                      </a:r>
                    </a:p>
                    <a:p>
                      <a:pPr marL="0" marR="0" algn="l">
                        <a:spcBef>
                          <a:spcPts val="0"/>
                        </a:spcBef>
                        <a:spcAft>
                          <a:spcPts val="0"/>
                        </a:spcAft>
                      </a:pPr>
                      <a:r>
                        <a:rPr lang="en-US" sz="2000" baseline="0" dirty="0" smtClean="0">
                          <a:latin typeface="Times New Roman"/>
                          <a:ea typeface="Times New Roman"/>
                          <a:cs typeface="Times New Roman"/>
                        </a:rPr>
                        <a:t>1. Danish-German War</a:t>
                      </a:r>
                    </a:p>
                    <a:p>
                      <a:pPr marL="0" marR="0" algn="l">
                        <a:spcBef>
                          <a:spcPts val="0"/>
                        </a:spcBef>
                        <a:spcAft>
                          <a:spcPts val="0"/>
                        </a:spcAft>
                      </a:pPr>
                      <a:r>
                        <a:rPr lang="en-US" sz="2000" baseline="0" dirty="0" smtClean="0">
                          <a:latin typeface="Times New Roman"/>
                          <a:ea typeface="Times New Roman"/>
                          <a:cs typeface="Times New Roman"/>
                        </a:rPr>
                        <a:t>2. Austro-Prussian War</a:t>
                      </a:r>
                    </a:p>
                    <a:p>
                      <a:pPr marL="0" marR="0" algn="l">
                        <a:spcBef>
                          <a:spcPts val="0"/>
                        </a:spcBef>
                        <a:spcAft>
                          <a:spcPts val="0"/>
                        </a:spcAft>
                      </a:pPr>
                      <a:r>
                        <a:rPr lang="en-US" sz="2000" baseline="0" dirty="0" smtClean="0">
                          <a:latin typeface="Times New Roman"/>
                          <a:ea typeface="Times New Roman"/>
                          <a:cs typeface="Times New Roman"/>
                        </a:rPr>
                        <a:t>3. Franco – Prussian War </a:t>
                      </a:r>
                      <a:endParaRPr lang="en-US" sz="2000" dirty="0">
                        <a:latin typeface="Times New Roman"/>
                        <a:ea typeface="Times New Roman"/>
                        <a:cs typeface="Times New Roman"/>
                      </a:endParaRPr>
                    </a:p>
                  </a:txBody>
                  <a:tcPr marL="39224" marR="39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162632">
                <a:tc>
                  <a:txBody>
                    <a:bodyPr/>
                    <a:lstStyle/>
                    <a:p>
                      <a:pPr marL="0" marR="0" algn="l">
                        <a:spcBef>
                          <a:spcPts val="0"/>
                        </a:spcBef>
                        <a:spcAft>
                          <a:spcPts val="0"/>
                        </a:spcAft>
                      </a:pPr>
                      <a:r>
                        <a:rPr lang="en-US" sz="2000" dirty="0" err="1" smtClean="0">
                          <a:latin typeface="Times New Roman"/>
                          <a:ea typeface="Times New Roman"/>
                          <a:cs typeface="Times New Roman"/>
                        </a:rPr>
                        <a:t>Bismark</a:t>
                      </a:r>
                      <a:r>
                        <a:rPr lang="en-US" sz="2000" dirty="0" smtClean="0">
                          <a:latin typeface="Times New Roman"/>
                          <a:ea typeface="Times New Roman"/>
                          <a:cs typeface="Times New Roman"/>
                        </a:rPr>
                        <a:t> – 1. loses his “</a:t>
                      </a:r>
                      <a:r>
                        <a:rPr lang="en-US" sz="2000" i="1" dirty="0" err="1" smtClean="0">
                          <a:latin typeface="Times New Roman"/>
                          <a:ea typeface="Times New Roman"/>
                          <a:cs typeface="Times New Roman"/>
                        </a:rPr>
                        <a:t>Kulturkampf</a:t>
                      </a:r>
                      <a:r>
                        <a:rPr lang="en-US" sz="2000" i="1" dirty="0" smtClean="0">
                          <a:latin typeface="Times New Roman"/>
                          <a:ea typeface="Times New Roman"/>
                          <a:cs typeface="Times New Roman"/>
                        </a:rPr>
                        <a:t>” </a:t>
                      </a:r>
                      <a:r>
                        <a:rPr lang="en-US" sz="2000" i="0" dirty="0" smtClean="0">
                          <a:latin typeface="Times New Roman"/>
                          <a:ea typeface="Times New Roman"/>
                          <a:cs typeface="Times New Roman"/>
                        </a:rPr>
                        <a:t>battle</a:t>
                      </a:r>
                      <a:r>
                        <a:rPr lang="en-US" sz="2000" i="0" baseline="0" dirty="0" smtClean="0">
                          <a:latin typeface="Times New Roman"/>
                          <a:ea typeface="Times New Roman"/>
                          <a:cs typeface="Times New Roman"/>
                        </a:rPr>
                        <a:t> of civilization against the Catholic Church &amp; laws repressing the socialists also backfire </a:t>
                      </a:r>
                      <a:r>
                        <a:rPr lang="en-US" sz="2000" i="0" baseline="0" dirty="0" smtClean="0">
                          <a:latin typeface="Times New Roman"/>
                          <a:ea typeface="Times New Roman"/>
                          <a:cs typeface="Times New Roman"/>
                          <a:sym typeface="Wingdings" pitchFamily="2" charset="2"/>
                        </a:rPr>
                        <a:t> </a:t>
                      </a:r>
                      <a:r>
                        <a:rPr lang="en-US" sz="2000" i="0" baseline="0" dirty="0" err="1" smtClean="0">
                          <a:latin typeface="Times New Roman"/>
                          <a:ea typeface="Times New Roman"/>
                          <a:cs typeface="Times New Roman"/>
                          <a:sym typeface="Wingdings" pitchFamily="2" charset="2"/>
                        </a:rPr>
                        <a:t>Bismark</a:t>
                      </a:r>
                      <a:r>
                        <a:rPr lang="en-US" sz="2000" i="0" baseline="0" dirty="0" smtClean="0">
                          <a:latin typeface="Times New Roman"/>
                          <a:ea typeface="Times New Roman"/>
                          <a:cs typeface="Times New Roman"/>
                          <a:sym typeface="Wingdings" pitchFamily="2" charset="2"/>
                        </a:rPr>
                        <a:t> recants &amp; starts social reforms</a:t>
                      </a:r>
                    </a:p>
                    <a:p>
                      <a:pPr marL="0" marR="0" algn="l">
                        <a:spcBef>
                          <a:spcPts val="0"/>
                        </a:spcBef>
                        <a:spcAft>
                          <a:spcPts val="0"/>
                        </a:spcAft>
                      </a:pPr>
                      <a:r>
                        <a:rPr lang="en-US" sz="2000" i="0" baseline="0" dirty="0" smtClean="0">
                          <a:latin typeface="Times New Roman"/>
                          <a:ea typeface="Times New Roman"/>
                          <a:cs typeface="Times New Roman"/>
                          <a:sym typeface="Wingdings" pitchFamily="2" charset="2"/>
                        </a:rPr>
                        <a:t>2. 1888 William II asks </a:t>
                      </a:r>
                      <a:r>
                        <a:rPr lang="en-US" sz="2000" i="0" baseline="0" dirty="0" err="1" smtClean="0">
                          <a:latin typeface="Times New Roman"/>
                          <a:ea typeface="Times New Roman"/>
                          <a:cs typeface="Times New Roman"/>
                          <a:sym typeface="Wingdings" pitchFamily="2" charset="2"/>
                        </a:rPr>
                        <a:t>Bismark</a:t>
                      </a:r>
                      <a:r>
                        <a:rPr lang="en-US" sz="2000" i="0" baseline="0" dirty="0" smtClean="0">
                          <a:latin typeface="Times New Roman"/>
                          <a:ea typeface="Times New Roman"/>
                          <a:cs typeface="Times New Roman"/>
                          <a:sym typeface="Wingdings" pitchFamily="2" charset="2"/>
                        </a:rPr>
                        <a:t> to resign </a:t>
                      </a:r>
                    </a:p>
                    <a:p>
                      <a:pPr marL="0" marR="0" algn="l">
                        <a:spcBef>
                          <a:spcPts val="0"/>
                        </a:spcBef>
                        <a:spcAft>
                          <a:spcPts val="0"/>
                        </a:spcAft>
                      </a:pPr>
                      <a:r>
                        <a:rPr lang="en-US" sz="2000" i="0" baseline="0" dirty="0" smtClean="0">
                          <a:latin typeface="Times New Roman"/>
                          <a:ea typeface="Times New Roman"/>
                          <a:cs typeface="Times New Roman"/>
                          <a:sym typeface="Wingdings" pitchFamily="2" charset="2"/>
                        </a:rPr>
                        <a:t>3. Germany a military &amp; industrial world power</a:t>
                      </a:r>
                      <a:endParaRPr lang="en-US" sz="2000" i="0" baseline="0" dirty="0" smtClean="0">
                        <a:latin typeface="Times New Roman"/>
                        <a:ea typeface="Times New Roman"/>
                        <a:cs typeface="Times New Roman"/>
                      </a:endParaRPr>
                    </a:p>
                  </a:txBody>
                  <a:tcPr marL="39224" marR="39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1291372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p:txBody>
          <a:bodyPr/>
          <a:lstStyle/>
          <a:p>
            <a:pPr eaLnBrk="1" hangingPunct="1"/>
            <a:r>
              <a:rPr lang="en-US"/>
              <a:t>Who led unification? </a:t>
            </a:r>
          </a:p>
        </p:txBody>
      </p:sp>
      <p:sp>
        <p:nvSpPr>
          <p:cNvPr id="28675" name="Content Placeholder 2"/>
          <p:cNvSpPr>
            <a:spLocks noGrp="1"/>
          </p:cNvSpPr>
          <p:nvPr>
            <p:ph sz="quarter" idx="4294967295"/>
          </p:nvPr>
        </p:nvSpPr>
        <p:spPr>
          <a:xfrm>
            <a:off x="301625" y="1527175"/>
            <a:ext cx="8504238" cy="4572000"/>
          </a:xfrm>
        </p:spPr>
        <p:txBody>
          <a:bodyPr/>
          <a:lstStyle/>
          <a:p>
            <a:pPr eaLnBrk="1" hangingPunct="1">
              <a:buFont typeface="Wingdings 2" pitchFamily="18" charset="2"/>
              <a:buChar char=""/>
            </a:pPr>
            <a:r>
              <a:rPr lang="en-US" sz="2400" dirty="0" smtClean="0"/>
              <a:t>Otto von </a:t>
            </a:r>
            <a:r>
              <a:rPr lang="en-US" sz="2400" dirty="0"/>
              <a:t>Bismarck and Wilhelm of </a:t>
            </a:r>
            <a:r>
              <a:rPr lang="en-US" sz="2400" dirty="0" smtClean="0"/>
              <a:t>Prussia’s strategies</a:t>
            </a:r>
            <a:endParaRPr lang="en-US" sz="2400" dirty="0"/>
          </a:p>
          <a:p>
            <a:pPr lvl="1" eaLnBrk="1" hangingPunct="1">
              <a:buFont typeface="Wingdings" pitchFamily="2" charset="2"/>
              <a:buChar char="¡"/>
            </a:pPr>
            <a:r>
              <a:rPr lang="en-US" dirty="0"/>
              <a:t>Practical politicians – </a:t>
            </a:r>
            <a:r>
              <a:rPr lang="en-US" b="1" i="1" dirty="0" err="1" smtClean="0"/>
              <a:t>realpolitik</a:t>
            </a:r>
            <a:endParaRPr lang="en-US" b="1" i="1" dirty="0" smtClean="0"/>
          </a:p>
          <a:p>
            <a:pPr lvl="2" eaLnBrk="1" hangingPunct="1">
              <a:buFont typeface="Wingdings" pitchFamily="2" charset="2"/>
              <a:buChar char="¡"/>
            </a:pPr>
            <a:r>
              <a:rPr lang="en-US" dirty="0" smtClean="0"/>
              <a:t>refers to diplomacy based on power and on practical and material factors, rather than diplomacy based on ethnical choices</a:t>
            </a:r>
            <a:endParaRPr lang="en-US" b="1" i="1" dirty="0"/>
          </a:p>
          <a:p>
            <a:pPr lvl="1" eaLnBrk="1" hangingPunct="1">
              <a:buFont typeface="Wingdings" pitchFamily="2" charset="2"/>
              <a:buChar char="¡"/>
            </a:pPr>
            <a:r>
              <a:rPr lang="en-US" dirty="0"/>
              <a:t>Conservative: monarchy, limited suffrage</a:t>
            </a:r>
          </a:p>
          <a:p>
            <a:pPr lvl="1" eaLnBrk="1" hangingPunct="1">
              <a:buFont typeface="Wingdings" pitchFamily="2" charset="2"/>
              <a:buChar char="¡"/>
            </a:pPr>
            <a:r>
              <a:rPr lang="en-US" b="1" dirty="0"/>
              <a:t>Blood and </a:t>
            </a:r>
            <a:r>
              <a:rPr lang="en-US" b="1" dirty="0" smtClean="0"/>
              <a:t>Iron</a:t>
            </a:r>
          </a:p>
          <a:p>
            <a:pPr lvl="1" eaLnBrk="1" hangingPunct="1">
              <a:buFont typeface="Wingdings" pitchFamily="2" charset="2"/>
              <a:buChar char="¡"/>
            </a:pPr>
            <a:r>
              <a:rPr lang="en-US" b="1" dirty="0">
                <a:hlinkClick r:id="rId2"/>
              </a:rPr>
              <a:t>https://</a:t>
            </a:r>
            <a:r>
              <a:rPr lang="en-US" b="1" dirty="0" smtClean="0">
                <a:hlinkClick r:id="rId2"/>
              </a:rPr>
              <a:t>www.youtube.com/watch?v=mz9Cy0xUH0E</a:t>
            </a:r>
            <a:endParaRPr lang="en-US" b="1" dirty="0" smtClean="0"/>
          </a:p>
          <a:p>
            <a:pPr lvl="1" eaLnBrk="1" hangingPunct="1">
              <a:buFont typeface="Wingdings" pitchFamily="2" charset="2"/>
              <a:buChar char="¡"/>
            </a:pPr>
            <a:endParaRPr lang="en-US" b="1" dirty="0"/>
          </a:p>
          <a:p>
            <a:pPr lvl="1" eaLnBrk="1" hangingPunct="1">
              <a:buFont typeface="Wingdings" pitchFamily="2" charset="2"/>
              <a:buChar char="¡"/>
            </a:pPr>
            <a:endParaRPr lang="en-US" dirty="0"/>
          </a:p>
        </p:txBody>
      </p:sp>
      <p:pic>
        <p:nvPicPr>
          <p:cNvPr id="2" name="Picture 2"/>
          <p:cNvPicPr>
            <a:picLocks noChangeAspect="1" noChangeArrowheads="1"/>
          </p:cNvPicPr>
          <p:nvPr/>
        </p:nvPicPr>
        <p:blipFill>
          <a:blip r:embed="rId3"/>
          <a:srcRect/>
          <a:stretch>
            <a:fillRect/>
          </a:stretch>
        </p:blipFill>
        <p:spPr bwMode="auto">
          <a:xfrm>
            <a:off x="7000875" y="3676650"/>
            <a:ext cx="2143125" cy="3181350"/>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152400" y="4402531"/>
            <a:ext cx="4038600" cy="2455469"/>
          </a:xfrm>
          <a:prstGeom prst="rect">
            <a:avLst/>
          </a:prstGeom>
          <a:noFill/>
          <a:ln w="9525">
            <a:noFill/>
            <a:miter lim="800000"/>
            <a:headEnd/>
            <a:tailEnd/>
          </a:ln>
          <a:effectLst/>
        </p:spPr>
      </p:pic>
    </p:spTree>
    <p:extLst>
      <p:ext uri="{BB962C8B-B14F-4D97-AF65-F5344CB8AC3E}">
        <p14:creationId xmlns:p14="http://schemas.microsoft.com/office/powerpoint/2010/main" val="5021424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Italian Unification </a:t>
            </a:r>
            <a:endParaRPr lang="en-US" dirty="0"/>
          </a:p>
        </p:txBody>
      </p:sp>
      <p:sp>
        <p:nvSpPr>
          <p:cNvPr id="3" name="Content Placeholder 2"/>
          <p:cNvSpPr>
            <a:spLocks noGrp="1"/>
          </p:cNvSpPr>
          <p:nvPr>
            <p:ph idx="1"/>
          </p:nvPr>
        </p:nvSpPr>
        <p:spPr/>
        <p:txBody>
          <a:bodyPr/>
          <a:lstStyle/>
          <a:p>
            <a:r>
              <a:rPr lang="en-US" dirty="0" smtClean="0"/>
              <a:t>Explain: the rise of the Italian Nation State</a:t>
            </a:r>
          </a:p>
          <a:p>
            <a:r>
              <a:rPr lang="en-US" dirty="0" smtClean="0"/>
              <a:t>Identify the leaders of the Italian Revolution and the Role that they played</a:t>
            </a:r>
          </a:p>
          <a:p>
            <a:r>
              <a:rPr lang="en-US" dirty="0" smtClean="0"/>
              <a:t>Identify the causes and consequences of major political revolutions.</a:t>
            </a:r>
          </a:p>
          <a:p>
            <a:r>
              <a:rPr lang="en-US">
                <a:hlinkClick r:id="rId2"/>
              </a:rPr>
              <a:t>https://</a:t>
            </a:r>
            <a:r>
              <a:rPr lang="en-US" smtClean="0">
                <a:hlinkClick r:id="rId2"/>
              </a:rPr>
              <a:t>www.youtube.com/watch?v=ZiaDnA2Rwok</a:t>
            </a:r>
            <a:endParaRPr lang="en-US" smtClean="0"/>
          </a:p>
          <a:p>
            <a:endParaRPr lang="en-US" dirty="0"/>
          </a:p>
        </p:txBody>
      </p:sp>
    </p:spTree>
    <p:extLst>
      <p:ext uri="{BB962C8B-B14F-4D97-AF65-F5344CB8AC3E}">
        <p14:creationId xmlns:p14="http://schemas.microsoft.com/office/powerpoint/2010/main" val="14868116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7425" y="384175"/>
            <a:ext cx="4346575" cy="758825"/>
          </a:xfrm>
        </p:spPr>
        <p:txBody>
          <a:bodyPr/>
          <a:lstStyle/>
          <a:p>
            <a:r>
              <a:rPr lang="en-US" dirty="0" smtClean="0"/>
              <a:t>Italy Before Unification…</a:t>
            </a:r>
            <a:endParaRPr lang="en-US" dirty="0"/>
          </a:p>
        </p:txBody>
      </p:sp>
      <p:sp>
        <p:nvSpPr>
          <p:cNvPr id="3" name="Content Placeholder 2"/>
          <p:cNvSpPr>
            <a:spLocks noGrp="1"/>
          </p:cNvSpPr>
          <p:nvPr>
            <p:ph idx="1"/>
          </p:nvPr>
        </p:nvSpPr>
        <p:spPr>
          <a:xfrm>
            <a:off x="4495800" y="1524000"/>
            <a:ext cx="4495800" cy="4598988"/>
          </a:xfrm>
        </p:spPr>
        <p:txBody>
          <a:bodyPr/>
          <a:lstStyle/>
          <a:p>
            <a:r>
              <a:rPr lang="en-US" dirty="0" smtClean="0"/>
              <a:t>Dominated by Foreign Powers</a:t>
            </a:r>
          </a:p>
          <a:p>
            <a:r>
              <a:rPr lang="en-US" dirty="0" smtClean="0"/>
              <a:t>People identify themselves with local regions (</a:t>
            </a:r>
            <a:r>
              <a:rPr lang="en-US" dirty="0" err="1" smtClean="0"/>
              <a:t>ie</a:t>
            </a:r>
            <a:r>
              <a:rPr lang="en-US" dirty="0" smtClean="0"/>
              <a:t>: I’m Tuscan… Not I’m Italian)</a:t>
            </a:r>
          </a:p>
          <a:p>
            <a:r>
              <a:rPr lang="en-US" dirty="0" smtClean="0"/>
              <a:t>Than </a:t>
            </a:r>
            <a:r>
              <a:rPr lang="en-US" dirty="0" smtClean="0">
                <a:sym typeface="Wingdings" pitchFamily="2" charset="2"/>
              </a:rPr>
              <a:t> Napoleon invade and Nationalism!</a:t>
            </a:r>
          </a:p>
          <a:p>
            <a:pPr lvl="1"/>
            <a:r>
              <a:rPr lang="en-US" dirty="0" smtClean="0">
                <a:sym typeface="Wingdings" pitchFamily="2" charset="2"/>
              </a:rPr>
              <a:t>Italian based on – geography, shared history, language &amp; culture. </a:t>
            </a:r>
          </a:p>
          <a:p>
            <a:pPr lvl="1"/>
            <a:r>
              <a:rPr lang="en-US" dirty="0" smtClean="0">
                <a:sym typeface="Wingdings" pitchFamily="2" charset="2"/>
              </a:rPr>
              <a:t>End trade barriers </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5774057"/>
            <a:ext cx="1524000" cy="96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E:\Modern World\4. ISMS\2. nationalism\german and italian unification\step 1.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9" y="17417"/>
            <a:ext cx="47968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1695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Modern World\4. ISMS\2. nationalism\german and italian unification\step 2.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9680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Modern World\4. ISMS\2. nationalism\german and italian unification\step 3.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3535" y="0"/>
            <a:ext cx="4636908" cy="6844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0145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Modern World\4. ISMS\2. nationalism\german and italian unification\step 4.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9" y="3313"/>
            <a:ext cx="479680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E:\Modern World\4. ISMS\2. nationalism\german and italian unification\step 5.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3825" y="3313"/>
            <a:ext cx="47968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3365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91000" cy="715962"/>
          </a:xfrm>
        </p:spPr>
        <p:txBody>
          <a:bodyPr>
            <a:normAutofit fontScale="90000"/>
          </a:bodyPr>
          <a:lstStyle/>
          <a:p>
            <a:r>
              <a:rPr lang="en-US" dirty="0" smtClean="0"/>
              <a:t>Unifying Italy</a:t>
            </a:r>
            <a:br>
              <a:rPr lang="en-US" dirty="0" smtClean="0"/>
            </a:br>
            <a:r>
              <a:rPr lang="en-US" sz="3600" dirty="0" smtClean="0"/>
              <a:t>Timeline </a:t>
            </a:r>
            <a:endParaRPr lang="en-US" sz="3600" dirty="0"/>
          </a:p>
        </p:txBody>
      </p:sp>
      <p:sp>
        <p:nvSpPr>
          <p:cNvPr id="3" name="Right Arrow 2"/>
          <p:cNvSpPr/>
          <p:nvPr/>
        </p:nvSpPr>
        <p:spPr>
          <a:xfrm>
            <a:off x="304800" y="3733800"/>
            <a:ext cx="8458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Box 3"/>
          <p:cNvSpPr txBox="1"/>
          <p:nvPr/>
        </p:nvSpPr>
        <p:spPr>
          <a:xfrm>
            <a:off x="228600" y="4038600"/>
            <a:ext cx="762000" cy="381000"/>
          </a:xfrm>
          <a:prstGeom prst="rect">
            <a:avLst/>
          </a:prstGeom>
          <a:noFill/>
        </p:spPr>
        <p:txBody>
          <a:bodyPr wrap="square" rtlCol="0">
            <a:spAutoFit/>
          </a:bodyPr>
          <a:lstStyle/>
          <a:p>
            <a:r>
              <a:rPr lang="en-US" dirty="0" smtClean="0">
                <a:solidFill>
                  <a:prstClr val="black"/>
                </a:solidFill>
              </a:rPr>
              <a:t>1830</a:t>
            </a:r>
            <a:endParaRPr lang="en-US" dirty="0">
              <a:solidFill>
                <a:prstClr val="black"/>
              </a:solidFill>
            </a:endParaRPr>
          </a:p>
        </p:txBody>
      </p:sp>
      <p:sp>
        <p:nvSpPr>
          <p:cNvPr id="5" name="TextBox 4"/>
          <p:cNvSpPr txBox="1"/>
          <p:nvPr/>
        </p:nvSpPr>
        <p:spPr>
          <a:xfrm>
            <a:off x="1295400" y="4038600"/>
            <a:ext cx="762000" cy="381000"/>
          </a:xfrm>
          <a:prstGeom prst="rect">
            <a:avLst/>
          </a:prstGeom>
          <a:noFill/>
        </p:spPr>
        <p:txBody>
          <a:bodyPr wrap="square" rtlCol="0">
            <a:spAutoFit/>
          </a:bodyPr>
          <a:lstStyle/>
          <a:p>
            <a:r>
              <a:rPr lang="en-US" dirty="0" smtClean="0">
                <a:solidFill>
                  <a:prstClr val="black"/>
                </a:solidFill>
              </a:rPr>
              <a:t>1840</a:t>
            </a:r>
            <a:endParaRPr lang="en-US" dirty="0">
              <a:solidFill>
                <a:prstClr val="black"/>
              </a:solidFill>
            </a:endParaRPr>
          </a:p>
        </p:txBody>
      </p:sp>
      <p:sp>
        <p:nvSpPr>
          <p:cNvPr id="6" name="TextBox 5"/>
          <p:cNvSpPr txBox="1"/>
          <p:nvPr/>
        </p:nvSpPr>
        <p:spPr>
          <a:xfrm>
            <a:off x="2667000" y="4038600"/>
            <a:ext cx="762000" cy="381000"/>
          </a:xfrm>
          <a:prstGeom prst="rect">
            <a:avLst/>
          </a:prstGeom>
          <a:noFill/>
        </p:spPr>
        <p:txBody>
          <a:bodyPr wrap="square" rtlCol="0">
            <a:spAutoFit/>
          </a:bodyPr>
          <a:lstStyle/>
          <a:p>
            <a:r>
              <a:rPr lang="en-US" dirty="0" smtClean="0">
                <a:solidFill>
                  <a:prstClr val="black"/>
                </a:solidFill>
              </a:rPr>
              <a:t>1850</a:t>
            </a:r>
            <a:endParaRPr lang="en-US" dirty="0">
              <a:solidFill>
                <a:prstClr val="black"/>
              </a:solidFill>
            </a:endParaRPr>
          </a:p>
        </p:txBody>
      </p:sp>
      <p:sp>
        <p:nvSpPr>
          <p:cNvPr id="7" name="TextBox 6"/>
          <p:cNvSpPr txBox="1"/>
          <p:nvPr/>
        </p:nvSpPr>
        <p:spPr>
          <a:xfrm>
            <a:off x="5181600" y="4114800"/>
            <a:ext cx="762000" cy="381000"/>
          </a:xfrm>
          <a:prstGeom prst="rect">
            <a:avLst/>
          </a:prstGeom>
          <a:noFill/>
        </p:spPr>
        <p:txBody>
          <a:bodyPr wrap="square" rtlCol="0">
            <a:spAutoFit/>
          </a:bodyPr>
          <a:lstStyle/>
          <a:p>
            <a:r>
              <a:rPr lang="en-US" dirty="0" smtClean="0">
                <a:solidFill>
                  <a:prstClr val="black"/>
                </a:solidFill>
              </a:rPr>
              <a:t>1860</a:t>
            </a:r>
            <a:endParaRPr lang="en-US" dirty="0">
              <a:solidFill>
                <a:prstClr val="black"/>
              </a:solidFill>
            </a:endParaRPr>
          </a:p>
        </p:txBody>
      </p:sp>
      <p:sp>
        <p:nvSpPr>
          <p:cNvPr id="8" name="TextBox 7"/>
          <p:cNvSpPr txBox="1"/>
          <p:nvPr/>
        </p:nvSpPr>
        <p:spPr>
          <a:xfrm>
            <a:off x="8153400" y="4191000"/>
            <a:ext cx="762000" cy="381000"/>
          </a:xfrm>
          <a:prstGeom prst="rect">
            <a:avLst/>
          </a:prstGeom>
          <a:noFill/>
        </p:spPr>
        <p:txBody>
          <a:bodyPr wrap="square" rtlCol="0">
            <a:spAutoFit/>
          </a:bodyPr>
          <a:lstStyle/>
          <a:p>
            <a:r>
              <a:rPr lang="en-US" dirty="0" smtClean="0">
                <a:solidFill>
                  <a:prstClr val="black"/>
                </a:solidFill>
              </a:rPr>
              <a:t>1870</a:t>
            </a:r>
            <a:endParaRPr lang="en-US" dirty="0">
              <a:solidFill>
                <a:prstClr val="black"/>
              </a:solidFill>
            </a:endParaRPr>
          </a:p>
        </p:txBody>
      </p:sp>
      <p:sp>
        <p:nvSpPr>
          <p:cNvPr id="9" name="TextBox 8"/>
          <p:cNvSpPr txBox="1"/>
          <p:nvPr/>
        </p:nvSpPr>
        <p:spPr>
          <a:xfrm>
            <a:off x="0" y="2514600"/>
            <a:ext cx="1676400" cy="369332"/>
          </a:xfrm>
          <a:prstGeom prst="rect">
            <a:avLst/>
          </a:prstGeom>
          <a:noFill/>
          <a:ln>
            <a:solidFill>
              <a:schemeClr val="tx1"/>
            </a:solidFill>
          </a:ln>
        </p:spPr>
        <p:txBody>
          <a:bodyPr wrap="square" rtlCol="0">
            <a:spAutoFit/>
          </a:bodyPr>
          <a:lstStyle/>
          <a:p>
            <a:r>
              <a:rPr lang="en-US" dirty="0" smtClean="0">
                <a:solidFill>
                  <a:prstClr val="black"/>
                </a:solidFill>
              </a:rPr>
              <a:t>1831</a:t>
            </a:r>
          </a:p>
        </p:txBody>
      </p:sp>
      <p:sp>
        <p:nvSpPr>
          <p:cNvPr id="10" name="TextBox 9"/>
          <p:cNvSpPr txBox="1"/>
          <p:nvPr/>
        </p:nvSpPr>
        <p:spPr>
          <a:xfrm>
            <a:off x="1676400" y="1219200"/>
            <a:ext cx="2133600" cy="369332"/>
          </a:xfrm>
          <a:prstGeom prst="rect">
            <a:avLst/>
          </a:prstGeom>
          <a:noFill/>
          <a:ln>
            <a:solidFill>
              <a:schemeClr val="tx1"/>
            </a:solidFill>
          </a:ln>
        </p:spPr>
        <p:txBody>
          <a:bodyPr wrap="square" rtlCol="0">
            <a:spAutoFit/>
          </a:bodyPr>
          <a:lstStyle/>
          <a:p>
            <a:r>
              <a:rPr lang="en-US" dirty="0" smtClean="0">
                <a:solidFill>
                  <a:prstClr val="black"/>
                </a:solidFill>
              </a:rPr>
              <a:t>1849</a:t>
            </a:r>
          </a:p>
        </p:txBody>
      </p:sp>
      <p:sp>
        <p:nvSpPr>
          <p:cNvPr id="11" name="TextBox 10"/>
          <p:cNvSpPr txBox="1"/>
          <p:nvPr/>
        </p:nvSpPr>
        <p:spPr>
          <a:xfrm>
            <a:off x="2590800" y="4572000"/>
            <a:ext cx="1905000" cy="369332"/>
          </a:xfrm>
          <a:prstGeom prst="rect">
            <a:avLst/>
          </a:prstGeom>
          <a:noFill/>
          <a:ln>
            <a:solidFill>
              <a:schemeClr val="tx1"/>
            </a:solidFill>
          </a:ln>
        </p:spPr>
        <p:txBody>
          <a:bodyPr wrap="square" rtlCol="0">
            <a:spAutoFit/>
          </a:bodyPr>
          <a:lstStyle/>
          <a:p>
            <a:r>
              <a:rPr lang="en-US" dirty="0" smtClean="0">
                <a:solidFill>
                  <a:prstClr val="black"/>
                </a:solidFill>
              </a:rPr>
              <a:t>1852</a:t>
            </a:r>
          </a:p>
        </p:txBody>
      </p:sp>
      <p:sp>
        <p:nvSpPr>
          <p:cNvPr id="12" name="TextBox 11"/>
          <p:cNvSpPr txBox="1"/>
          <p:nvPr/>
        </p:nvSpPr>
        <p:spPr>
          <a:xfrm>
            <a:off x="3429000" y="2438400"/>
            <a:ext cx="1828800" cy="369332"/>
          </a:xfrm>
          <a:prstGeom prst="rect">
            <a:avLst/>
          </a:prstGeom>
          <a:noFill/>
          <a:ln>
            <a:solidFill>
              <a:schemeClr val="tx1"/>
            </a:solidFill>
          </a:ln>
        </p:spPr>
        <p:txBody>
          <a:bodyPr wrap="square" rtlCol="0">
            <a:spAutoFit/>
          </a:bodyPr>
          <a:lstStyle/>
          <a:p>
            <a:r>
              <a:rPr lang="en-US" dirty="0" smtClean="0">
                <a:solidFill>
                  <a:prstClr val="black"/>
                </a:solidFill>
              </a:rPr>
              <a:t>1855</a:t>
            </a:r>
          </a:p>
        </p:txBody>
      </p:sp>
      <p:sp>
        <p:nvSpPr>
          <p:cNvPr id="13" name="TextBox 12"/>
          <p:cNvSpPr txBox="1"/>
          <p:nvPr/>
        </p:nvSpPr>
        <p:spPr>
          <a:xfrm>
            <a:off x="4800600" y="4648200"/>
            <a:ext cx="2590800" cy="369332"/>
          </a:xfrm>
          <a:prstGeom prst="rect">
            <a:avLst/>
          </a:prstGeom>
          <a:noFill/>
          <a:ln>
            <a:solidFill>
              <a:schemeClr val="tx1"/>
            </a:solidFill>
          </a:ln>
        </p:spPr>
        <p:txBody>
          <a:bodyPr wrap="square" rtlCol="0">
            <a:spAutoFit/>
          </a:bodyPr>
          <a:lstStyle/>
          <a:p>
            <a:r>
              <a:rPr lang="en-US" dirty="0" smtClean="0">
                <a:solidFill>
                  <a:prstClr val="black"/>
                </a:solidFill>
              </a:rPr>
              <a:t>1859</a:t>
            </a:r>
          </a:p>
        </p:txBody>
      </p:sp>
      <p:sp>
        <p:nvSpPr>
          <p:cNvPr id="14" name="TextBox 13"/>
          <p:cNvSpPr txBox="1"/>
          <p:nvPr/>
        </p:nvSpPr>
        <p:spPr>
          <a:xfrm>
            <a:off x="4572000" y="0"/>
            <a:ext cx="1676400" cy="369332"/>
          </a:xfrm>
          <a:prstGeom prst="rect">
            <a:avLst/>
          </a:prstGeom>
          <a:noFill/>
          <a:ln>
            <a:solidFill>
              <a:schemeClr val="tx1"/>
            </a:solidFill>
          </a:ln>
        </p:spPr>
        <p:txBody>
          <a:bodyPr wrap="square" rtlCol="0">
            <a:spAutoFit/>
          </a:bodyPr>
          <a:lstStyle/>
          <a:p>
            <a:r>
              <a:rPr lang="en-US" dirty="0" smtClean="0">
                <a:solidFill>
                  <a:prstClr val="black"/>
                </a:solidFill>
              </a:rPr>
              <a:t>1860</a:t>
            </a:r>
          </a:p>
        </p:txBody>
      </p:sp>
      <p:cxnSp>
        <p:nvCxnSpPr>
          <p:cNvPr id="16" name="Straight Connector 15"/>
          <p:cNvCxnSpPr/>
          <p:nvPr/>
        </p:nvCxnSpPr>
        <p:spPr>
          <a:xfrm rot="5400000">
            <a:off x="304800" y="3733800"/>
            <a:ext cx="45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1905000" y="3200400"/>
            <a:ext cx="1371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3086100" y="4381500"/>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4076700" y="3771900"/>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flipH="1" flipV="1">
            <a:off x="4762500" y="4381500"/>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4" idx="2"/>
          </p:cNvCxnSpPr>
          <p:nvPr/>
        </p:nvCxnSpPr>
        <p:spPr>
          <a:xfrm>
            <a:off x="5410200" y="369332"/>
            <a:ext cx="1" cy="3440669"/>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638800" y="2133600"/>
            <a:ext cx="1447800" cy="369332"/>
          </a:xfrm>
          <a:prstGeom prst="rect">
            <a:avLst/>
          </a:prstGeom>
          <a:noFill/>
          <a:ln>
            <a:solidFill>
              <a:schemeClr val="tx1"/>
            </a:solidFill>
          </a:ln>
        </p:spPr>
        <p:txBody>
          <a:bodyPr wrap="square" rtlCol="0">
            <a:spAutoFit/>
          </a:bodyPr>
          <a:lstStyle/>
          <a:p>
            <a:r>
              <a:rPr lang="en-US" dirty="0" smtClean="0">
                <a:solidFill>
                  <a:prstClr val="black"/>
                </a:solidFill>
              </a:rPr>
              <a:t>1861</a:t>
            </a:r>
          </a:p>
        </p:txBody>
      </p:sp>
      <p:sp>
        <p:nvSpPr>
          <p:cNvPr id="34" name="TextBox 33"/>
          <p:cNvSpPr txBox="1"/>
          <p:nvPr/>
        </p:nvSpPr>
        <p:spPr>
          <a:xfrm>
            <a:off x="6629400" y="685800"/>
            <a:ext cx="1676400" cy="369332"/>
          </a:xfrm>
          <a:prstGeom prst="rect">
            <a:avLst/>
          </a:prstGeom>
          <a:noFill/>
          <a:ln>
            <a:solidFill>
              <a:schemeClr val="tx1"/>
            </a:solidFill>
          </a:ln>
        </p:spPr>
        <p:txBody>
          <a:bodyPr wrap="square" rtlCol="0">
            <a:spAutoFit/>
          </a:bodyPr>
          <a:lstStyle/>
          <a:p>
            <a:r>
              <a:rPr lang="en-US" dirty="0" smtClean="0">
                <a:solidFill>
                  <a:prstClr val="black"/>
                </a:solidFill>
              </a:rPr>
              <a:t>1866</a:t>
            </a:r>
          </a:p>
        </p:txBody>
      </p:sp>
      <p:sp>
        <p:nvSpPr>
          <p:cNvPr id="38" name="TextBox 37"/>
          <p:cNvSpPr txBox="1"/>
          <p:nvPr/>
        </p:nvSpPr>
        <p:spPr>
          <a:xfrm>
            <a:off x="7696200" y="1905000"/>
            <a:ext cx="1447800" cy="369332"/>
          </a:xfrm>
          <a:prstGeom prst="rect">
            <a:avLst/>
          </a:prstGeom>
          <a:noFill/>
          <a:ln>
            <a:solidFill>
              <a:schemeClr val="tx1"/>
            </a:solidFill>
          </a:ln>
        </p:spPr>
        <p:txBody>
          <a:bodyPr wrap="square" rtlCol="0">
            <a:spAutoFit/>
          </a:bodyPr>
          <a:lstStyle/>
          <a:p>
            <a:r>
              <a:rPr lang="en-US" dirty="0" smtClean="0">
                <a:solidFill>
                  <a:prstClr val="black"/>
                </a:solidFill>
              </a:rPr>
              <a:t>1870</a:t>
            </a:r>
          </a:p>
        </p:txBody>
      </p:sp>
      <p:cxnSp>
        <p:nvCxnSpPr>
          <p:cNvPr id="40" name="Straight Connector 39"/>
          <p:cNvCxnSpPr/>
          <p:nvPr/>
        </p:nvCxnSpPr>
        <p:spPr>
          <a:xfrm rot="5400000">
            <a:off x="6248400" y="2743200"/>
            <a:ext cx="2133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12981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4800600" cy="487362"/>
          </a:xfrm>
        </p:spPr>
        <p:txBody>
          <a:bodyPr>
            <a:normAutofit fontScale="90000"/>
          </a:bodyPr>
          <a:lstStyle/>
          <a:p>
            <a:r>
              <a:rPr lang="en-US" dirty="0" smtClean="0"/>
              <a:t>Nationalism</a:t>
            </a:r>
            <a:endParaRPr lang="en-US" dirty="0"/>
          </a:p>
        </p:txBody>
      </p:sp>
      <p:sp>
        <p:nvSpPr>
          <p:cNvPr id="3" name="Content Placeholder 2"/>
          <p:cNvSpPr>
            <a:spLocks noGrp="1"/>
          </p:cNvSpPr>
          <p:nvPr>
            <p:ph idx="1"/>
          </p:nvPr>
        </p:nvSpPr>
        <p:spPr>
          <a:xfrm>
            <a:off x="0" y="838200"/>
            <a:ext cx="5029200" cy="5791200"/>
          </a:xfrm>
        </p:spPr>
        <p:txBody>
          <a:bodyPr>
            <a:normAutofit fontScale="85000" lnSpcReduction="10000"/>
          </a:bodyPr>
          <a:lstStyle/>
          <a:p>
            <a:r>
              <a:rPr lang="en-US" dirty="0" smtClean="0"/>
              <a:t>Define: </a:t>
            </a:r>
          </a:p>
          <a:p>
            <a:pPr lvl="1"/>
            <a:r>
              <a:rPr lang="en-US" dirty="0" smtClean="0"/>
              <a:t>A strong identification with a group (</a:t>
            </a:r>
            <a:r>
              <a:rPr lang="en-US" dirty="0"/>
              <a:t>e</a:t>
            </a:r>
            <a:r>
              <a:rPr lang="en-US" dirty="0" smtClean="0"/>
              <a:t>x: I AM an American)</a:t>
            </a:r>
          </a:p>
          <a:p>
            <a:pPr lvl="1"/>
            <a:r>
              <a:rPr lang="en-US" dirty="0" smtClean="0"/>
              <a:t>Devotion and loyalty to one’s own nation; </a:t>
            </a:r>
            <a:r>
              <a:rPr lang="en-US" b="1" dirty="0" smtClean="0"/>
              <a:t>patriotism</a:t>
            </a:r>
          </a:p>
          <a:p>
            <a:pPr lvl="1"/>
            <a:r>
              <a:rPr lang="en-US" dirty="0" smtClean="0"/>
              <a:t>The desire for national advancement or independence</a:t>
            </a:r>
          </a:p>
          <a:p>
            <a:pPr lvl="1"/>
            <a:r>
              <a:rPr lang="en-US" dirty="0" smtClean="0"/>
              <a:t>The policy of asserting the interests of one’s own nation</a:t>
            </a:r>
          </a:p>
          <a:p>
            <a:pPr>
              <a:buNone/>
            </a:pPr>
            <a:endParaRPr lang="en-US" dirty="0" smtClean="0"/>
          </a:p>
          <a:p>
            <a:r>
              <a:rPr lang="en-US" dirty="0" smtClean="0"/>
              <a:t>Examples of Nationalism: </a:t>
            </a:r>
          </a:p>
          <a:p>
            <a:pPr>
              <a:buNone/>
            </a:pPr>
            <a:r>
              <a:rPr lang="en-US" dirty="0" smtClean="0"/>
              <a:t>1. </a:t>
            </a:r>
          </a:p>
          <a:p>
            <a:pPr>
              <a:buNone/>
            </a:pPr>
            <a:r>
              <a:rPr lang="en-US" dirty="0" smtClean="0"/>
              <a:t>2. </a:t>
            </a:r>
          </a:p>
          <a:p>
            <a:pPr>
              <a:buNone/>
            </a:pPr>
            <a:r>
              <a:rPr lang="en-US" dirty="0" smtClean="0"/>
              <a:t>3. </a:t>
            </a:r>
          </a:p>
          <a:p>
            <a:endParaRPr lang="en-US" dirty="0" smtClean="0"/>
          </a:p>
          <a:p>
            <a:pPr>
              <a:buNone/>
            </a:pPr>
            <a:endParaRPr lang="en-US" dirty="0" smtClean="0"/>
          </a:p>
          <a:p>
            <a:pPr marL="514350" indent="-514350">
              <a:buNone/>
            </a:pPr>
            <a:endParaRPr lang="en-US" dirty="0" smtClean="0"/>
          </a:p>
          <a:p>
            <a:pPr marL="514350" indent="-514350">
              <a:buNone/>
            </a:pPr>
            <a:endParaRPr lang="en-US" dirty="0"/>
          </a:p>
        </p:txBody>
      </p:sp>
      <p:pic>
        <p:nvPicPr>
          <p:cNvPr id="3074" name="Picture 2" descr="File:2008-11-06 Bale of hay with US flag.jpg">
            <a:hlinkClick r:id="rId2"/>
          </p:cNvPr>
          <p:cNvPicPr>
            <a:picLocks noChangeAspect="1" noChangeArrowheads="1"/>
          </p:cNvPicPr>
          <p:nvPr/>
        </p:nvPicPr>
        <p:blipFill>
          <a:blip r:embed="rId3" cstate="print"/>
          <a:srcRect/>
          <a:stretch>
            <a:fillRect/>
          </a:stretch>
        </p:blipFill>
        <p:spPr bwMode="auto">
          <a:xfrm>
            <a:off x="5105400" y="457200"/>
            <a:ext cx="3810000" cy="2538413"/>
          </a:xfrm>
          <a:prstGeom prst="rect">
            <a:avLst/>
          </a:prstGeom>
          <a:noFill/>
        </p:spPr>
      </p:pic>
      <p:pic>
        <p:nvPicPr>
          <p:cNvPr id="3076" name="Picture 4" descr="File:Benjamin Franklin - Join or Die.jpg">
            <a:hlinkClick r:id="rId4"/>
          </p:cNvPr>
          <p:cNvPicPr>
            <a:picLocks noChangeAspect="1" noChangeArrowheads="1"/>
          </p:cNvPicPr>
          <p:nvPr/>
        </p:nvPicPr>
        <p:blipFill>
          <a:blip r:embed="rId5" cstate="print"/>
          <a:srcRect/>
          <a:stretch>
            <a:fillRect/>
          </a:stretch>
        </p:blipFill>
        <p:spPr bwMode="auto">
          <a:xfrm>
            <a:off x="5638800" y="2667000"/>
            <a:ext cx="3169497" cy="22860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8686800" cy="639762"/>
          </a:xfrm>
        </p:spPr>
        <p:txBody>
          <a:bodyPr>
            <a:normAutofit/>
          </a:bodyPr>
          <a:lstStyle/>
          <a:p>
            <a:r>
              <a:rPr lang="en-US" sz="3200" dirty="0" smtClean="0"/>
              <a:t>Italian Unification – Organize the following events</a:t>
            </a:r>
            <a:endParaRPr lang="en-US" sz="3200" dirty="0"/>
          </a:p>
        </p:txBody>
      </p:sp>
      <p:sp>
        <p:nvSpPr>
          <p:cNvPr id="4" name="TextBox 3"/>
          <p:cNvSpPr txBox="1"/>
          <p:nvPr/>
        </p:nvSpPr>
        <p:spPr>
          <a:xfrm>
            <a:off x="6705600" y="1371600"/>
            <a:ext cx="1676400" cy="1015663"/>
          </a:xfrm>
          <a:prstGeom prst="rect">
            <a:avLst/>
          </a:prstGeom>
          <a:noFill/>
          <a:ln>
            <a:solidFill>
              <a:schemeClr val="tx1"/>
            </a:solidFill>
          </a:ln>
        </p:spPr>
        <p:txBody>
          <a:bodyPr wrap="square" rtlCol="0">
            <a:spAutoFit/>
          </a:bodyPr>
          <a:lstStyle/>
          <a:p>
            <a:r>
              <a:rPr lang="en-US" sz="2000" dirty="0" smtClean="0"/>
              <a:t>Mazzini founds Young Italy</a:t>
            </a:r>
            <a:endParaRPr lang="en-US" sz="2000" dirty="0"/>
          </a:p>
        </p:txBody>
      </p:sp>
      <p:sp>
        <p:nvSpPr>
          <p:cNvPr id="5" name="TextBox 4"/>
          <p:cNvSpPr txBox="1"/>
          <p:nvPr/>
        </p:nvSpPr>
        <p:spPr>
          <a:xfrm>
            <a:off x="5715000" y="2819400"/>
            <a:ext cx="2133600" cy="1015663"/>
          </a:xfrm>
          <a:prstGeom prst="rect">
            <a:avLst/>
          </a:prstGeom>
          <a:noFill/>
          <a:ln>
            <a:solidFill>
              <a:schemeClr val="tx1"/>
            </a:solidFill>
          </a:ln>
        </p:spPr>
        <p:txBody>
          <a:bodyPr wrap="square" rtlCol="0">
            <a:spAutoFit/>
          </a:bodyPr>
          <a:lstStyle/>
          <a:p>
            <a:r>
              <a:rPr lang="en-US" sz="2000" dirty="0" smtClean="0"/>
              <a:t>Mazzini helps set up a revolutionary republic in Rome</a:t>
            </a:r>
            <a:endParaRPr lang="en-US" sz="2000" dirty="0"/>
          </a:p>
        </p:txBody>
      </p:sp>
      <p:sp>
        <p:nvSpPr>
          <p:cNvPr id="6" name="TextBox 5"/>
          <p:cNvSpPr txBox="1"/>
          <p:nvPr/>
        </p:nvSpPr>
        <p:spPr>
          <a:xfrm>
            <a:off x="228600" y="1447800"/>
            <a:ext cx="2133600" cy="1323439"/>
          </a:xfrm>
          <a:prstGeom prst="rect">
            <a:avLst/>
          </a:prstGeom>
          <a:noFill/>
          <a:ln>
            <a:solidFill>
              <a:schemeClr val="tx1"/>
            </a:solidFill>
          </a:ln>
        </p:spPr>
        <p:txBody>
          <a:bodyPr wrap="square" rtlCol="0">
            <a:spAutoFit/>
          </a:bodyPr>
          <a:lstStyle/>
          <a:p>
            <a:r>
              <a:rPr lang="en-US" sz="2000" dirty="0" smtClean="0"/>
              <a:t>Victor Emmanuel names Count Cavour prime minister</a:t>
            </a:r>
            <a:endParaRPr lang="en-US" sz="2000" dirty="0"/>
          </a:p>
        </p:txBody>
      </p:sp>
      <p:sp>
        <p:nvSpPr>
          <p:cNvPr id="7" name="TextBox 6"/>
          <p:cNvSpPr txBox="1"/>
          <p:nvPr/>
        </p:nvSpPr>
        <p:spPr>
          <a:xfrm>
            <a:off x="228600" y="3352800"/>
            <a:ext cx="1828800" cy="1323439"/>
          </a:xfrm>
          <a:prstGeom prst="rect">
            <a:avLst/>
          </a:prstGeom>
          <a:noFill/>
          <a:ln>
            <a:solidFill>
              <a:schemeClr val="tx1"/>
            </a:solidFill>
          </a:ln>
        </p:spPr>
        <p:txBody>
          <a:bodyPr wrap="square" rtlCol="0">
            <a:spAutoFit/>
          </a:bodyPr>
          <a:lstStyle/>
          <a:p>
            <a:r>
              <a:rPr lang="en-US" sz="2000" dirty="0" smtClean="0"/>
              <a:t>Sardinia joins Britain &amp; France in Crimean War</a:t>
            </a:r>
            <a:endParaRPr lang="en-US" sz="2000" dirty="0"/>
          </a:p>
        </p:txBody>
      </p:sp>
      <p:sp>
        <p:nvSpPr>
          <p:cNvPr id="8" name="TextBox 7"/>
          <p:cNvSpPr txBox="1"/>
          <p:nvPr/>
        </p:nvSpPr>
        <p:spPr>
          <a:xfrm>
            <a:off x="3048000" y="1676400"/>
            <a:ext cx="2590800" cy="1323439"/>
          </a:xfrm>
          <a:prstGeom prst="rect">
            <a:avLst/>
          </a:prstGeom>
          <a:noFill/>
          <a:ln>
            <a:solidFill>
              <a:schemeClr val="tx1"/>
            </a:solidFill>
          </a:ln>
        </p:spPr>
        <p:txBody>
          <a:bodyPr wrap="square" rtlCol="0">
            <a:spAutoFit/>
          </a:bodyPr>
          <a:lstStyle/>
          <a:p>
            <a:r>
              <a:rPr lang="en-US" sz="2000" dirty="0" smtClean="0"/>
              <a:t>Cavour defeats Austria, annexes Lombardy. Nationalist overthrow northern Italian States</a:t>
            </a:r>
            <a:endParaRPr lang="en-US" sz="2000" dirty="0"/>
          </a:p>
        </p:txBody>
      </p:sp>
      <p:sp>
        <p:nvSpPr>
          <p:cNvPr id="9" name="TextBox 8"/>
          <p:cNvSpPr txBox="1"/>
          <p:nvPr/>
        </p:nvSpPr>
        <p:spPr>
          <a:xfrm>
            <a:off x="2667000" y="3429000"/>
            <a:ext cx="1905000" cy="1938992"/>
          </a:xfrm>
          <a:prstGeom prst="rect">
            <a:avLst/>
          </a:prstGeom>
          <a:noFill/>
          <a:ln>
            <a:solidFill>
              <a:schemeClr val="tx1"/>
            </a:solidFill>
          </a:ln>
        </p:spPr>
        <p:txBody>
          <a:bodyPr wrap="square" rtlCol="0">
            <a:spAutoFit/>
          </a:bodyPr>
          <a:lstStyle/>
          <a:p>
            <a:r>
              <a:rPr lang="en-US" sz="2000" dirty="0" smtClean="0"/>
              <a:t>Garibaldi and “Red Shirts” capture Sicily &amp; Naples. Turns regions over to Emmanuel</a:t>
            </a:r>
            <a:endParaRPr lang="en-US" sz="2000" dirty="0"/>
          </a:p>
        </p:txBody>
      </p:sp>
      <p:sp>
        <p:nvSpPr>
          <p:cNvPr id="10" name="TextBox 9"/>
          <p:cNvSpPr txBox="1"/>
          <p:nvPr/>
        </p:nvSpPr>
        <p:spPr>
          <a:xfrm>
            <a:off x="4800600" y="4267200"/>
            <a:ext cx="1676400" cy="1323439"/>
          </a:xfrm>
          <a:prstGeom prst="rect">
            <a:avLst/>
          </a:prstGeom>
          <a:noFill/>
          <a:ln>
            <a:solidFill>
              <a:schemeClr val="tx1"/>
            </a:solidFill>
          </a:ln>
        </p:spPr>
        <p:txBody>
          <a:bodyPr wrap="square" rtlCol="0">
            <a:spAutoFit/>
          </a:bodyPr>
          <a:lstStyle/>
          <a:p>
            <a:r>
              <a:rPr lang="en-US" sz="2000" dirty="0" smtClean="0"/>
              <a:t>Emmanuel II is crowned king of Italy. Cavour dies</a:t>
            </a:r>
            <a:endParaRPr lang="en-US" sz="2000" dirty="0"/>
          </a:p>
        </p:txBody>
      </p:sp>
      <p:sp>
        <p:nvSpPr>
          <p:cNvPr id="11" name="TextBox 10"/>
          <p:cNvSpPr txBox="1"/>
          <p:nvPr/>
        </p:nvSpPr>
        <p:spPr>
          <a:xfrm>
            <a:off x="609600" y="5334000"/>
            <a:ext cx="1676400" cy="707886"/>
          </a:xfrm>
          <a:prstGeom prst="rect">
            <a:avLst/>
          </a:prstGeom>
          <a:noFill/>
          <a:ln>
            <a:solidFill>
              <a:schemeClr val="tx1"/>
            </a:solidFill>
          </a:ln>
        </p:spPr>
        <p:txBody>
          <a:bodyPr wrap="square" rtlCol="0">
            <a:spAutoFit/>
          </a:bodyPr>
          <a:lstStyle/>
          <a:p>
            <a:r>
              <a:rPr lang="en-US" sz="2000" dirty="0" smtClean="0"/>
              <a:t>Venetia is added to Italy</a:t>
            </a:r>
            <a:endParaRPr lang="en-US" sz="2000" dirty="0"/>
          </a:p>
        </p:txBody>
      </p:sp>
      <p:sp>
        <p:nvSpPr>
          <p:cNvPr id="12" name="TextBox 11"/>
          <p:cNvSpPr txBox="1"/>
          <p:nvPr/>
        </p:nvSpPr>
        <p:spPr>
          <a:xfrm>
            <a:off x="7010400" y="4419600"/>
            <a:ext cx="1447800" cy="1631216"/>
          </a:xfrm>
          <a:prstGeom prst="rect">
            <a:avLst/>
          </a:prstGeom>
          <a:noFill/>
          <a:ln>
            <a:solidFill>
              <a:schemeClr val="tx1"/>
            </a:solidFill>
          </a:ln>
        </p:spPr>
        <p:txBody>
          <a:bodyPr wrap="square" rtlCol="0">
            <a:spAutoFit/>
          </a:bodyPr>
          <a:lstStyle/>
          <a:p>
            <a:r>
              <a:rPr lang="en-US" sz="2000" dirty="0" smtClean="0"/>
              <a:t>France withdraws troops from Rome – Italy Unified</a:t>
            </a:r>
            <a:endParaRPr lang="en-US" sz="2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91000" cy="715962"/>
          </a:xfrm>
        </p:spPr>
        <p:txBody>
          <a:bodyPr>
            <a:normAutofit fontScale="90000"/>
          </a:bodyPr>
          <a:lstStyle/>
          <a:p>
            <a:r>
              <a:rPr lang="en-US" dirty="0" smtClean="0"/>
              <a:t>Unifying Italy</a:t>
            </a:r>
            <a:br>
              <a:rPr lang="en-US" dirty="0" smtClean="0"/>
            </a:br>
            <a:r>
              <a:rPr lang="en-US" sz="3600" dirty="0" smtClean="0"/>
              <a:t>Timeline </a:t>
            </a:r>
            <a:endParaRPr lang="en-US" sz="3600" dirty="0"/>
          </a:p>
        </p:txBody>
      </p:sp>
      <p:sp>
        <p:nvSpPr>
          <p:cNvPr id="3" name="Right Arrow 2"/>
          <p:cNvSpPr/>
          <p:nvPr/>
        </p:nvSpPr>
        <p:spPr>
          <a:xfrm>
            <a:off x="304800" y="3733800"/>
            <a:ext cx="8458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8600" y="4038600"/>
            <a:ext cx="762000" cy="381000"/>
          </a:xfrm>
          <a:prstGeom prst="rect">
            <a:avLst/>
          </a:prstGeom>
          <a:noFill/>
        </p:spPr>
        <p:txBody>
          <a:bodyPr wrap="square" rtlCol="0">
            <a:spAutoFit/>
          </a:bodyPr>
          <a:lstStyle/>
          <a:p>
            <a:r>
              <a:rPr lang="en-US" dirty="0" smtClean="0"/>
              <a:t>1830</a:t>
            </a:r>
            <a:endParaRPr lang="en-US" dirty="0"/>
          </a:p>
        </p:txBody>
      </p:sp>
      <p:sp>
        <p:nvSpPr>
          <p:cNvPr id="5" name="TextBox 4"/>
          <p:cNvSpPr txBox="1"/>
          <p:nvPr/>
        </p:nvSpPr>
        <p:spPr>
          <a:xfrm>
            <a:off x="1295400" y="4038600"/>
            <a:ext cx="762000" cy="381000"/>
          </a:xfrm>
          <a:prstGeom prst="rect">
            <a:avLst/>
          </a:prstGeom>
          <a:noFill/>
        </p:spPr>
        <p:txBody>
          <a:bodyPr wrap="square" rtlCol="0">
            <a:spAutoFit/>
          </a:bodyPr>
          <a:lstStyle/>
          <a:p>
            <a:r>
              <a:rPr lang="en-US" dirty="0" smtClean="0"/>
              <a:t>1840</a:t>
            </a:r>
            <a:endParaRPr lang="en-US" dirty="0"/>
          </a:p>
        </p:txBody>
      </p:sp>
      <p:sp>
        <p:nvSpPr>
          <p:cNvPr id="6" name="TextBox 5"/>
          <p:cNvSpPr txBox="1"/>
          <p:nvPr/>
        </p:nvSpPr>
        <p:spPr>
          <a:xfrm>
            <a:off x="2667000" y="4038600"/>
            <a:ext cx="762000" cy="381000"/>
          </a:xfrm>
          <a:prstGeom prst="rect">
            <a:avLst/>
          </a:prstGeom>
          <a:noFill/>
        </p:spPr>
        <p:txBody>
          <a:bodyPr wrap="square" rtlCol="0">
            <a:spAutoFit/>
          </a:bodyPr>
          <a:lstStyle/>
          <a:p>
            <a:r>
              <a:rPr lang="en-US" dirty="0" smtClean="0"/>
              <a:t>1850</a:t>
            </a:r>
            <a:endParaRPr lang="en-US" dirty="0"/>
          </a:p>
        </p:txBody>
      </p:sp>
      <p:sp>
        <p:nvSpPr>
          <p:cNvPr id="7" name="TextBox 6"/>
          <p:cNvSpPr txBox="1"/>
          <p:nvPr/>
        </p:nvSpPr>
        <p:spPr>
          <a:xfrm>
            <a:off x="5181600" y="4114800"/>
            <a:ext cx="762000" cy="381000"/>
          </a:xfrm>
          <a:prstGeom prst="rect">
            <a:avLst/>
          </a:prstGeom>
          <a:noFill/>
        </p:spPr>
        <p:txBody>
          <a:bodyPr wrap="square" rtlCol="0">
            <a:spAutoFit/>
          </a:bodyPr>
          <a:lstStyle/>
          <a:p>
            <a:r>
              <a:rPr lang="en-US" dirty="0" smtClean="0"/>
              <a:t>1860</a:t>
            </a:r>
            <a:endParaRPr lang="en-US" dirty="0"/>
          </a:p>
        </p:txBody>
      </p:sp>
      <p:sp>
        <p:nvSpPr>
          <p:cNvPr id="8" name="TextBox 7"/>
          <p:cNvSpPr txBox="1"/>
          <p:nvPr/>
        </p:nvSpPr>
        <p:spPr>
          <a:xfrm>
            <a:off x="8153400" y="4191000"/>
            <a:ext cx="762000" cy="381000"/>
          </a:xfrm>
          <a:prstGeom prst="rect">
            <a:avLst/>
          </a:prstGeom>
          <a:noFill/>
        </p:spPr>
        <p:txBody>
          <a:bodyPr wrap="square" rtlCol="0">
            <a:spAutoFit/>
          </a:bodyPr>
          <a:lstStyle/>
          <a:p>
            <a:r>
              <a:rPr lang="en-US" dirty="0" smtClean="0"/>
              <a:t>1870</a:t>
            </a:r>
            <a:endParaRPr lang="en-US" dirty="0"/>
          </a:p>
        </p:txBody>
      </p:sp>
      <p:sp>
        <p:nvSpPr>
          <p:cNvPr id="9" name="TextBox 8"/>
          <p:cNvSpPr txBox="1"/>
          <p:nvPr/>
        </p:nvSpPr>
        <p:spPr>
          <a:xfrm>
            <a:off x="0" y="2514600"/>
            <a:ext cx="1676400" cy="923330"/>
          </a:xfrm>
          <a:prstGeom prst="rect">
            <a:avLst/>
          </a:prstGeom>
          <a:noFill/>
          <a:ln>
            <a:solidFill>
              <a:schemeClr val="tx1"/>
            </a:solidFill>
          </a:ln>
        </p:spPr>
        <p:txBody>
          <a:bodyPr wrap="square" rtlCol="0">
            <a:spAutoFit/>
          </a:bodyPr>
          <a:lstStyle/>
          <a:p>
            <a:r>
              <a:rPr lang="en-US" dirty="0" smtClean="0"/>
              <a:t>1831</a:t>
            </a:r>
          </a:p>
          <a:p>
            <a:r>
              <a:rPr lang="en-US" dirty="0" smtClean="0"/>
              <a:t>Mazzini founds Young Italy</a:t>
            </a:r>
            <a:endParaRPr lang="en-US" dirty="0"/>
          </a:p>
        </p:txBody>
      </p:sp>
      <p:sp>
        <p:nvSpPr>
          <p:cNvPr id="10" name="TextBox 9"/>
          <p:cNvSpPr txBox="1"/>
          <p:nvPr/>
        </p:nvSpPr>
        <p:spPr>
          <a:xfrm>
            <a:off x="1676400" y="1219200"/>
            <a:ext cx="2133600" cy="1200329"/>
          </a:xfrm>
          <a:prstGeom prst="rect">
            <a:avLst/>
          </a:prstGeom>
          <a:noFill/>
          <a:ln>
            <a:solidFill>
              <a:schemeClr val="tx1"/>
            </a:solidFill>
          </a:ln>
        </p:spPr>
        <p:txBody>
          <a:bodyPr wrap="square" rtlCol="0">
            <a:spAutoFit/>
          </a:bodyPr>
          <a:lstStyle/>
          <a:p>
            <a:r>
              <a:rPr lang="en-US" dirty="0" smtClean="0"/>
              <a:t>1849</a:t>
            </a:r>
          </a:p>
          <a:p>
            <a:r>
              <a:rPr lang="en-US" dirty="0" smtClean="0"/>
              <a:t>Mazzini helps set up a revolutionary republic in Rome</a:t>
            </a:r>
            <a:endParaRPr lang="en-US" dirty="0"/>
          </a:p>
        </p:txBody>
      </p:sp>
      <p:sp>
        <p:nvSpPr>
          <p:cNvPr id="11" name="TextBox 10"/>
          <p:cNvSpPr txBox="1"/>
          <p:nvPr/>
        </p:nvSpPr>
        <p:spPr>
          <a:xfrm>
            <a:off x="2590800" y="4572000"/>
            <a:ext cx="1905000" cy="1477328"/>
          </a:xfrm>
          <a:prstGeom prst="rect">
            <a:avLst/>
          </a:prstGeom>
          <a:noFill/>
          <a:ln>
            <a:solidFill>
              <a:schemeClr val="tx1"/>
            </a:solidFill>
          </a:ln>
        </p:spPr>
        <p:txBody>
          <a:bodyPr wrap="square" rtlCol="0">
            <a:spAutoFit/>
          </a:bodyPr>
          <a:lstStyle/>
          <a:p>
            <a:r>
              <a:rPr lang="en-US" dirty="0" smtClean="0"/>
              <a:t>1852</a:t>
            </a:r>
          </a:p>
          <a:p>
            <a:r>
              <a:rPr lang="en-US" dirty="0" smtClean="0"/>
              <a:t>Victor Emmanuel names Count Cavour prime minister</a:t>
            </a:r>
            <a:endParaRPr lang="en-US" dirty="0"/>
          </a:p>
        </p:txBody>
      </p:sp>
      <p:sp>
        <p:nvSpPr>
          <p:cNvPr id="12" name="TextBox 11"/>
          <p:cNvSpPr txBox="1"/>
          <p:nvPr/>
        </p:nvSpPr>
        <p:spPr>
          <a:xfrm>
            <a:off x="3429000" y="2438400"/>
            <a:ext cx="1828800" cy="1200329"/>
          </a:xfrm>
          <a:prstGeom prst="rect">
            <a:avLst/>
          </a:prstGeom>
          <a:noFill/>
          <a:ln>
            <a:solidFill>
              <a:schemeClr val="tx1"/>
            </a:solidFill>
          </a:ln>
        </p:spPr>
        <p:txBody>
          <a:bodyPr wrap="square" rtlCol="0">
            <a:spAutoFit/>
          </a:bodyPr>
          <a:lstStyle/>
          <a:p>
            <a:r>
              <a:rPr lang="en-US" dirty="0" smtClean="0"/>
              <a:t>1855</a:t>
            </a:r>
          </a:p>
          <a:p>
            <a:r>
              <a:rPr lang="en-US" dirty="0" smtClean="0"/>
              <a:t>Sardinia joins Britain &amp; France in Crimean War</a:t>
            </a:r>
            <a:endParaRPr lang="en-US" dirty="0"/>
          </a:p>
        </p:txBody>
      </p:sp>
      <p:sp>
        <p:nvSpPr>
          <p:cNvPr id="13" name="TextBox 12"/>
          <p:cNvSpPr txBox="1"/>
          <p:nvPr/>
        </p:nvSpPr>
        <p:spPr>
          <a:xfrm>
            <a:off x="4800600" y="4648200"/>
            <a:ext cx="2590800" cy="1477328"/>
          </a:xfrm>
          <a:prstGeom prst="rect">
            <a:avLst/>
          </a:prstGeom>
          <a:noFill/>
          <a:ln>
            <a:solidFill>
              <a:schemeClr val="tx1"/>
            </a:solidFill>
          </a:ln>
        </p:spPr>
        <p:txBody>
          <a:bodyPr wrap="square" rtlCol="0">
            <a:spAutoFit/>
          </a:bodyPr>
          <a:lstStyle/>
          <a:p>
            <a:r>
              <a:rPr lang="en-US" dirty="0" smtClean="0"/>
              <a:t>1859</a:t>
            </a:r>
          </a:p>
          <a:p>
            <a:r>
              <a:rPr lang="en-US" dirty="0" smtClean="0"/>
              <a:t>Cavour defeats Austria, annexes Lombardy. Nationalist overthrow northern Italian States</a:t>
            </a:r>
            <a:endParaRPr lang="en-US" dirty="0"/>
          </a:p>
        </p:txBody>
      </p:sp>
      <p:sp>
        <p:nvSpPr>
          <p:cNvPr id="14" name="TextBox 13"/>
          <p:cNvSpPr txBox="1"/>
          <p:nvPr/>
        </p:nvSpPr>
        <p:spPr>
          <a:xfrm>
            <a:off x="4572000" y="0"/>
            <a:ext cx="1676400" cy="2031325"/>
          </a:xfrm>
          <a:prstGeom prst="rect">
            <a:avLst/>
          </a:prstGeom>
          <a:noFill/>
          <a:ln>
            <a:solidFill>
              <a:schemeClr val="tx1"/>
            </a:solidFill>
          </a:ln>
        </p:spPr>
        <p:txBody>
          <a:bodyPr wrap="square" rtlCol="0">
            <a:spAutoFit/>
          </a:bodyPr>
          <a:lstStyle/>
          <a:p>
            <a:r>
              <a:rPr lang="en-US" dirty="0" smtClean="0"/>
              <a:t>1860</a:t>
            </a:r>
          </a:p>
          <a:p>
            <a:r>
              <a:rPr lang="en-US" dirty="0" smtClean="0"/>
              <a:t>Garibaldi and “Red Shirts” capture Sicily &amp; Naples. Turns regions over to Emmanuel</a:t>
            </a:r>
            <a:endParaRPr lang="en-US" dirty="0"/>
          </a:p>
        </p:txBody>
      </p:sp>
      <p:cxnSp>
        <p:nvCxnSpPr>
          <p:cNvPr id="16" name="Straight Connector 15"/>
          <p:cNvCxnSpPr/>
          <p:nvPr/>
        </p:nvCxnSpPr>
        <p:spPr>
          <a:xfrm rot="5400000">
            <a:off x="304800" y="3733800"/>
            <a:ext cx="45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1905000" y="3200400"/>
            <a:ext cx="1371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3086100" y="4381500"/>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4076700" y="3771900"/>
            <a:ext cx="22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flipH="1" flipV="1">
            <a:off x="4762500" y="4381500"/>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4" idx="2"/>
          </p:cNvCxnSpPr>
          <p:nvPr/>
        </p:nvCxnSpPr>
        <p:spPr>
          <a:xfrm rot="5400000">
            <a:off x="4520862" y="2920663"/>
            <a:ext cx="1778677" cy="0"/>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638800" y="2133600"/>
            <a:ext cx="1447800" cy="1477328"/>
          </a:xfrm>
          <a:prstGeom prst="rect">
            <a:avLst/>
          </a:prstGeom>
          <a:noFill/>
          <a:ln>
            <a:solidFill>
              <a:schemeClr val="tx1"/>
            </a:solidFill>
          </a:ln>
        </p:spPr>
        <p:txBody>
          <a:bodyPr wrap="square" rtlCol="0">
            <a:spAutoFit/>
          </a:bodyPr>
          <a:lstStyle/>
          <a:p>
            <a:r>
              <a:rPr lang="en-US" dirty="0" smtClean="0"/>
              <a:t>1861</a:t>
            </a:r>
          </a:p>
          <a:p>
            <a:r>
              <a:rPr lang="en-US" dirty="0" smtClean="0"/>
              <a:t>Emmanuel II is crowned king of Italy. Cavour dies</a:t>
            </a:r>
            <a:endParaRPr lang="en-US" dirty="0"/>
          </a:p>
        </p:txBody>
      </p:sp>
      <p:sp>
        <p:nvSpPr>
          <p:cNvPr id="34" name="TextBox 33"/>
          <p:cNvSpPr txBox="1"/>
          <p:nvPr/>
        </p:nvSpPr>
        <p:spPr>
          <a:xfrm>
            <a:off x="6629400" y="685800"/>
            <a:ext cx="1676400" cy="923330"/>
          </a:xfrm>
          <a:prstGeom prst="rect">
            <a:avLst/>
          </a:prstGeom>
          <a:noFill/>
          <a:ln>
            <a:solidFill>
              <a:schemeClr val="tx1"/>
            </a:solidFill>
          </a:ln>
        </p:spPr>
        <p:txBody>
          <a:bodyPr wrap="square" rtlCol="0">
            <a:spAutoFit/>
          </a:bodyPr>
          <a:lstStyle/>
          <a:p>
            <a:r>
              <a:rPr lang="en-US" dirty="0" smtClean="0"/>
              <a:t>1866</a:t>
            </a:r>
          </a:p>
          <a:p>
            <a:r>
              <a:rPr lang="en-US" dirty="0" smtClean="0"/>
              <a:t>Venetia is added to Italy</a:t>
            </a:r>
            <a:endParaRPr lang="en-US" dirty="0"/>
          </a:p>
        </p:txBody>
      </p:sp>
      <p:sp>
        <p:nvSpPr>
          <p:cNvPr id="38" name="TextBox 37"/>
          <p:cNvSpPr txBox="1"/>
          <p:nvPr/>
        </p:nvSpPr>
        <p:spPr>
          <a:xfrm>
            <a:off x="7696200" y="1905000"/>
            <a:ext cx="1447800" cy="1754326"/>
          </a:xfrm>
          <a:prstGeom prst="rect">
            <a:avLst/>
          </a:prstGeom>
          <a:noFill/>
          <a:ln>
            <a:solidFill>
              <a:schemeClr val="tx1"/>
            </a:solidFill>
          </a:ln>
        </p:spPr>
        <p:txBody>
          <a:bodyPr wrap="square" rtlCol="0">
            <a:spAutoFit/>
          </a:bodyPr>
          <a:lstStyle/>
          <a:p>
            <a:r>
              <a:rPr lang="en-US" dirty="0" smtClean="0"/>
              <a:t>1870</a:t>
            </a:r>
          </a:p>
          <a:p>
            <a:r>
              <a:rPr lang="en-US" dirty="0" smtClean="0"/>
              <a:t>France withdraws troops from Rome – Italy Unified</a:t>
            </a:r>
            <a:endParaRPr lang="en-US" dirty="0"/>
          </a:p>
        </p:txBody>
      </p:sp>
      <p:cxnSp>
        <p:nvCxnSpPr>
          <p:cNvPr id="40" name="Straight Connector 39"/>
          <p:cNvCxnSpPr/>
          <p:nvPr/>
        </p:nvCxnSpPr>
        <p:spPr>
          <a:xfrm rot="5400000">
            <a:off x="6248400" y="2743200"/>
            <a:ext cx="21336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886200" cy="1143000"/>
          </a:xfrm>
        </p:spPr>
        <p:txBody>
          <a:bodyPr>
            <a:normAutofit fontScale="90000"/>
          </a:bodyPr>
          <a:lstStyle/>
          <a:p>
            <a:r>
              <a:rPr lang="en-US" dirty="0" smtClean="0"/>
              <a:t>Garibaldi on a horse in Genoa</a:t>
            </a:r>
            <a:endParaRPr lang="en-US" dirty="0"/>
          </a:p>
        </p:txBody>
      </p:sp>
      <p:pic>
        <p:nvPicPr>
          <p:cNvPr id="40962" name="Picture 2" descr="http://www.cepolina.com/photo/Europe/Italy/Liguria/Genoa/De_Ferrari_square/2/Genoa_Carlo_Felice_Garibaldi_statue.jpg"/>
          <p:cNvPicPr>
            <a:picLocks noChangeAspect="1" noChangeArrowheads="1"/>
          </p:cNvPicPr>
          <p:nvPr/>
        </p:nvPicPr>
        <p:blipFill>
          <a:blip r:embed="rId2" cstate="print"/>
          <a:srcRect/>
          <a:stretch>
            <a:fillRect/>
          </a:stretch>
        </p:blipFill>
        <p:spPr bwMode="auto">
          <a:xfrm>
            <a:off x="304800" y="1676400"/>
            <a:ext cx="4572000" cy="3429000"/>
          </a:xfrm>
          <a:prstGeom prst="rect">
            <a:avLst/>
          </a:prstGeom>
          <a:noFill/>
        </p:spPr>
      </p:pic>
      <p:pic>
        <p:nvPicPr>
          <p:cNvPr id="40964" name="Picture 4" descr="http://italiangermanuni.wikispaces.com/file/view/map_of_the_1%C3%A7th_century_Unification_of_Italy_uner_Piedmontese_Rule.png/119973111/map_of_the_1%C3%A7th_century_Unification_of_Italy_uner_Piedmontese_Rule.png"/>
          <p:cNvPicPr>
            <a:picLocks noChangeAspect="1" noChangeArrowheads="1"/>
          </p:cNvPicPr>
          <p:nvPr/>
        </p:nvPicPr>
        <p:blipFill>
          <a:blip r:embed="rId3" cstate="print"/>
          <a:srcRect/>
          <a:stretch>
            <a:fillRect/>
          </a:stretch>
        </p:blipFill>
        <p:spPr bwMode="auto">
          <a:xfrm>
            <a:off x="5029200" y="609600"/>
            <a:ext cx="3810000" cy="6006169"/>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11162"/>
          </a:xfrm>
        </p:spPr>
        <p:txBody>
          <a:bodyPr>
            <a:normAutofit fontScale="90000"/>
          </a:bodyPr>
          <a:lstStyle/>
          <a:p>
            <a:r>
              <a:rPr lang="en-US" dirty="0" smtClean="0"/>
              <a:t>Italian Unification</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379058977"/>
              </p:ext>
            </p:extLst>
          </p:nvPr>
        </p:nvGraphicFramePr>
        <p:xfrm>
          <a:off x="304800" y="457200"/>
          <a:ext cx="8763000" cy="6161150"/>
        </p:xfrm>
        <a:graphic>
          <a:graphicData uri="http://schemas.openxmlformats.org/drawingml/2006/table">
            <a:tbl>
              <a:tblPr/>
              <a:tblGrid>
                <a:gridCol w="1892201">
                  <a:extLst>
                    <a:ext uri="{9D8B030D-6E8A-4147-A177-3AD203B41FA5}">
                      <a16:colId xmlns:a16="http://schemas.microsoft.com/office/drawing/2014/main" val="20000"/>
                    </a:ext>
                  </a:extLst>
                </a:gridCol>
                <a:gridCol w="6870799">
                  <a:extLst>
                    <a:ext uri="{9D8B030D-6E8A-4147-A177-3AD203B41FA5}">
                      <a16:colId xmlns:a16="http://schemas.microsoft.com/office/drawing/2014/main" val="20001"/>
                    </a:ext>
                  </a:extLst>
                </a:gridCol>
              </a:tblGrid>
              <a:tr h="361456">
                <a:tc>
                  <a:txBody>
                    <a:bodyPr/>
                    <a:lstStyle/>
                    <a:p>
                      <a:pPr marL="0" marR="0" algn="l">
                        <a:spcBef>
                          <a:spcPts val="0"/>
                        </a:spcBef>
                        <a:spcAft>
                          <a:spcPts val="0"/>
                        </a:spcAft>
                      </a:pPr>
                      <a:endParaRPr lang="en-US" sz="2000" dirty="0">
                        <a:latin typeface="Times New Roman"/>
                        <a:ea typeface="Times New Roman"/>
                        <a:cs typeface="Times New Roman"/>
                      </a:endParaRPr>
                    </a:p>
                  </a:txBody>
                  <a:tcPr marL="39224" marR="39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smtClean="0">
                          <a:latin typeface="Times New Roman"/>
                          <a:ea typeface="Times New Roman"/>
                          <a:cs typeface="Times New Roman"/>
                        </a:rPr>
                        <a:t>Italy</a:t>
                      </a:r>
                      <a:endParaRPr lang="en-US" sz="2000" dirty="0">
                        <a:latin typeface="Times New Roman"/>
                        <a:ea typeface="Times New Roman"/>
                        <a:cs typeface="Times New Roman"/>
                      </a:endParaRPr>
                    </a:p>
                  </a:txBody>
                  <a:tcPr marL="39224" marR="392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317233">
                <a:tc>
                  <a:txBody>
                    <a:bodyPr/>
                    <a:lstStyle/>
                    <a:p>
                      <a:pPr marL="0" marR="0" algn="l">
                        <a:spcBef>
                          <a:spcPts val="0"/>
                        </a:spcBef>
                        <a:spcAft>
                          <a:spcPts val="0"/>
                        </a:spcAft>
                      </a:pPr>
                      <a:r>
                        <a:rPr lang="en-US" sz="2000" dirty="0">
                          <a:latin typeface="Times New Roman"/>
                          <a:ea typeface="Times New Roman"/>
                          <a:cs typeface="Times New Roman"/>
                        </a:rPr>
                        <a:t>Main leader(s) &amp; philosophies</a:t>
                      </a:r>
                    </a:p>
                  </a:txBody>
                  <a:tcPr marL="39224" marR="392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000" dirty="0" smtClean="0">
                          <a:latin typeface="Times New Roman"/>
                          <a:ea typeface="Times New Roman"/>
                          <a:cs typeface="Times New Roman"/>
                        </a:rPr>
                        <a:t>Several Leaders</a:t>
                      </a:r>
                    </a:p>
                    <a:p>
                      <a:pPr marL="0" marR="0" indent="0" algn="l">
                        <a:spcBef>
                          <a:spcPts val="0"/>
                        </a:spcBef>
                        <a:spcAft>
                          <a:spcPts val="0"/>
                        </a:spcAft>
                        <a:buNone/>
                      </a:pPr>
                      <a:r>
                        <a:rPr lang="en-US" sz="2000" dirty="0" smtClean="0">
                          <a:latin typeface="Times New Roman"/>
                          <a:ea typeface="Times New Roman"/>
                          <a:cs typeface="Times New Roman"/>
                        </a:rPr>
                        <a:t>1. Count Cavour (Prime Minister of Sardinia)</a:t>
                      </a:r>
                      <a:r>
                        <a:rPr lang="en-US" sz="2000" baseline="0" dirty="0" smtClean="0">
                          <a:latin typeface="Times New Roman"/>
                          <a:ea typeface="Times New Roman"/>
                          <a:cs typeface="Times New Roman"/>
                        </a:rPr>
                        <a:t> believes in Realpolitik &amp; wants more power for Sardinia</a:t>
                      </a:r>
                      <a:endParaRPr lang="en-US" sz="2000" dirty="0" smtClean="0">
                        <a:latin typeface="Times New Roman"/>
                        <a:ea typeface="Times New Roman"/>
                        <a:cs typeface="Times New Roman"/>
                      </a:endParaRPr>
                    </a:p>
                    <a:p>
                      <a:pPr marL="0" marR="0" algn="l">
                        <a:spcBef>
                          <a:spcPts val="0"/>
                        </a:spcBef>
                        <a:spcAft>
                          <a:spcPts val="0"/>
                        </a:spcAft>
                      </a:pPr>
                      <a:r>
                        <a:rPr lang="en-US" sz="2000" dirty="0" smtClean="0">
                          <a:latin typeface="Times New Roman"/>
                          <a:ea typeface="Times New Roman"/>
                          <a:cs typeface="Times New Roman"/>
                        </a:rPr>
                        <a:t>2. Giuseppe Garibaldi</a:t>
                      </a:r>
                      <a:r>
                        <a:rPr lang="en-US" sz="2000" baseline="0" dirty="0" smtClean="0">
                          <a:latin typeface="Times New Roman"/>
                          <a:ea typeface="Times New Roman"/>
                          <a:cs typeface="Times New Roman"/>
                        </a:rPr>
                        <a:t> (nationalist revolutionary</a:t>
                      </a:r>
                      <a:r>
                        <a:rPr lang="en-US" sz="2000" baseline="0" smtClean="0">
                          <a:latin typeface="Times New Roman"/>
                          <a:ea typeface="Times New Roman"/>
                          <a:cs typeface="Times New Roman"/>
                        </a:rPr>
                        <a:t>) </a:t>
                      </a:r>
                      <a:endParaRPr lang="en-US" sz="2000" dirty="0" smtClean="0">
                        <a:latin typeface="Times New Roman"/>
                        <a:ea typeface="Times New Roman"/>
                        <a:cs typeface="Times New Roman"/>
                      </a:endParaRPr>
                    </a:p>
                  </a:txBody>
                  <a:tcPr marL="39224" marR="39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10284">
                <a:tc>
                  <a:txBody>
                    <a:bodyPr/>
                    <a:lstStyle/>
                    <a:p>
                      <a:pPr marL="0" marR="0" algn="l">
                        <a:spcBef>
                          <a:spcPts val="0"/>
                        </a:spcBef>
                        <a:spcAft>
                          <a:spcPts val="0"/>
                        </a:spcAft>
                      </a:pPr>
                      <a:r>
                        <a:rPr lang="en-US" sz="2000" dirty="0" smtClean="0">
                          <a:latin typeface="Times New Roman"/>
                          <a:ea typeface="Times New Roman"/>
                          <a:cs typeface="Times New Roman"/>
                        </a:rPr>
                        <a:t>Figurehead -</a:t>
                      </a:r>
                    </a:p>
                  </a:txBody>
                  <a:tcPr marL="39224" marR="392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000" dirty="0" smtClean="0">
                          <a:latin typeface="Times New Roman"/>
                          <a:ea typeface="Times New Roman"/>
                          <a:cs typeface="Times New Roman"/>
                        </a:rPr>
                        <a:t>Victor Emmanuel (King of Sardinia)</a:t>
                      </a:r>
                      <a:r>
                        <a:rPr lang="en-US" sz="2000" baseline="0" dirty="0" smtClean="0">
                          <a:latin typeface="Times New Roman"/>
                          <a:ea typeface="Times New Roman"/>
                          <a:cs typeface="Times New Roman"/>
                        </a:rPr>
                        <a:t> </a:t>
                      </a:r>
                      <a:r>
                        <a:rPr lang="en-US" sz="2000" dirty="0" smtClean="0">
                          <a:latin typeface="Times New Roman"/>
                          <a:ea typeface="Times New Roman"/>
                          <a:cs typeface="Times New Roman"/>
                        </a:rPr>
                        <a:t>Viva Verdi!</a:t>
                      </a:r>
                      <a:endParaRPr lang="en-US" sz="2000" dirty="0">
                        <a:latin typeface="Times New Roman"/>
                        <a:ea typeface="Times New Roman"/>
                        <a:cs typeface="Times New Roman"/>
                      </a:endParaRPr>
                    </a:p>
                  </a:txBody>
                  <a:tcPr marL="39224" marR="39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22911">
                <a:tc>
                  <a:txBody>
                    <a:bodyPr/>
                    <a:lstStyle/>
                    <a:p>
                      <a:pPr marL="0" marR="0" algn="l">
                        <a:spcBef>
                          <a:spcPts val="0"/>
                        </a:spcBef>
                        <a:spcAft>
                          <a:spcPts val="0"/>
                        </a:spcAft>
                      </a:pPr>
                      <a:r>
                        <a:rPr lang="en-US" sz="2000" dirty="0">
                          <a:latin typeface="Times New Roman"/>
                          <a:ea typeface="Times New Roman"/>
                          <a:cs typeface="Times New Roman"/>
                        </a:rPr>
                        <a:t>Main foes or obstacles</a:t>
                      </a:r>
                    </a:p>
                  </a:txBody>
                  <a:tcPr marL="39224" marR="392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000" dirty="0" smtClean="0">
                          <a:latin typeface="Times New Roman"/>
                          <a:ea typeface="Times New Roman"/>
                          <a:cs typeface="Times New Roman"/>
                        </a:rPr>
                        <a:t>Domestic</a:t>
                      </a:r>
                      <a:r>
                        <a:rPr lang="en-US" sz="2000" baseline="0" dirty="0" smtClean="0">
                          <a:latin typeface="Times New Roman"/>
                          <a:ea typeface="Times New Roman"/>
                          <a:cs typeface="Times New Roman"/>
                        </a:rPr>
                        <a:t>: strong regional ties make nationalism hard, Socialist &amp; Anarchists cause unrest </a:t>
                      </a:r>
                    </a:p>
                    <a:p>
                      <a:pPr marL="0" marR="0" algn="l">
                        <a:spcBef>
                          <a:spcPts val="0"/>
                        </a:spcBef>
                        <a:spcAft>
                          <a:spcPts val="0"/>
                        </a:spcAft>
                      </a:pPr>
                      <a:r>
                        <a:rPr lang="en-US" sz="2000" baseline="0" dirty="0" smtClean="0">
                          <a:latin typeface="Times New Roman"/>
                          <a:ea typeface="Times New Roman"/>
                          <a:cs typeface="Times New Roman"/>
                        </a:rPr>
                        <a:t>Foreign: Foreign Countries (Austria) own parts of Italy</a:t>
                      </a:r>
                      <a:endParaRPr lang="en-US" sz="2000" dirty="0">
                        <a:latin typeface="Times New Roman"/>
                        <a:ea typeface="Times New Roman"/>
                        <a:cs typeface="Times New Roman"/>
                      </a:endParaRPr>
                    </a:p>
                  </a:txBody>
                  <a:tcPr marL="39224" marR="39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533777">
                <a:tc>
                  <a:txBody>
                    <a:bodyPr/>
                    <a:lstStyle/>
                    <a:p>
                      <a:pPr marL="0" marR="0" algn="l">
                        <a:spcBef>
                          <a:spcPts val="0"/>
                        </a:spcBef>
                        <a:spcAft>
                          <a:spcPts val="0"/>
                        </a:spcAft>
                      </a:pPr>
                      <a:r>
                        <a:rPr lang="en-US" sz="2000" dirty="0">
                          <a:latin typeface="Times New Roman"/>
                          <a:ea typeface="Times New Roman"/>
                          <a:cs typeface="Times New Roman"/>
                        </a:rPr>
                        <a:t>Chronology of events &amp; wars</a:t>
                      </a:r>
                    </a:p>
                  </a:txBody>
                  <a:tcPr marL="39224" marR="392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000" dirty="0" smtClean="0">
                          <a:latin typeface="Times New Roman"/>
                          <a:ea typeface="Times New Roman"/>
                          <a:cs typeface="Times New Roman"/>
                        </a:rPr>
                        <a:t>1855 The</a:t>
                      </a:r>
                      <a:r>
                        <a:rPr lang="en-US" sz="2000" baseline="0" dirty="0" smtClean="0">
                          <a:latin typeface="Times New Roman"/>
                          <a:ea typeface="Times New Roman"/>
                          <a:cs typeface="Times New Roman"/>
                        </a:rPr>
                        <a:t> Crimean War</a:t>
                      </a:r>
                    </a:p>
                    <a:p>
                      <a:pPr marL="0" marR="0" algn="l">
                        <a:spcBef>
                          <a:spcPts val="0"/>
                        </a:spcBef>
                        <a:spcAft>
                          <a:spcPts val="0"/>
                        </a:spcAft>
                      </a:pPr>
                      <a:r>
                        <a:rPr lang="en-US" sz="2000" baseline="0" dirty="0" smtClean="0">
                          <a:latin typeface="Times New Roman"/>
                          <a:ea typeface="Times New Roman"/>
                          <a:cs typeface="Times New Roman"/>
                        </a:rPr>
                        <a:t>1859 Sardinia (backed by France) provokes a war with Austria </a:t>
                      </a:r>
                    </a:p>
                    <a:p>
                      <a:pPr marL="0" marR="0" algn="l">
                        <a:spcBef>
                          <a:spcPts val="0"/>
                        </a:spcBef>
                        <a:spcAft>
                          <a:spcPts val="0"/>
                        </a:spcAft>
                      </a:pPr>
                      <a:r>
                        <a:rPr lang="en-US" sz="2000" baseline="0" dirty="0" smtClean="0">
                          <a:latin typeface="Times New Roman"/>
                          <a:ea typeface="Times New Roman"/>
                          <a:cs typeface="Times New Roman"/>
                        </a:rPr>
                        <a:t>1860 Garibaldi’s invasion of Sicily </a:t>
                      </a:r>
                    </a:p>
                    <a:p>
                      <a:pPr marL="0" marR="0" algn="l">
                        <a:spcBef>
                          <a:spcPts val="0"/>
                        </a:spcBef>
                        <a:spcAft>
                          <a:spcPts val="0"/>
                        </a:spcAft>
                      </a:pPr>
                      <a:r>
                        <a:rPr lang="en-US" sz="2000" baseline="0" dirty="0" smtClean="0">
                          <a:latin typeface="Times New Roman"/>
                          <a:ea typeface="Times New Roman"/>
                          <a:cs typeface="Times New Roman"/>
                        </a:rPr>
                        <a:t>1861 add Venetia, 1870 add Rome</a:t>
                      </a:r>
                      <a:endParaRPr lang="en-US" sz="2000" dirty="0">
                        <a:latin typeface="Times New Roman"/>
                        <a:ea typeface="Times New Roman"/>
                        <a:cs typeface="Times New Roman"/>
                      </a:endParaRPr>
                    </a:p>
                  </a:txBody>
                  <a:tcPr marL="39224" marR="39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443572">
                <a:tc>
                  <a:txBody>
                    <a:bodyPr/>
                    <a:lstStyle/>
                    <a:p>
                      <a:pPr marL="0" marR="0" algn="l">
                        <a:spcBef>
                          <a:spcPts val="0"/>
                        </a:spcBef>
                        <a:spcAft>
                          <a:spcPts val="0"/>
                        </a:spcAft>
                      </a:pPr>
                      <a:r>
                        <a:rPr lang="en-US" sz="2000" dirty="0">
                          <a:latin typeface="Times New Roman"/>
                          <a:ea typeface="Times New Roman"/>
                          <a:cs typeface="Times New Roman"/>
                        </a:rPr>
                        <a:t>outcomes</a:t>
                      </a:r>
                    </a:p>
                  </a:txBody>
                  <a:tcPr marL="39224" marR="392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indent="-457200" algn="l">
                        <a:spcBef>
                          <a:spcPts val="0"/>
                        </a:spcBef>
                        <a:spcAft>
                          <a:spcPts val="0"/>
                        </a:spcAft>
                        <a:buAutoNum type="arabicPeriod"/>
                      </a:pPr>
                      <a:r>
                        <a:rPr lang="en-US" sz="2000" baseline="0" dirty="0" smtClean="0">
                          <a:latin typeface="Times New Roman"/>
                          <a:ea typeface="Times New Roman"/>
                          <a:cs typeface="Times New Roman"/>
                        </a:rPr>
                        <a:t>Divisions between Northern &amp; Southern Italy still a problem</a:t>
                      </a:r>
                    </a:p>
                    <a:p>
                      <a:pPr marL="457200" marR="0" indent="-457200" algn="l">
                        <a:spcBef>
                          <a:spcPts val="0"/>
                        </a:spcBef>
                        <a:spcAft>
                          <a:spcPts val="0"/>
                        </a:spcAft>
                        <a:buAutoNum type="arabicPeriod"/>
                      </a:pPr>
                      <a:r>
                        <a:rPr lang="en-US" sz="2000" baseline="0" dirty="0" smtClean="0">
                          <a:latin typeface="Times New Roman"/>
                          <a:ea typeface="Times New Roman"/>
                          <a:cs typeface="Times New Roman"/>
                        </a:rPr>
                        <a:t>Popes angry at losing Rome = urge Italian’s to not support their gov’t (this is a problem until WWII!)</a:t>
                      </a:r>
                    </a:p>
                    <a:p>
                      <a:pPr marL="457200" marR="0" indent="-457200" algn="l">
                        <a:spcBef>
                          <a:spcPts val="0"/>
                        </a:spcBef>
                        <a:spcAft>
                          <a:spcPts val="0"/>
                        </a:spcAft>
                        <a:buAutoNum type="arabicPeriod"/>
                      </a:pPr>
                      <a:r>
                        <a:rPr lang="en-US" sz="2000" baseline="0" dirty="0" smtClean="0">
                          <a:latin typeface="Times New Roman"/>
                          <a:ea typeface="Times New Roman"/>
                          <a:cs typeface="Times New Roman"/>
                        </a:rPr>
                        <a:t>Gov’t extends suffrage &amp; social programs, difficult industrial transition causes emigration in early 1900s  </a:t>
                      </a:r>
                      <a:endParaRPr lang="en-US" sz="2000" dirty="0">
                        <a:latin typeface="Times New Roman"/>
                        <a:ea typeface="Times New Roman"/>
                        <a:cs typeface="Times New Roman"/>
                      </a:endParaRPr>
                    </a:p>
                  </a:txBody>
                  <a:tcPr marL="39224" marR="392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3231485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txBox="1">
            <a:spLocks noGrp="1"/>
          </p:cNvSpPr>
          <p:nvPr>
            <p:ph idx="1"/>
          </p:nvPr>
        </p:nvSpPr>
        <p:spPr>
          <a:xfrm>
            <a:off x="0" y="36443"/>
            <a:ext cx="5638800" cy="4813625"/>
          </a:xfrm>
          <a:prstGeom prst="rect">
            <a:avLst/>
          </a:prstGeom>
          <a:noFill/>
        </p:spPr>
        <p:txBody>
          <a:bodyPr wrap="square" rtlCol="0">
            <a:spAutoFit/>
          </a:bodyPr>
          <a:lstStyle/>
          <a:p>
            <a:pPr marL="0" indent="0">
              <a:buNone/>
            </a:pPr>
            <a:r>
              <a:rPr lang="en-US" sz="2400" b="1" dirty="0" smtClean="0"/>
              <a:t>Close but not quite… 1830s-50s</a:t>
            </a:r>
          </a:p>
          <a:p>
            <a:pPr marL="342900" indent="-342900">
              <a:buAutoNum type="arabicPeriod"/>
            </a:pPr>
            <a:r>
              <a:rPr lang="en-US" sz="2400" dirty="0" smtClean="0"/>
              <a:t>Giuseppe Mazzini – </a:t>
            </a:r>
          </a:p>
          <a:p>
            <a:pPr lvl="1" indent="-342900"/>
            <a:r>
              <a:rPr lang="en-US" sz="2000" dirty="0" smtClean="0"/>
              <a:t>leader of “young Italy”– 1849 leads a failed revolt, Exiled for the rest of his life</a:t>
            </a:r>
          </a:p>
          <a:p>
            <a:pPr marL="0" indent="0">
              <a:buNone/>
            </a:pPr>
            <a:endParaRPr lang="en-US" sz="800" dirty="0"/>
          </a:p>
          <a:p>
            <a:pPr marL="0" indent="0">
              <a:buNone/>
            </a:pPr>
            <a:r>
              <a:rPr lang="en-US" sz="2400" b="1" dirty="0" smtClean="0"/>
              <a:t>Leaders of Italian Unification: 1850s-70</a:t>
            </a:r>
          </a:p>
          <a:p>
            <a:pPr marL="514350" indent="-514350">
              <a:buAutoNum type="arabicPeriod"/>
            </a:pPr>
            <a:r>
              <a:rPr lang="en-US" sz="2400" dirty="0" smtClean="0">
                <a:solidFill>
                  <a:prstClr val="black"/>
                </a:solidFill>
              </a:rPr>
              <a:t>Victor </a:t>
            </a:r>
            <a:r>
              <a:rPr lang="en-US" sz="2400" dirty="0">
                <a:solidFill>
                  <a:prstClr val="black"/>
                </a:solidFill>
              </a:rPr>
              <a:t>Emmanuel (King of </a:t>
            </a:r>
            <a:r>
              <a:rPr lang="en-US" sz="2400" dirty="0" smtClean="0">
                <a:solidFill>
                  <a:prstClr val="black"/>
                </a:solidFill>
              </a:rPr>
              <a:t>Sardinia)</a:t>
            </a:r>
            <a:endParaRPr lang="en-US" sz="2400" dirty="0"/>
          </a:p>
          <a:p>
            <a:pPr marL="514350" indent="-514350">
              <a:buAutoNum type="arabicPeriod"/>
            </a:pPr>
            <a:r>
              <a:rPr lang="en-US" sz="2400" dirty="0" smtClean="0"/>
              <a:t>Count Cavour (Prime Minister of Sardinia)</a:t>
            </a:r>
          </a:p>
          <a:p>
            <a:pPr lvl="1"/>
            <a:r>
              <a:rPr lang="en-US" sz="1800" dirty="0" smtClean="0"/>
              <a:t>Goal is to end Austrian power in Italy</a:t>
            </a:r>
          </a:p>
          <a:p>
            <a:pPr lvl="1"/>
            <a:r>
              <a:rPr lang="en-US" sz="1800" dirty="0" smtClean="0"/>
              <a:t>1858 – nationalist leaders begin overthrowing their leaders &amp; joining Sardinia</a:t>
            </a:r>
            <a:endParaRPr lang="en-US" sz="1800" dirty="0"/>
          </a:p>
          <a:p>
            <a:pPr marL="514350" indent="-514350">
              <a:buFont typeface="+mj-lt"/>
              <a:buAutoNum type="arabicPeriod"/>
            </a:pPr>
            <a:r>
              <a:rPr lang="en-US" sz="2400" dirty="0" smtClean="0"/>
              <a:t>Giuseppe Garibaldi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79513"/>
            <a:ext cx="1480930" cy="180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1704" y="533400"/>
            <a:ext cx="17145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p:nvPr/>
        </p:nvSpPr>
        <p:spPr>
          <a:xfrm>
            <a:off x="3276600" y="609600"/>
            <a:ext cx="2133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026" y="2279373"/>
            <a:ext cx="2312678" cy="312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7180" y="2667000"/>
            <a:ext cx="2095500" cy="258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Elbow Connector 7"/>
          <p:cNvCxnSpPr/>
          <p:nvPr/>
        </p:nvCxnSpPr>
        <p:spPr>
          <a:xfrm>
            <a:off x="4724400" y="2819400"/>
            <a:ext cx="1219200" cy="685800"/>
          </a:xfrm>
          <a:prstGeom prst="bentConnector3">
            <a:avLst/>
          </a:prstGeom>
          <a:ln w="50800">
            <a:tailEnd type="arrow"/>
          </a:ln>
        </p:spPr>
        <p:style>
          <a:lnRef idx="1">
            <a:schemeClr val="accent1"/>
          </a:lnRef>
          <a:fillRef idx="0">
            <a:schemeClr val="accent1"/>
          </a:fillRef>
          <a:effectRef idx="0">
            <a:schemeClr val="accent1"/>
          </a:effectRef>
          <a:fontRef idx="minor">
            <a:schemeClr val="tx1"/>
          </a:fontRef>
        </p:style>
      </p:cxnSp>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1291" y="4248150"/>
            <a:ext cx="2095500"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248478" y="4840915"/>
            <a:ext cx="3581400" cy="1754326"/>
          </a:xfrm>
          <a:prstGeom prst="rect">
            <a:avLst/>
          </a:prstGeom>
          <a:noFill/>
        </p:spPr>
        <p:txBody>
          <a:bodyPr wrap="square" rtlCol="0">
            <a:spAutoFit/>
          </a:bodyPr>
          <a:lstStyle/>
          <a:p>
            <a:r>
              <a:rPr lang="en-US" dirty="0"/>
              <a:t>Revolutionary: “Read Shirts</a:t>
            </a:r>
            <a:r>
              <a:rPr lang="en-US" dirty="0" smtClean="0"/>
              <a:t>” ‘</a:t>
            </a:r>
            <a:r>
              <a:rPr lang="en-US" dirty="0"/>
              <a:t>invade’ Sicily </a:t>
            </a:r>
            <a:r>
              <a:rPr lang="en-US" dirty="0" smtClean="0"/>
              <a:t>&amp; </a:t>
            </a:r>
            <a:r>
              <a:rPr lang="en-US" dirty="0"/>
              <a:t>Southern Italy (supported by </a:t>
            </a:r>
            <a:r>
              <a:rPr lang="en-US" dirty="0" smtClean="0"/>
              <a:t>Sardinia) &amp; gives the land to Victor Emmanuel declaring him ‘King of Italy” </a:t>
            </a:r>
            <a:endParaRPr lang="en-US" dirty="0"/>
          </a:p>
          <a:p>
            <a:endParaRPr lang="en-US" dirty="0"/>
          </a:p>
        </p:txBody>
      </p:sp>
      <p:sp>
        <p:nvSpPr>
          <p:cNvPr id="12" name="Right Arrow 11"/>
          <p:cNvSpPr/>
          <p:nvPr/>
        </p:nvSpPr>
        <p:spPr>
          <a:xfrm>
            <a:off x="3124200" y="4840915"/>
            <a:ext cx="1219200" cy="1882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62680" y="355536"/>
            <a:ext cx="521505" cy="368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46382" y="1485108"/>
            <a:ext cx="4672882" cy="307777"/>
          </a:xfrm>
          <a:prstGeom prst="rect">
            <a:avLst/>
          </a:prstGeom>
          <a:noFill/>
        </p:spPr>
        <p:txBody>
          <a:bodyPr wrap="none" rtlCol="0">
            <a:spAutoFit/>
          </a:bodyPr>
          <a:lstStyle/>
          <a:p>
            <a:r>
              <a:rPr lang="en-US" sz="1400" dirty="0" smtClean="0">
                <a:solidFill>
                  <a:srgbClr val="FF0000"/>
                </a:solidFill>
              </a:rPr>
              <a:t>“ideas grow quickly when watered with the blood of martyrs”</a:t>
            </a:r>
            <a:endParaRPr lang="en-US" sz="1400" dirty="0">
              <a:solidFill>
                <a:srgbClr val="FF0000"/>
              </a:solidFill>
            </a:endParaRPr>
          </a:p>
        </p:txBody>
      </p:sp>
    </p:spTree>
    <p:extLst>
      <p:ext uri="{BB962C8B-B14F-4D97-AF65-F5344CB8AC3E}">
        <p14:creationId xmlns:p14="http://schemas.microsoft.com/office/powerpoint/2010/main" val="4207093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3124200" cy="487362"/>
          </a:xfrm>
        </p:spPr>
        <p:txBody>
          <a:bodyPr>
            <a:normAutofit/>
          </a:bodyPr>
          <a:lstStyle/>
          <a:p>
            <a:r>
              <a:rPr lang="en-US" sz="2400" dirty="0" smtClean="0"/>
              <a:t>Warm-Up</a:t>
            </a:r>
            <a:endParaRPr lang="en-US" sz="2400" dirty="0"/>
          </a:p>
        </p:txBody>
      </p:sp>
      <p:sp>
        <p:nvSpPr>
          <p:cNvPr id="3" name="Content Placeholder 2"/>
          <p:cNvSpPr>
            <a:spLocks noGrp="1"/>
          </p:cNvSpPr>
          <p:nvPr>
            <p:ph idx="1"/>
          </p:nvPr>
        </p:nvSpPr>
        <p:spPr>
          <a:xfrm>
            <a:off x="0" y="762000"/>
            <a:ext cx="3810000" cy="5791200"/>
          </a:xfrm>
        </p:spPr>
        <p:txBody>
          <a:bodyPr>
            <a:normAutofit fontScale="62500" lnSpcReduction="20000"/>
          </a:bodyPr>
          <a:lstStyle/>
          <a:p>
            <a:r>
              <a:rPr lang="en-US" dirty="0" smtClean="0"/>
              <a:t>Examine the Cartoon and answer the following questions: </a:t>
            </a:r>
          </a:p>
          <a:p>
            <a:pPr>
              <a:buNone/>
            </a:pPr>
            <a:r>
              <a:rPr lang="en-US" dirty="0" smtClean="0"/>
              <a:t>1. Based on your knowledge of the events leading to the unification of Italy,  what event is being represented in this cartoon? </a:t>
            </a:r>
          </a:p>
          <a:p>
            <a:pPr>
              <a:buNone/>
            </a:pPr>
            <a:r>
              <a:rPr lang="en-US" dirty="0" smtClean="0"/>
              <a:t>2. What do you think Garibaldi means when he suggests that King Emmanuel use ‘more Powder’ to force on the boot?</a:t>
            </a:r>
          </a:p>
          <a:p>
            <a:pPr>
              <a:buNone/>
            </a:pPr>
            <a:r>
              <a:rPr lang="en-US" dirty="0" smtClean="0"/>
              <a:t>3. How is Garibaldi’s suggestion similar to Bismarck’s use of ‘blood and iron’ to unify Germany?</a:t>
            </a:r>
          </a:p>
          <a:p>
            <a:pPr>
              <a:buNone/>
            </a:pPr>
            <a:r>
              <a:rPr lang="en-US" dirty="0" smtClean="0"/>
              <a:t>4. Draw a conclusion – based on your observation how do you think the artist feels about the unification of Italy?</a:t>
            </a:r>
            <a:endParaRPr lang="en-US" dirty="0"/>
          </a:p>
        </p:txBody>
      </p:sp>
      <p:pic>
        <p:nvPicPr>
          <p:cNvPr id="2052" name="Picture 4" descr="http://www.victorianadverts.com/eb/punch-prints/detail/port-012.jpg"/>
          <p:cNvPicPr>
            <a:picLocks noChangeAspect="1" noChangeArrowheads="1"/>
          </p:cNvPicPr>
          <p:nvPr/>
        </p:nvPicPr>
        <p:blipFill>
          <a:blip r:embed="rId3" cstate="print"/>
          <a:srcRect/>
          <a:stretch>
            <a:fillRect/>
          </a:stretch>
        </p:blipFill>
        <p:spPr bwMode="auto">
          <a:xfrm>
            <a:off x="3952875" y="0"/>
            <a:ext cx="5191125" cy="5267325"/>
          </a:xfrm>
          <a:prstGeom prst="rect">
            <a:avLst/>
          </a:prstGeom>
          <a:noFill/>
        </p:spPr>
      </p:pic>
      <p:sp>
        <p:nvSpPr>
          <p:cNvPr id="6" name="TextBox 5"/>
          <p:cNvSpPr txBox="1"/>
          <p:nvPr/>
        </p:nvSpPr>
        <p:spPr>
          <a:xfrm>
            <a:off x="4038600" y="5410200"/>
            <a:ext cx="4876800" cy="923330"/>
          </a:xfrm>
          <a:prstGeom prst="rect">
            <a:avLst/>
          </a:prstGeom>
          <a:noFill/>
        </p:spPr>
        <p:txBody>
          <a:bodyPr wrap="square" rtlCol="0">
            <a:spAutoFit/>
          </a:bodyPr>
          <a:lstStyle/>
          <a:p>
            <a:r>
              <a:rPr lang="en-US" dirty="0" smtClean="0"/>
              <a:t>Right leg in the Boot at last by John Tenniel</a:t>
            </a:r>
          </a:p>
          <a:p>
            <a:r>
              <a:rPr lang="en-US" b="1" dirty="0" smtClean="0"/>
              <a:t>Garibaldi. “If it won’t go on sire, try a little more Powder.”</a:t>
            </a:r>
            <a:endParaRPr lang="en-US"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3124200" cy="487362"/>
          </a:xfrm>
        </p:spPr>
        <p:txBody>
          <a:bodyPr>
            <a:normAutofit fontScale="90000"/>
          </a:bodyPr>
          <a:lstStyle/>
          <a:p>
            <a:r>
              <a:rPr lang="en-US" dirty="0" smtClean="0"/>
              <a:t>Warm-Up #3</a:t>
            </a:r>
            <a:endParaRPr lang="en-US" dirty="0"/>
          </a:p>
        </p:txBody>
      </p:sp>
      <p:sp>
        <p:nvSpPr>
          <p:cNvPr id="3" name="Content Placeholder 2"/>
          <p:cNvSpPr>
            <a:spLocks noGrp="1"/>
          </p:cNvSpPr>
          <p:nvPr>
            <p:ph idx="1"/>
          </p:nvPr>
        </p:nvSpPr>
        <p:spPr>
          <a:xfrm>
            <a:off x="0" y="533400"/>
            <a:ext cx="3810000" cy="6324600"/>
          </a:xfrm>
        </p:spPr>
        <p:txBody>
          <a:bodyPr>
            <a:normAutofit fontScale="70000" lnSpcReduction="20000"/>
          </a:bodyPr>
          <a:lstStyle/>
          <a:p>
            <a:r>
              <a:rPr lang="en-US" dirty="0" smtClean="0"/>
              <a:t>Examine the Cartoon and answer the following questions: </a:t>
            </a:r>
          </a:p>
          <a:p>
            <a:pPr>
              <a:buNone/>
            </a:pPr>
            <a:r>
              <a:rPr lang="en-US" dirty="0" smtClean="0"/>
              <a:t>Italian Unification - </a:t>
            </a:r>
          </a:p>
          <a:p>
            <a:pPr>
              <a:buNone/>
            </a:pPr>
            <a:r>
              <a:rPr lang="en-US" dirty="0" smtClean="0"/>
              <a:t>1. What do you think Garibaldi means when he suggests that King Emmanuel use ‘more Powder’ to force on the boot of Italy?</a:t>
            </a:r>
          </a:p>
          <a:p>
            <a:pPr>
              <a:buNone/>
            </a:pPr>
            <a:r>
              <a:rPr lang="en-US" dirty="0" smtClean="0"/>
              <a:t>2. How is Garibaldi’s suggestion similar to Bismarck’s use of ‘blood and iron’ to unify Germany?</a:t>
            </a:r>
          </a:p>
          <a:p>
            <a:pPr>
              <a:buNone/>
            </a:pPr>
            <a:r>
              <a:rPr lang="en-US" dirty="0" smtClean="0"/>
              <a:t>3. Draw a conclusion –How does the artist feel Italy must be unified? (explain using detail from cartoon)</a:t>
            </a:r>
          </a:p>
          <a:p>
            <a:pPr>
              <a:buNone/>
            </a:pPr>
            <a:r>
              <a:rPr lang="en-US" dirty="0" smtClean="0"/>
              <a:t>- based on your observation how do you think the artist feels about the unification of Italy? </a:t>
            </a:r>
            <a:endParaRPr lang="en-US" dirty="0"/>
          </a:p>
        </p:txBody>
      </p:sp>
      <p:pic>
        <p:nvPicPr>
          <p:cNvPr id="2052" name="Picture 4" descr="http://www.victorianadverts.com/eb/punch-prints/detail/port-012.jpg"/>
          <p:cNvPicPr>
            <a:picLocks noChangeAspect="1" noChangeArrowheads="1"/>
          </p:cNvPicPr>
          <p:nvPr/>
        </p:nvPicPr>
        <p:blipFill>
          <a:blip r:embed="rId2" cstate="print"/>
          <a:srcRect/>
          <a:stretch>
            <a:fillRect/>
          </a:stretch>
        </p:blipFill>
        <p:spPr bwMode="auto">
          <a:xfrm>
            <a:off x="3952875" y="0"/>
            <a:ext cx="5191125" cy="5267325"/>
          </a:xfrm>
          <a:prstGeom prst="rect">
            <a:avLst/>
          </a:prstGeom>
          <a:noFill/>
        </p:spPr>
      </p:pic>
      <p:sp>
        <p:nvSpPr>
          <p:cNvPr id="6" name="TextBox 5"/>
          <p:cNvSpPr txBox="1"/>
          <p:nvPr/>
        </p:nvSpPr>
        <p:spPr>
          <a:xfrm>
            <a:off x="4038600" y="5410200"/>
            <a:ext cx="5105400" cy="923330"/>
          </a:xfrm>
          <a:prstGeom prst="rect">
            <a:avLst/>
          </a:prstGeom>
          <a:noFill/>
        </p:spPr>
        <p:txBody>
          <a:bodyPr wrap="square" rtlCol="0">
            <a:spAutoFit/>
          </a:bodyPr>
          <a:lstStyle/>
          <a:p>
            <a:r>
              <a:rPr lang="en-US" dirty="0" smtClean="0"/>
              <a:t>Right leg in the Boot at last by John Tenniel</a:t>
            </a:r>
          </a:p>
          <a:p>
            <a:r>
              <a:rPr lang="en-US" b="1" dirty="0" smtClean="0"/>
              <a:t>Garibaldi. “If it won’t go on sire, try a little more Powder.”</a:t>
            </a:r>
            <a:endParaRPr lang="en-US"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mtholyoke.edu/courses/rschwart/hist151/StatesNationalities1848&amp;later/album/slides/AustriaHungaryEthnicGroups1867.jpg"/>
          <p:cNvPicPr>
            <a:picLocks noChangeAspect="1" noChangeArrowheads="1"/>
          </p:cNvPicPr>
          <p:nvPr/>
        </p:nvPicPr>
        <p:blipFill>
          <a:blip r:embed="rId2" cstate="print"/>
          <a:srcRect/>
          <a:stretch>
            <a:fillRect/>
          </a:stretch>
        </p:blipFill>
        <p:spPr bwMode="auto">
          <a:xfrm>
            <a:off x="2438401" y="433973"/>
            <a:ext cx="6705600" cy="6424027"/>
          </a:xfrm>
          <a:prstGeom prst="rect">
            <a:avLst/>
          </a:prstGeom>
          <a:noFill/>
        </p:spPr>
      </p:pic>
      <p:sp>
        <p:nvSpPr>
          <p:cNvPr id="2" name="Title 1"/>
          <p:cNvSpPr>
            <a:spLocks noGrp="1"/>
          </p:cNvSpPr>
          <p:nvPr>
            <p:ph type="title"/>
          </p:nvPr>
        </p:nvSpPr>
        <p:spPr>
          <a:xfrm>
            <a:off x="0" y="0"/>
            <a:ext cx="5334000" cy="487362"/>
          </a:xfrm>
        </p:spPr>
        <p:txBody>
          <a:bodyPr>
            <a:normAutofit fontScale="90000"/>
          </a:bodyPr>
          <a:lstStyle/>
          <a:p>
            <a:r>
              <a:rPr lang="en-US" dirty="0" smtClean="0"/>
              <a:t>Balkan Ethnic Groups</a:t>
            </a:r>
            <a:endParaRPr lang="en-US" dirty="0"/>
          </a:p>
        </p:txBody>
      </p:sp>
      <p:sp>
        <p:nvSpPr>
          <p:cNvPr id="3" name="Content Placeholder 2"/>
          <p:cNvSpPr>
            <a:spLocks noGrp="1"/>
          </p:cNvSpPr>
          <p:nvPr>
            <p:ph idx="1"/>
          </p:nvPr>
        </p:nvSpPr>
        <p:spPr>
          <a:xfrm>
            <a:off x="0" y="762000"/>
            <a:ext cx="3429000" cy="6096000"/>
          </a:xfrm>
        </p:spPr>
        <p:txBody>
          <a:bodyPr>
            <a:normAutofit fontScale="77500" lnSpcReduction="20000"/>
          </a:bodyPr>
          <a:lstStyle/>
          <a:p>
            <a:pPr marL="514350" indent="-514350">
              <a:buFont typeface="+mj-lt"/>
              <a:buAutoNum type="arabicPeriod"/>
            </a:pPr>
            <a:r>
              <a:rPr lang="en-US" b="1" dirty="0" smtClean="0"/>
              <a:t>How many ethnic groups are there in the Balkans in 1867?</a:t>
            </a:r>
          </a:p>
          <a:p>
            <a:pPr marL="514350" indent="-514350">
              <a:buFont typeface="+mj-lt"/>
              <a:buAutoNum type="arabicPeriod"/>
            </a:pPr>
            <a:r>
              <a:rPr lang="en-US" b="1" dirty="0" smtClean="0"/>
              <a:t>Why do you think competing interests in the Balkans led the region to be called a ‘powder keg?” </a:t>
            </a:r>
          </a:p>
          <a:p>
            <a:pPr marL="514350" indent="-514350">
              <a:buFont typeface="+mj-lt"/>
              <a:buAutoNum type="arabicPeriod"/>
            </a:pPr>
            <a:r>
              <a:rPr lang="en-US" b="1" dirty="0" smtClean="0"/>
              <a:t>Nationalism helped unify Italy and Germany. How might Nationalism also break apart countries? (reference the definition of nationalism)</a:t>
            </a:r>
          </a:p>
          <a:p>
            <a:pPr marL="0" indent="0">
              <a:buNone/>
            </a:pPr>
            <a:endParaRPr lang="en-US"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Ethnic </a:t>
            </a:r>
            <a:endParaRPr lang="en-US" dirty="0"/>
          </a:p>
        </p:txBody>
      </p:sp>
      <p:pic>
        <p:nvPicPr>
          <p:cNvPr id="33794" name="Picture 2" descr="File:Austria Hungary ethnic.svg">
            <a:hlinkClick r:id="rId2"/>
          </p:cNvPr>
          <p:cNvPicPr>
            <a:picLocks noChangeAspect="1" noChangeArrowheads="1"/>
          </p:cNvPicPr>
          <p:nvPr/>
        </p:nvPicPr>
        <p:blipFill>
          <a:blip r:embed="rId3" cstate="print"/>
          <a:srcRect/>
          <a:stretch>
            <a:fillRect/>
          </a:stretch>
        </p:blipFill>
        <p:spPr bwMode="auto">
          <a:xfrm>
            <a:off x="685800" y="990600"/>
            <a:ext cx="7381875" cy="5705476"/>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191000" cy="563562"/>
          </a:xfrm>
        </p:spPr>
        <p:txBody>
          <a:bodyPr>
            <a:normAutofit fontScale="90000"/>
          </a:bodyPr>
          <a:lstStyle/>
          <a:p>
            <a:r>
              <a:rPr lang="en-US" dirty="0" smtClean="0"/>
              <a:t>The Balkans</a:t>
            </a:r>
            <a:endParaRPr lang="en-US" dirty="0"/>
          </a:p>
        </p:txBody>
      </p:sp>
      <p:pic>
        <p:nvPicPr>
          <p:cNvPr id="35842" name="Picture 2" descr="http://1.bp.blogspot.com/_8TGnDfrTR0Y/TOiIEQBH90I/AAAAAAAAABE/jsdAUlxyjoU/s1600/Balkans+Map.png"/>
          <p:cNvPicPr>
            <a:picLocks noChangeAspect="1" noChangeArrowheads="1"/>
          </p:cNvPicPr>
          <p:nvPr/>
        </p:nvPicPr>
        <p:blipFill>
          <a:blip r:embed="rId2" cstate="print"/>
          <a:srcRect/>
          <a:stretch>
            <a:fillRect/>
          </a:stretch>
        </p:blipFill>
        <p:spPr bwMode="auto">
          <a:xfrm>
            <a:off x="0" y="685800"/>
            <a:ext cx="5374561" cy="4038600"/>
          </a:xfrm>
          <a:prstGeom prst="rect">
            <a:avLst/>
          </a:prstGeom>
          <a:noFill/>
        </p:spPr>
      </p:pic>
      <p:pic>
        <p:nvPicPr>
          <p:cNvPr id="8194" name="Picture 2" descr="http://www.zum.de/whkmla/histatlas/arabworld/ottsyr1815.gif"/>
          <p:cNvPicPr>
            <a:picLocks noChangeAspect="1" noChangeArrowheads="1"/>
          </p:cNvPicPr>
          <p:nvPr/>
        </p:nvPicPr>
        <p:blipFill>
          <a:blip r:embed="rId3" cstate="print"/>
          <a:srcRect/>
          <a:stretch>
            <a:fillRect/>
          </a:stretch>
        </p:blipFill>
        <p:spPr bwMode="auto">
          <a:xfrm>
            <a:off x="4343400" y="3071609"/>
            <a:ext cx="4800600" cy="3786391"/>
          </a:xfrm>
          <a:prstGeom prst="rect">
            <a:avLst/>
          </a:prstGeom>
          <a:noFill/>
        </p:spPr>
      </p:pic>
      <p:sp>
        <p:nvSpPr>
          <p:cNvPr id="5" name="TextBox 4"/>
          <p:cNvSpPr txBox="1"/>
          <p:nvPr/>
        </p:nvSpPr>
        <p:spPr>
          <a:xfrm>
            <a:off x="5410200" y="533400"/>
            <a:ext cx="3352800" cy="1938992"/>
          </a:xfrm>
          <a:prstGeom prst="rect">
            <a:avLst/>
          </a:prstGeom>
          <a:noFill/>
        </p:spPr>
        <p:txBody>
          <a:bodyPr wrap="square" rtlCol="0">
            <a:spAutoFit/>
          </a:bodyPr>
          <a:lstStyle/>
          <a:p>
            <a:pPr>
              <a:buFontTx/>
              <a:buChar char="-"/>
            </a:pPr>
            <a:r>
              <a:rPr lang="en-US" sz="2000" dirty="0" smtClean="0"/>
              <a:t>In the 1800s many of the Balkan states declared their independence from the Ottoman Empire. </a:t>
            </a:r>
          </a:p>
          <a:p>
            <a:pPr>
              <a:buFontTx/>
              <a:buChar char="-"/>
            </a:pPr>
            <a:r>
              <a:rPr lang="en-US" sz="2000" dirty="0" smtClean="0"/>
              <a:t> the region becomes Very unstable and conflict ensues</a:t>
            </a:r>
            <a:endParaRPr lang="en-US"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Nationalism</a:t>
            </a:r>
            <a:endParaRPr lang="en-US" dirty="0"/>
          </a:p>
        </p:txBody>
      </p:sp>
      <p:sp>
        <p:nvSpPr>
          <p:cNvPr id="5" name="Content Placeholder 4"/>
          <p:cNvSpPr>
            <a:spLocks noGrp="1"/>
          </p:cNvSpPr>
          <p:nvPr>
            <p:ph sz="half" idx="1"/>
          </p:nvPr>
        </p:nvSpPr>
        <p:spPr>
          <a:xfrm>
            <a:off x="457200" y="1600200"/>
            <a:ext cx="3200400" cy="4525963"/>
          </a:xfrm>
        </p:spPr>
        <p:txBody>
          <a:bodyPr/>
          <a:lstStyle/>
          <a:p>
            <a:r>
              <a:rPr lang="en-US" dirty="0" smtClean="0"/>
              <a:t>What makes a nation?</a:t>
            </a:r>
            <a:endParaRPr lang="en-US" dirty="0"/>
          </a:p>
        </p:txBody>
      </p:sp>
      <p:sp>
        <p:nvSpPr>
          <p:cNvPr id="6" name="Content Placeholder 5"/>
          <p:cNvSpPr>
            <a:spLocks noGrp="1"/>
          </p:cNvSpPr>
          <p:nvPr>
            <p:ph sz="half" idx="2"/>
          </p:nvPr>
        </p:nvSpPr>
        <p:spPr>
          <a:xfrm>
            <a:off x="5562600" y="1600200"/>
            <a:ext cx="3124200" cy="4525963"/>
          </a:xfrm>
        </p:spPr>
        <p:txBody>
          <a:bodyPr/>
          <a:lstStyle/>
          <a:p>
            <a:r>
              <a:rPr lang="en-US" dirty="0" smtClean="0"/>
              <a:t>What makes us American?</a:t>
            </a:r>
            <a:endParaRPr lang="en-US" dirty="0"/>
          </a:p>
        </p:txBody>
      </p:sp>
      <p:pic>
        <p:nvPicPr>
          <p:cNvPr id="7" name="il_fi" descr="http://www.top50states.com/images/outlineUS.jpg"/>
          <p:cNvPicPr/>
          <p:nvPr/>
        </p:nvPicPr>
        <p:blipFill>
          <a:blip r:embed="rId2" cstate="print"/>
          <a:srcRect/>
          <a:stretch>
            <a:fillRect/>
          </a:stretch>
        </p:blipFill>
        <p:spPr bwMode="auto">
          <a:xfrm>
            <a:off x="2743200" y="2667000"/>
            <a:ext cx="3674110" cy="2824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Understanding Nationalism Today</a:t>
            </a:r>
            <a:endParaRPr lang="en-US" dirty="0"/>
          </a:p>
        </p:txBody>
      </p:sp>
      <p:pic>
        <p:nvPicPr>
          <p:cNvPr id="1026" name="Picture 2" descr="http://www.globalsecurity.org/military/world/iraq/images/iraq-ethnic-map2.jpg"/>
          <p:cNvPicPr>
            <a:picLocks noChangeAspect="1" noChangeArrowheads="1"/>
          </p:cNvPicPr>
          <p:nvPr/>
        </p:nvPicPr>
        <p:blipFill>
          <a:blip r:embed="rId2" cstate="print"/>
          <a:srcRect/>
          <a:stretch>
            <a:fillRect/>
          </a:stretch>
        </p:blipFill>
        <p:spPr bwMode="auto">
          <a:xfrm>
            <a:off x="304800" y="914400"/>
            <a:ext cx="4896320" cy="5715000"/>
          </a:xfrm>
          <a:prstGeom prst="rect">
            <a:avLst/>
          </a:prstGeom>
          <a:noFill/>
        </p:spPr>
      </p:pic>
      <p:sp>
        <p:nvSpPr>
          <p:cNvPr id="4" name="TextBox 3"/>
          <p:cNvSpPr txBox="1"/>
          <p:nvPr/>
        </p:nvSpPr>
        <p:spPr>
          <a:xfrm>
            <a:off x="5410200" y="1371600"/>
            <a:ext cx="3048000" cy="3139321"/>
          </a:xfrm>
          <a:prstGeom prst="rect">
            <a:avLst/>
          </a:prstGeom>
          <a:noFill/>
        </p:spPr>
        <p:txBody>
          <a:bodyPr wrap="square" rtlCol="0">
            <a:spAutoFit/>
          </a:bodyPr>
          <a:lstStyle/>
          <a:p>
            <a:r>
              <a:rPr lang="en-US" dirty="0" smtClean="0"/>
              <a:t>Discussion – how would our knowledge of what happened to Austria-Hungary and the Ottoman Empire help us understand current events in Iraq? </a:t>
            </a:r>
          </a:p>
          <a:p>
            <a:endParaRPr lang="en-US" dirty="0" smtClean="0"/>
          </a:p>
          <a:p>
            <a:r>
              <a:rPr lang="en-US" dirty="0" smtClean="0"/>
              <a:t>-Using the map what problems might Iraq being facing in trying to create a unified country? </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067" y="1143000"/>
            <a:ext cx="8242733"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0886" y="49407"/>
            <a:ext cx="9133114" cy="923330"/>
          </a:xfrm>
          <a:prstGeom prst="rect">
            <a:avLst/>
          </a:prstGeom>
        </p:spPr>
        <p:txBody>
          <a:bodyPr wrap="square">
            <a:spAutoFit/>
          </a:bodyPr>
          <a:lstStyle/>
          <a:p>
            <a:r>
              <a:rPr lang="en-US" dirty="0" smtClean="0"/>
              <a:t>1. The United States also has many ethnic groups, why do you think the US </a:t>
            </a:r>
            <a:r>
              <a:rPr lang="en-US" dirty="0"/>
              <a:t> </a:t>
            </a:r>
            <a:r>
              <a:rPr lang="en-US" dirty="0" smtClean="0"/>
              <a:t>has not suffered from Revolutionary nationalism the way that the Balkans and Iraq have?</a:t>
            </a:r>
          </a:p>
          <a:p>
            <a:r>
              <a:rPr lang="en-US" dirty="0" smtClean="0"/>
              <a:t>-  What </a:t>
            </a:r>
            <a:r>
              <a:rPr lang="en-US" dirty="0"/>
              <a:t>event(s) in recent years has brought out nationalistic feelings among Americans? </a:t>
            </a:r>
          </a:p>
        </p:txBody>
      </p:sp>
    </p:spTree>
    <p:extLst>
      <p:ext uri="{BB962C8B-B14F-4D97-AF65-F5344CB8AC3E}">
        <p14:creationId xmlns:p14="http://schemas.microsoft.com/office/powerpoint/2010/main" val="12907346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3200" dirty="0" smtClean="0"/>
              <a:t>Nationalism Threatens the Stability of Europe</a:t>
            </a:r>
            <a:endParaRPr lang="en-US" sz="3200" dirty="0"/>
          </a:p>
        </p:txBody>
      </p:sp>
      <p:graphicFrame>
        <p:nvGraphicFramePr>
          <p:cNvPr id="4" name="Diagram 3"/>
          <p:cNvGraphicFramePr/>
          <p:nvPr>
            <p:extLst>
              <p:ext uri="{D42A27DB-BD31-4B8C-83A1-F6EECF244321}">
                <p14:modId xmlns:p14="http://schemas.microsoft.com/office/powerpoint/2010/main" val="501251101"/>
              </p:ext>
            </p:extLst>
          </p:nvPr>
        </p:nvGraphicFramePr>
        <p:xfrm>
          <a:off x="0" y="762000"/>
          <a:ext cx="91440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rot="272591">
            <a:off x="490680" y="3845736"/>
            <a:ext cx="3518329" cy="984885"/>
          </a:xfrm>
          <a:prstGeom prst="rect">
            <a:avLst/>
          </a:prstGeom>
          <a:noFill/>
        </p:spPr>
        <p:txBody>
          <a:bodyPr wrap="square" rtlCol="0">
            <a:spAutoFit/>
          </a:bodyPr>
          <a:lstStyle/>
          <a:p>
            <a:pPr lvl="0"/>
            <a:r>
              <a:rPr lang="en-US" sz="2000" dirty="0" smtClean="0">
                <a:solidFill>
                  <a:schemeClr val="bg1"/>
                </a:solidFill>
              </a:rPr>
              <a:t>New countries want more power</a:t>
            </a:r>
          </a:p>
          <a:p>
            <a:pPr lvl="0">
              <a:buFont typeface="Arial" pitchFamily="34" charset="0"/>
              <a:buChar char="•"/>
            </a:pPr>
            <a:r>
              <a:rPr lang="en-US" dirty="0" smtClean="0">
                <a:solidFill>
                  <a:schemeClr val="bg1"/>
                </a:solidFill>
              </a:rPr>
              <a:t>Begin competing with one another</a:t>
            </a:r>
            <a:endParaRPr lang="en-US" dirty="0">
              <a:solidFill>
                <a:schemeClr val="bg1"/>
              </a:solidFill>
            </a:endParaRPr>
          </a:p>
        </p:txBody>
      </p:sp>
      <p:sp>
        <p:nvSpPr>
          <p:cNvPr id="6" name="Explosion 1 5"/>
          <p:cNvSpPr/>
          <p:nvPr/>
        </p:nvSpPr>
        <p:spPr>
          <a:xfrm>
            <a:off x="6324600" y="5334000"/>
            <a:ext cx="2057400" cy="1295400"/>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09600" y="5981700"/>
            <a:ext cx="2209800" cy="369332"/>
          </a:xfrm>
          <a:prstGeom prst="rect">
            <a:avLst/>
          </a:prstGeom>
          <a:noFill/>
        </p:spPr>
        <p:txBody>
          <a:bodyPr wrap="square" rtlCol="0">
            <a:spAutoFit/>
          </a:bodyPr>
          <a:lstStyle/>
          <a:p>
            <a:r>
              <a:rPr lang="en-US" dirty="0" smtClean="0"/>
              <a:t>Imperialism…</a:t>
            </a:r>
            <a:endParaRPr lang="en-US" dirty="0"/>
          </a:p>
        </p:txBody>
      </p:sp>
      <p:sp>
        <p:nvSpPr>
          <p:cNvPr id="7" name="Down Arrow 6"/>
          <p:cNvSpPr/>
          <p:nvPr/>
        </p:nvSpPr>
        <p:spPr>
          <a:xfrm>
            <a:off x="1447800" y="4724400"/>
            <a:ext cx="266700" cy="12573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750475">
            <a:off x="3733800" y="4495800"/>
            <a:ext cx="990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r>
              <a:rPr lang="en-US" u="sng" dirty="0" smtClean="0"/>
              <a:t>Written Response </a:t>
            </a:r>
            <a:endParaRPr lang="en-US" u="sng" dirty="0"/>
          </a:p>
        </p:txBody>
      </p:sp>
      <p:sp>
        <p:nvSpPr>
          <p:cNvPr id="3" name="Content Placeholder 2"/>
          <p:cNvSpPr>
            <a:spLocks noGrp="1"/>
          </p:cNvSpPr>
          <p:nvPr>
            <p:ph idx="1"/>
          </p:nvPr>
        </p:nvSpPr>
        <p:spPr>
          <a:xfrm>
            <a:off x="457200" y="838200"/>
            <a:ext cx="8001000" cy="6019800"/>
          </a:xfrm>
        </p:spPr>
        <p:txBody>
          <a:bodyPr>
            <a:normAutofit lnSpcReduction="10000"/>
          </a:bodyPr>
          <a:lstStyle/>
          <a:p>
            <a:pPr marL="514350" indent="-514350">
              <a:buAutoNum type="arabicPeriod"/>
            </a:pPr>
            <a:r>
              <a:rPr lang="en-US" dirty="0" smtClean="0"/>
              <a:t>How have people used nationalism as a basis for their actions: (pg. 709 in textbook)</a:t>
            </a:r>
          </a:p>
          <a:p>
            <a:pPr marL="914400" lvl="1" indent="-514350"/>
            <a:r>
              <a:rPr lang="en-US" dirty="0" smtClean="0"/>
              <a:t>Read the three actions associated with nationalism &amp; use this information to help you answer question #2. </a:t>
            </a:r>
          </a:p>
          <a:p>
            <a:pPr>
              <a:buNone/>
            </a:pPr>
            <a:r>
              <a:rPr lang="en-US" dirty="0"/>
              <a:t>2. Write two lists answering the following question. </a:t>
            </a:r>
          </a:p>
          <a:p>
            <a:pPr>
              <a:buNone/>
            </a:pPr>
            <a:r>
              <a:rPr lang="en-US" dirty="0" smtClean="0"/>
              <a:t> - Considering the major changes to European boundaries, and the methods that leaders used to complete boundary changes, </a:t>
            </a:r>
            <a:r>
              <a:rPr lang="en-US" b="1" dirty="0" smtClean="0"/>
              <a:t>do you think nationalism was a constructive or a destructive force in this era? </a:t>
            </a:r>
          </a:p>
          <a:p>
            <a:pPr>
              <a:buNone/>
            </a:pPr>
            <a:endParaRPr lang="en-US" dirty="0" smtClean="0"/>
          </a:p>
          <a:p>
            <a:pPr>
              <a:buNone/>
            </a:pPr>
            <a:endParaRPr lang="en-US" dirty="0" smtClean="0"/>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Nationalism </a:t>
            </a:r>
            <a:endParaRPr lang="en-US" dirty="0"/>
          </a:p>
        </p:txBody>
      </p:sp>
      <p:sp>
        <p:nvSpPr>
          <p:cNvPr id="5" name="Text Placeholder 4"/>
          <p:cNvSpPr>
            <a:spLocks noGrp="1"/>
          </p:cNvSpPr>
          <p:nvPr>
            <p:ph type="body" idx="1"/>
          </p:nvPr>
        </p:nvSpPr>
        <p:spPr/>
        <p:txBody>
          <a:bodyPr/>
          <a:lstStyle/>
          <a:p>
            <a:r>
              <a:rPr lang="en-US" dirty="0" smtClean="0"/>
              <a:t>Constructive </a:t>
            </a:r>
            <a:endParaRPr lang="en-US" dirty="0"/>
          </a:p>
        </p:txBody>
      </p:sp>
      <p:sp>
        <p:nvSpPr>
          <p:cNvPr id="6" name="Content Placeholder 5"/>
          <p:cNvSpPr>
            <a:spLocks noGrp="1"/>
          </p:cNvSpPr>
          <p:nvPr>
            <p:ph sz="half" idx="2"/>
          </p:nvPr>
        </p:nvSpPr>
        <p:spPr/>
        <p:txBody>
          <a:bodyPr/>
          <a:lstStyle/>
          <a:p>
            <a:endParaRPr lang="en-US"/>
          </a:p>
        </p:txBody>
      </p:sp>
      <p:sp>
        <p:nvSpPr>
          <p:cNvPr id="7" name="Text Placeholder 6"/>
          <p:cNvSpPr>
            <a:spLocks noGrp="1"/>
          </p:cNvSpPr>
          <p:nvPr>
            <p:ph type="body" sz="quarter" idx="3"/>
          </p:nvPr>
        </p:nvSpPr>
        <p:spPr/>
        <p:txBody>
          <a:bodyPr/>
          <a:lstStyle/>
          <a:p>
            <a:r>
              <a:rPr lang="en-US" dirty="0" smtClean="0"/>
              <a:t>Destructive </a:t>
            </a:r>
            <a:endParaRPr lang="en-US" dirty="0"/>
          </a:p>
        </p:txBody>
      </p:sp>
      <p:sp>
        <p:nvSpPr>
          <p:cNvPr id="8" name="Content Placeholder 7"/>
          <p:cNvSpPr>
            <a:spLocks noGrp="1"/>
          </p:cNvSpPr>
          <p:nvPr>
            <p:ph sz="quarter" idx="4"/>
          </p:nvPr>
        </p:nvSpPr>
        <p:spPr/>
        <p:txBody>
          <a:bodyPr/>
          <a:lstStyle/>
          <a:p>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4191000" cy="411162"/>
          </a:xfrm>
        </p:spPr>
        <p:txBody>
          <a:bodyPr>
            <a:normAutofit fontScale="90000"/>
          </a:bodyPr>
          <a:lstStyle/>
          <a:p>
            <a:r>
              <a:rPr lang="en-US" b="1" dirty="0" smtClean="0"/>
              <a:t>Russia</a:t>
            </a:r>
            <a:endParaRPr lang="en-US" b="1" dirty="0"/>
          </a:p>
        </p:txBody>
      </p:sp>
      <p:sp>
        <p:nvSpPr>
          <p:cNvPr id="3" name="Content Placeholder 2"/>
          <p:cNvSpPr>
            <a:spLocks noGrp="1"/>
          </p:cNvSpPr>
          <p:nvPr>
            <p:ph idx="1"/>
          </p:nvPr>
        </p:nvSpPr>
        <p:spPr>
          <a:xfrm>
            <a:off x="838200" y="3810000"/>
            <a:ext cx="8305800" cy="3048000"/>
          </a:xfrm>
        </p:spPr>
        <p:txBody>
          <a:bodyPr>
            <a:normAutofit fontScale="55000" lnSpcReduction="20000"/>
          </a:bodyPr>
          <a:lstStyle/>
          <a:p>
            <a:pPr lvl="0">
              <a:buNone/>
            </a:pPr>
            <a:r>
              <a:rPr lang="en-US" sz="4400" b="1" dirty="0" smtClean="0"/>
              <a:t>Results of the Revolution</a:t>
            </a:r>
          </a:p>
          <a:p>
            <a:r>
              <a:rPr lang="en-US" sz="3300" dirty="0" smtClean="0"/>
              <a:t>1905, October: Tsar Nicholas announces reforms – </a:t>
            </a:r>
            <a:r>
              <a:rPr lang="en-US" sz="3300" b="1" dirty="0" smtClean="0"/>
              <a:t>October Manifesto</a:t>
            </a:r>
          </a:p>
          <a:p>
            <a:pPr lvl="1"/>
            <a:r>
              <a:rPr lang="en-US" sz="3300" dirty="0" smtClean="0"/>
              <a:t>(freedom of speech, assembly, &amp; person) &amp; summons the </a:t>
            </a:r>
            <a:r>
              <a:rPr lang="en-US" sz="3300" b="1" dirty="0" err="1" smtClean="0"/>
              <a:t>Duma</a:t>
            </a:r>
            <a:r>
              <a:rPr lang="en-US" sz="3300" b="1" dirty="0" smtClean="0"/>
              <a:t> </a:t>
            </a:r>
            <a:r>
              <a:rPr lang="en-US" sz="3300" dirty="0" smtClean="0"/>
              <a:t>(elected national assembly) </a:t>
            </a:r>
          </a:p>
          <a:p>
            <a:r>
              <a:rPr lang="en-US" sz="3300" dirty="0" smtClean="0"/>
              <a:t>1906: the first </a:t>
            </a:r>
            <a:r>
              <a:rPr lang="en-US" sz="3300" dirty="0" err="1" smtClean="0"/>
              <a:t>Duma</a:t>
            </a:r>
            <a:r>
              <a:rPr lang="en-US" sz="3300" dirty="0" smtClean="0"/>
              <a:t> met but is dissolved when they criticized the Tsar.</a:t>
            </a:r>
          </a:p>
          <a:p>
            <a:r>
              <a:rPr lang="en-US" sz="3300" dirty="0" smtClean="0"/>
              <a:t>1906: Peter </a:t>
            </a:r>
            <a:r>
              <a:rPr lang="en-US" sz="3300" dirty="0" err="1" smtClean="0"/>
              <a:t>Stolypin</a:t>
            </a:r>
            <a:r>
              <a:rPr lang="en-US" sz="3300" dirty="0" smtClean="0"/>
              <a:t> made Prime Minister</a:t>
            </a:r>
          </a:p>
          <a:p>
            <a:pPr lvl="1"/>
            <a:r>
              <a:rPr lang="en-US" sz="3300" dirty="0" smtClean="0"/>
              <a:t>Arrests, Executions and Pogroms (Persecutions or massacres against Jews) followed</a:t>
            </a:r>
          </a:p>
          <a:p>
            <a:pPr lvl="1"/>
            <a:r>
              <a:rPr lang="en-US" sz="3300" dirty="0" smtClean="0"/>
              <a:t>Some limited reforms: land reforms, improved education</a:t>
            </a:r>
          </a:p>
          <a:p>
            <a:r>
              <a:rPr lang="en-US" sz="3300" dirty="0" smtClean="0"/>
              <a:t>1911: </a:t>
            </a:r>
            <a:r>
              <a:rPr lang="en-US" sz="3300" dirty="0" err="1" smtClean="0"/>
              <a:t>Stolypin</a:t>
            </a:r>
            <a:r>
              <a:rPr lang="en-US" sz="3300" dirty="0" smtClean="0"/>
              <a:t> assassinated </a:t>
            </a:r>
          </a:p>
          <a:p>
            <a:r>
              <a:rPr lang="en-US" sz="3300" dirty="0" smtClean="0"/>
              <a:t>1914: Russia still an autocracy but with many problems</a:t>
            </a:r>
            <a:endParaRPr lang="en-US" sz="3300" dirty="0"/>
          </a:p>
        </p:txBody>
      </p:sp>
      <p:sp>
        <p:nvSpPr>
          <p:cNvPr id="4" name="TextBox 3"/>
          <p:cNvSpPr txBox="1"/>
          <p:nvPr/>
        </p:nvSpPr>
        <p:spPr>
          <a:xfrm>
            <a:off x="228600" y="352723"/>
            <a:ext cx="8458200" cy="2923877"/>
          </a:xfrm>
          <a:prstGeom prst="rect">
            <a:avLst/>
          </a:prstGeom>
          <a:noFill/>
        </p:spPr>
        <p:txBody>
          <a:bodyPr wrap="square" rtlCol="0">
            <a:spAutoFit/>
          </a:bodyPr>
          <a:lstStyle/>
          <a:p>
            <a:r>
              <a:rPr lang="en-US" sz="2400" b="1" dirty="0" smtClean="0"/>
              <a:t>Events Leading to Revolution</a:t>
            </a:r>
          </a:p>
          <a:p>
            <a:pPr>
              <a:buFont typeface="Arial" pitchFamily="34" charset="0"/>
              <a:buChar char="•"/>
            </a:pPr>
            <a:r>
              <a:rPr lang="en-US" dirty="0" smtClean="0"/>
              <a:t> 1815: Russia is the largest nation in Europe, lead by tsar Alexander II</a:t>
            </a:r>
          </a:p>
          <a:p>
            <a:pPr lvl="0">
              <a:buFont typeface="Arial" pitchFamily="34" charset="0"/>
              <a:buChar char="•"/>
            </a:pPr>
            <a:r>
              <a:rPr lang="en-US" dirty="0" smtClean="0"/>
              <a:t> 1856: Russia loses the Crimean War, and the people demand reforms. </a:t>
            </a:r>
          </a:p>
          <a:p>
            <a:pPr lvl="1">
              <a:buFont typeface="Arial" pitchFamily="34" charset="0"/>
              <a:buChar char="•"/>
            </a:pPr>
            <a:r>
              <a:rPr lang="en-US" sz="1600" dirty="0" smtClean="0"/>
              <a:t>Tsar Alexander II frees the serfs, but he is assassinated in 1881</a:t>
            </a:r>
          </a:p>
          <a:p>
            <a:pPr lvl="0">
              <a:buFont typeface="Arial" pitchFamily="34" charset="0"/>
              <a:buChar char="•"/>
            </a:pPr>
            <a:r>
              <a:rPr lang="en-US" dirty="0" smtClean="0"/>
              <a:t> 1881: Tsar Alexander III is repressive, reversing many of the reforms, tries to force Russia to industrialize and modernize</a:t>
            </a:r>
          </a:p>
          <a:p>
            <a:pPr lvl="0">
              <a:buFont typeface="Arial" pitchFamily="34" charset="0"/>
              <a:buChar char="•"/>
            </a:pPr>
            <a:r>
              <a:rPr lang="en-US" dirty="0" smtClean="0"/>
              <a:t> 1905 – series of protests by workers turn deadly as the government violently represses the marches </a:t>
            </a:r>
            <a:r>
              <a:rPr lang="en-US" b="1" dirty="0" smtClean="0"/>
              <a:t>(Bloody Sunday)</a:t>
            </a:r>
          </a:p>
          <a:p>
            <a:pPr>
              <a:buFontTx/>
              <a:buChar char="-"/>
            </a:pPr>
            <a:endParaRPr lang="en-US" dirty="0" smtClean="0"/>
          </a:p>
          <a:p>
            <a:endParaRPr lang="en-US" dirty="0"/>
          </a:p>
        </p:txBody>
      </p:sp>
      <p:sp>
        <p:nvSpPr>
          <p:cNvPr id="1026" name="AutoShape 2"/>
          <p:cNvSpPr>
            <a:spLocks noChangeArrowheads="1"/>
          </p:cNvSpPr>
          <p:nvPr/>
        </p:nvSpPr>
        <p:spPr bwMode="auto">
          <a:xfrm>
            <a:off x="2209800" y="2438400"/>
            <a:ext cx="3124200" cy="1219201"/>
          </a:xfrm>
          <a:prstGeom prst="irregularSeal2">
            <a:avLst/>
          </a:prstGeom>
          <a:solidFill>
            <a:srgbClr val="FFFF00">
              <a:alpha val="84000"/>
            </a:srgb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Revolution</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Picture 3" descr="http://www.oneworld.org/ni/issue309/Images/labour.JPG"/>
          <p:cNvPicPr>
            <a:picLocks noChangeAspect="1" noChangeArrowheads="1"/>
          </p:cNvPicPr>
          <p:nvPr/>
        </p:nvPicPr>
        <p:blipFill>
          <a:blip r:embed="rId2"/>
          <a:srcRect/>
          <a:stretch>
            <a:fillRect/>
          </a:stretch>
        </p:blipFill>
        <p:spPr bwMode="auto">
          <a:xfrm>
            <a:off x="5495759" y="2438400"/>
            <a:ext cx="2352841" cy="1676400"/>
          </a:xfrm>
          <a:prstGeom prst="rect">
            <a:avLst/>
          </a:prstGeom>
          <a:noFill/>
        </p:spPr>
      </p:pic>
      <p:sp>
        <p:nvSpPr>
          <p:cNvPr id="7" name="Right Arrow 6"/>
          <p:cNvSpPr/>
          <p:nvPr/>
        </p:nvSpPr>
        <p:spPr>
          <a:xfrm>
            <a:off x="5029200" y="1905000"/>
            <a:ext cx="4038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685800" y="0"/>
            <a:ext cx="7620000" cy="35242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5257800" y="3492549"/>
            <a:ext cx="3886200" cy="336545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0" y="3483864"/>
            <a:ext cx="4800600" cy="3374136"/>
          </a:xfrm>
          <a:prstGeom prst="rect">
            <a:avLst/>
          </a:prstGeom>
          <a:noFill/>
          <a:ln w="9525">
            <a:noFill/>
            <a:miter lim="800000"/>
            <a:headEnd/>
            <a:tailEnd/>
          </a:ln>
          <a:effectLst/>
        </p:spPr>
      </p:pic>
      <p:sp>
        <p:nvSpPr>
          <p:cNvPr id="7" name="Rectangle 6"/>
          <p:cNvSpPr/>
          <p:nvPr/>
        </p:nvSpPr>
        <p:spPr>
          <a:xfrm>
            <a:off x="2676673" y="3244334"/>
            <a:ext cx="3790653" cy="369332"/>
          </a:xfrm>
          <a:prstGeom prst="rect">
            <a:avLst/>
          </a:prstGeom>
        </p:spPr>
        <p:txBody>
          <a:bodyPr wrap="none">
            <a:spAutoFit/>
          </a:bodyPr>
          <a:lstStyle/>
          <a:p>
            <a:r>
              <a:rPr lang="en-US" b="1" i="1" dirty="0" smtClean="0"/>
              <a:t>Barge Haulers on the Volga</a:t>
            </a:r>
            <a:r>
              <a:rPr lang="en-US" dirty="0" smtClean="0"/>
              <a:t> or </a:t>
            </a:r>
            <a:r>
              <a:rPr lang="en-US" b="1" i="1" dirty="0" err="1" smtClean="0"/>
              <a:t>Burlaki</a:t>
            </a:r>
            <a:endParaRPr lang="en-US" dirty="0"/>
          </a:p>
        </p:txBody>
      </p:sp>
      <p:sp>
        <p:nvSpPr>
          <p:cNvPr id="8" name="Rectangle 7"/>
          <p:cNvSpPr/>
          <p:nvPr/>
        </p:nvSpPr>
        <p:spPr>
          <a:xfrm>
            <a:off x="2667000" y="3516868"/>
            <a:ext cx="4572000" cy="369332"/>
          </a:xfrm>
          <a:prstGeom prst="rect">
            <a:avLst/>
          </a:prstGeom>
        </p:spPr>
        <p:txBody>
          <a:bodyPr>
            <a:spAutoFit/>
          </a:bodyPr>
          <a:lstStyle/>
          <a:p>
            <a:r>
              <a:rPr lang="en-US" b="1" dirty="0" smtClean="0"/>
              <a:t>by the Russian realist painter  </a:t>
            </a:r>
            <a:r>
              <a:rPr lang="en-US" b="1" dirty="0" err="1" smtClean="0"/>
              <a:t>Ilya</a:t>
            </a:r>
            <a:r>
              <a:rPr lang="en-US" b="1" dirty="0" smtClean="0"/>
              <a:t> </a:t>
            </a:r>
            <a:r>
              <a:rPr lang="en-US" b="1" dirty="0" err="1" smtClean="0"/>
              <a:t>Repin</a:t>
            </a:r>
            <a:endParaRPr lang="en-US" b="1"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304800" y="838200"/>
            <a:ext cx="4540141" cy="5724525"/>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4572000" y="3048000"/>
            <a:ext cx="4572000" cy="3429000"/>
          </a:xfrm>
          <a:prstGeom prst="rect">
            <a:avLst/>
          </a:prstGeom>
          <a:noFill/>
          <a:ln w="9525">
            <a:noFill/>
            <a:miter lim="800000"/>
            <a:headEnd/>
            <a:tailEnd/>
          </a:ln>
          <a:effectLst/>
        </p:spPr>
      </p:pic>
      <p:sp>
        <p:nvSpPr>
          <p:cNvPr id="4" name="Rectangle 3"/>
          <p:cNvSpPr/>
          <p:nvPr/>
        </p:nvSpPr>
        <p:spPr>
          <a:xfrm>
            <a:off x="5334000" y="228600"/>
            <a:ext cx="3429080" cy="523220"/>
          </a:xfrm>
          <a:prstGeom prst="rect">
            <a:avLst/>
          </a:prstGeom>
        </p:spPr>
        <p:txBody>
          <a:bodyPr wrap="none">
            <a:spAutoFit/>
          </a:bodyPr>
          <a:lstStyle/>
          <a:p>
            <a:r>
              <a:rPr lang="en-US" sz="2800" b="1" dirty="0" smtClean="0"/>
              <a:t>Bloody Sunday (1905)</a:t>
            </a:r>
            <a:endParaRPr lang="en-US" sz="2800" b="1"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Expansion of the United States</a:t>
            </a:r>
            <a:br>
              <a:rPr lang="en-US" dirty="0" smtClean="0"/>
            </a:br>
            <a:r>
              <a:rPr lang="en-US" sz="2400" dirty="0" smtClean="0"/>
              <a:t>Territorial Changes (Ch 23, Sec 4)</a:t>
            </a:r>
            <a:endParaRPr lang="en-US" dirty="0"/>
          </a:p>
        </p:txBody>
      </p:sp>
      <p:sp>
        <p:nvSpPr>
          <p:cNvPr id="3" name="Content Placeholder 2"/>
          <p:cNvSpPr>
            <a:spLocks noGrp="1"/>
          </p:cNvSpPr>
          <p:nvPr>
            <p:ph idx="1"/>
          </p:nvPr>
        </p:nvSpPr>
        <p:spPr>
          <a:xfrm>
            <a:off x="0" y="1600200"/>
            <a:ext cx="2895600" cy="4876800"/>
          </a:xfrm>
        </p:spPr>
        <p:txBody>
          <a:bodyPr>
            <a:normAutofit fontScale="62500" lnSpcReduction="20000"/>
          </a:bodyPr>
          <a:lstStyle/>
          <a:p>
            <a:r>
              <a:rPr lang="en-US" dirty="0" smtClean="0"/>
              <a:t>Key events: </a:t>
            </a:r>
          </a:p>
          <a:p>
            <a:pPr lvl="1"/>
            <a:r>
              <a:rPr lang="en-US" dirty="0" smtClean="0"/>
              <a:t>1803 Louisiana Purchase</a:t>
            </a:r>
          </a:p>
          <a:p>
            <a:pPr lvl="1"/>
            <a:r>
              <a:rPr lang="en-US" dirty="0" smtClean="0"/>
              <a:t>1846- 1848 Mexican War </a:t>
            </a:r>
          </a:p>
          <a:p>
            <a:pPr lvl="1"/>
            <a:r>
              <a:rPr lang="en-US" dirty="0" smtClean="0"/>
              <a:t>1849 California Gold Rush</a:t>
            </a:r>
          </a:p>
          <a:p>
            <a:pPr lvl="1"/>
            <a:r>
              <a:rPr lang="en-US" dirty="0" smtClean="0"/>
              <a:t>1861 -1865 Civil War</a:t>
            </a:r>
          </a:p>
          <a:p>
            <a:pPr lvl="1"/>
            <a:r>
              <a:rPr lang="en-US" dirty="0" smtClean="0"/>
              <a:t>1867 Purchase of Alaska</a:t>
            </a:r>
          </a:p>
          <a:p>
            <a:pPr lvl="1"/>
            <a:r>
              <a:rPr lang="en-US" dirty="0" smtClean="0"/>
              <a:t>1869 Completion of the Transcontinental Railroad</a:t>
            </a:r>
          </a:p>
          <a:p>
            <a:pPr lvl="1"/>
            <a:r>
              <a:rPr lang="en-US" dirty="0" smtClean="0"/>
              <a:t>1898 Spanish-American War; Hawaiian islands annexed</a:t>
            </a:r>
          </a:p>
          <a:p>
            <a:pPr>
              <a:buNone/>
            </a:pPr>
            <a:endParaRPr lang="en-US" dirty="0"/>
          </a:p>
        </p:txBody>
      </p:sp>
      <p:pic>
        <p:nvPicPr>
          <p:cNvPr id="1027" name="Picture 3"/>
          <p:cNvPicPr>
            <a:picLocks noChangeAspect="1" noChangeArrowheads="1"/>
          </p:cNvPicPr>
          <p:nvPr/>
        </p:nvPicPr>
        <p:blipFill>
          <a:blip r:embed="rId2"/>
          <a:srcRect/>
          <a:stretch>
            <a:fillRect/>
          </a:stretch>
        </p:blipFill>
        <p:spPr bwMode="auto">
          <a:xfrm>
            <a:off x="2971800" y="1828800"/>
            <a:ext cx="6172200" cy="412090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
            <a:ext cx="8229600" cy="411162"/>
          </a:xfrm>
        </p:spPr>
        <p:txBody>
          <a:bodyPr>
            <a:normAutofit fontScale="90000"/>
          </a:bodyPr>
          <a:lstStyle/>
          <a:p>
            <a:r>
              <a:rPr lang="en-US" dirty="0" smtClean="0"/>
              <a:t>Why did the United States Expand?</a:t>
            </a:r>
            <a:endParaRPr lang="en-US" dirty="0"/>
          </a:p>
        </p:txBody>
      </p:sp>
      <p:sp>
        <p:nvSpPr>
          <p:cNvPr id="3" name="Content Placeholder 2"/>
          <p:cNvSpPr>
            <a:spLocks noGrp="1"/>
          </p:cNvSpPr>
          <p:nvPr>
            <p:ph idx="1"/>
          </p:nvPr>
        </p:nvSpPr>
        <p:spPr>
          <a:xfrm>
            <a:off x="457200" y="1752600"/>
            <a:ext cx="8229600" cy="3352800"/>
          </a:xfrm>
        </p:spPr>
        <p:txBody>
          <a:bodyPr>
            <a:normAutofit fontScale="92500"/>
          </a:bodyPr>
          <a:lstStyle/>
          <a:p>
            <a:r>
              <a:rPr lang="en-US" dirty="0" smtClean="0"/>
              <a:t>Manifest Destiny: the idea that the US was destined to spread across the entire continent</a:t>
            </a:r>
          </a:p>
          <a:p>
            <a:pPr lvl="1"/>
            <a:r>
              <a:rPr lang="en-US" dirty="0" smtClean="0"/>
              <a:t>Manifest Destiny b/c to Americans this ideas was readily apparent (manifest) and inevitable (destiny).</a:t>
            </a:r>
          </a:p>
          <a:p>
            <a:pPr lvl="1"/>
            <a:r>
              <a:rPr lang="en-US" dirty="0" smtClean="0"/>
              <a:t>Policy of expansionism continued even after the US controlled the continent</a:t>
            </a:r>
          </a:p>
          <a:p>
            <a:pPr>
              <a:buNone/>
            </a:pPr>
            <a:r>
              <a:rPr lang="en-US" dirty="0" smtClean="0"/>
              <a:t>		(Imperialism)</a:t>
            </a:r>
            <a:endParaRPr lang="en-US" dirty="0"/>
          </a:p>
        </p:txBody>
      </p:sp>
      <p:pic>
        <p:nvPicPr>
          <p:cNvPr id="2050" name="Picture 2"/>
          <p:cNvPicPr>
            <a:picLocks noChangeAspect="1" noChangeArrowheads="1"/>
          </p:cNvPicPr>
          <p:nvPr/>
        </p:nvPicPr>
        <p:blipFill>
          <a:blip r:embed="rId2"/>
          <a:srcRect/>
          <a:stretch>
            <a:fillRect/>
          </a:stretch>
        </p:blipFill>
        <p:spPr bwMode="auto">
          <a:xfrm>
            <a:off x="5486400" y="4191000"/>
            <a:ext cx="3308684" cy="2514600"/>
          </a:xfrm>
          <a:prstGeom prst="rect">
            <a:avLst/>
          </a:prstGeom>
          <a:noFill/>
          <a:ln w="9525">
            <a:noFill/>
            <a:miter lim="800000"/>
            <a:headEnd/>
            <a:tailEnd/>
          </a:ln>
          <a:effectLst/>
        </p:spPr>
      </p:pic>
      <p:sp>
        <p:nvSpPr>
          <p:cNvPr id="4" name="Rectangle 3"/>
          <p:cNvSpPr/>
          <p:nvPr/>
        </p:nvSpPr>
        <p:spPr>
          <a:xfrm>
            <a:off x="1295400" y="557349"/>
            <a:ext cx="6949440" cy="1015663"/>
          </a:xfrm>
          <a:prstGeom prst="rect">
            <a:avLst/>
          </a:prstGeom>
        </p:spPr>
        <p:txBody>
          <a:bodyPr wrap="square">
            <a:spAutoFit/>
          </a:bodyPr>
          <a:lstStyle/>
          <a:p>
            <a:r>
              <a:rPr lang="en-US" sz="2000" b="1" dirty="0" smtClean="0"/>
              <a:t>Nationalism Definition: </a:t>
            </a:r>
          </a:p>
          <a:p>
            <a:r>
              <a:rPr lang="en-US" sz="2000" dirty="0" smtClean="0"/>
              <a:t>The </a:t>
            </a:r>
            <a:r>
              <a:rPr lang="en-US" sz="2000" dirty="0"/>
              <a:t>desire for national advancement or independence</a:t>
            </a:r>
          </a:p>
          <a:p>
            <a:r>
              <a:rPr lang="en-US" sz="2000" dirty="0"/>
              <a:t>The policy of asserting the interests of one’s own nation</a:t>
            </a:r>
          </a:p>
        </p:txBody>
      </p:sp>
      <p:sp>
        <p:nvSpPr>
          <p:cNvPr id="8" name="Left-Up Arrow 7"/>
          <p:cNvSpPr/>
          <p:nvPr/>
        </p:nvSpPr>
        <p:spPr>
          <a:xfrm>
            <a:off x="3581400" y="4495800"/>
            <a:ext cx="533400" cy="533400"/>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Changing the Map of Europe</a:t>
            </a:r>
            <a:endParaRPr lang="en-US" dirty="0"/>
          </a:p>
        </p:txBody>
      </p:sp>
      <p:sp>
        <p:nvSpPr>
          <p:cNvPr id="3" name="Content Placeholder 2"/>
          <p:cNvSpPr>
            <a:spLocks noGrp="1"/>
          </p:cNvSpPr>
          <p:nvPr>
            <p:ph idx="1"/>
          </p:nvPr>
        </p:nvSpPr>
        <p:spPr>
          <a:xfrm>
            <a:off x="0" y="990600"/>
            <a:ext cx="8686800" cy="2743200"/>
          </a:xfrm>
        </p:spPr>
        <p:txBody>
          <a:bodyPr>
            <a:normAutofit fontScale="70000" lnSpcReduction="20000"/>
          </a:bodyPr>
          <a:lstStyle/>
          <a:p>
            <a:pPr>
              <a:buNone/>
            </a:pPr>
            <a:r>
              <a:rPr lang="en-US" dirty="0"/>
              <a:t>Focus on the maps on </a:t>
            </a:r>
            <a:r>
              <a:rPr lang="en-US" dirty="0" smtClean="0"/>
              <a:t>pages, </a:t>
            </a:r>
            <a:r>
              <a:rPr lang="en-US" dirty="0"/>
              <a:t>693, </a:t>
            </a:r>
            <a:r>
              <a:rPr lang="en-US" dirty="0" smtClean="0"/>
              <a:t>703, 707, </a:t>
            </a:r>
            <a:r>
              <a:rPr lang="en-US" dirty="0"/>
              <a:t>and 817.</a:t>
            </a:r>
          </a:p>
          <a:p>
            <a:r>
              <a:rPr lang="en-US" b="1" dirty="0"/>
              <a:t>Locate (create a key if you shade)</a:t>
            </a:r>
            <a:endParaRPr lang="en-US" dirty="0"/>
          </a:p>
          <a:p>
            <a:pPr>
              <a:buNone/>
            </a:pPr>
            <a:r>
              <a:rPr lang="en-US" dirty="0" smtClean="0"/>
              <a:t>1815</a:t>
            </a:r>
            <a:r>
              <a:rPr lang="en-US" dirty="0"/>
              <a:t>: Sardinia, Prussia, Austria, Ottoman Empire, and France.</a:t>
            </a:r>
          </a:p>
          <a:p>
            <a:pPr>
              <a:buNone/>
            </a:pPr>
            <a:r>
              <a:rPr lang="en-US" dirty="0" smtClean="0"/>
              <a:t>1913</a:t>
            </a:r>
            <a:r>
              <a:rPr lang="en-US" dirty="0"/>
              <a:t>: Greece, Germany, Italy, Ottoman Empire, France, and Serbia</a:t>
            </a:r>
            <a:r>
              <a:rPr lang="en-US" dirty="0" smtClean="0"/>
              <a:t>.</a:t>
            </a:r>
            <a:endParaRPr lang="en-US" dirty="0"/>
          </a:p>
          <a:p>
            <a:r>
              <a:rPr lang="en-US" b="1" dirty="0"/>
              <a:t>Trace/outline on the maps</a:t>
            </a:r>
            <a:endParaRPr lang="en-US" dirty="0"/>
          </a:p>
          <a:p>
            <a:pPr>
              <a:buNone/>
            </a:pPr>
            <a:r>
              <a:rPr lang="en-US" dirty="0"/>
              <a:t>On the map of Europe in 1815: boundaries of the German Confederation</a:t>
            </a:r>
          </a:p>
          <a:p>
            <a:pPr>
              <a:buNone/>
            </a:pPr>
            <a:r>
              <a:rPr lang="en-US" dirty="0"/>
              <a:t>On the map of Europe in 1913: the Balkan </a:t>
            </a:r>
            <a:r>
              <a:rPr lang="en-US" dirty="0" smtClean="0"/>
              <a:t>Peninsula</a:t>
            </a:r>
            <a:endParaRPr lang="en-US" dirty="0"/>
          </a:p>
        </p:txBody>
      </p:sp>
      <p:sp>
        <p:nvSpPr>
          <p:cNvPr id="4" name="Content Placeholder 2"/>
          <p:cNvSpPr txBox="1">
            <a:spLocks/>
          </p:cNvSpPr>
          <p:nvPr/>
        </p:nvSpPr>
        <p:spPr>
          <a:xfrm>
            <a:off x="76200" y="3505200"/>
            <a:ext cx="9067800" cy="1676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latin typeface="Times New Roman" pitchFamily="18" charset="0"/>
                <a:cs typeface="Times New Roman" pitchFamily="18" charset="0"/>
              </a:rPr>
              <a:t>Look closely at the northeast corner of France.  Did France gain or lose land in its northeast corner between 1815 and 1913?</a:t>
            </a:r>
          </a:p>
          <a:p>
            <a:r>
              <a:rPr lang="en-US" sz="1800" dirty="0" smtClean="0">
                <a:latin typeface="Times New Roman" pitchFamily="18" charset="0"/>
                <a:cs typeface="Times New Roman" pitchFamily="18" charset="0"/>
              </a:rPr>
              <a:t>Name one other country that lost land between 1815 and 1913.</a:t>
            </a:r>
          </a:p>
          <a:p>
            <a:r>
              <a:rPr lang="en-US" sz="1800" dirty="0" smtClean="0">
                <a:latin typeface="Times New Roman" pitchFamily="18" charset="0"/>
                <a:cs typeface="Times New Roman" pitchFamily="18" charset="0"/>
              </a:rPr>
              <a:t>Look closely at the southern border of Austria-Hungary.  Did Austria-Hungary gain or lost land on its southern border between 1815 and 1913?</a:t>
            </a:r>
          </a:p>
          <a:p>
            <a:r>
              <a:rPr lang="en-US" sz="1800" dirty="0" smtClean="0">
                <a:latin typeface="Times New Roman" pitchFamily="18" charset="0"/>
                <a:cs typeface="Times New Roman" pitchFamily="18" charset="0"/>
              </a:rPr>
              <a:t>Name one other country that gained land between 1815 and 1913.</a:t>
            </a:r>
          </a:p>
          <a:p>
            <a:r>
              <a:rPr lang="en-US" sz="1800" dirty="0" smtClean="0">
                <a:latin typeface="Times New Roman" pitchFamily="18" charset="0"/>
                <a:cs typeface="Times New Roman" pitchFamily="18" charset="0"/>
              </a:rPr>
              <a:t>What major change took place in the Balkan Peninsula between 1815 and 1913?</a:t>
            </a:r>
          </a:p>
          <a:p>
            <a:r>
              <a:rPr lang="en-US" sz="1800" dirty="0" smtClean="0">
                <a:latin typeface="Times New Roman" pitchFamily="18" charset="0"/>
                <a:cs typeface="Times New Roman" pitchFamily="18" charset="0"/>
              </a:rPr>
              <a:t>What major change took place in central Europe between 1815 and 1913?</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r>
              <a:rPr lang="en-US" dirty="0" smtClean="0"/>
              <a:t>Nationalism Review…</a:t>
            </a:r>
            <a:endParaRPr lang="en-US" dirty="0"/>
          </a:p>
        </p:txBody>
      </p:sp>
      <p:sp>
        <p:nvSpPr>
          <p:cNvPr id="3" name="Text Placeholder 2"/>
          <p:cNvSpPr>
            <a:spLocks noGrp="1"/>
          </p:cNvSpPr>
          <p:nvPr>
            <p:ph type="body" idx="1"/>
          </p:nvPr>
        </p:nvSpPr>
        <p:spPr>
          <a:xfrm>
            <a:off x="0" y="2895600"/>
            <a:ext cx="4040188" cy="639762"/>
          </a:xfrm>
        </p:spPr>
        <p:txBody>
          <a:bodyPr/>
          <a:lstStyle/>
          <a:p>
            <a:r>
              <a:rPr lang="en-US" dirty="0" smtClean="0"/>
              <a:t>Terms 	</a:t>
            </a:r>
            <a:endParaRPr lang="en-US" dirty="0"/>
          </a:p>
        </p:txBody>
      </p:sp>
      <p:sp>
        <p:nvSpPr>
          <p:cNvPr id="4" name="Content Placeholder 3"/>
          <p:cNvSpPr>
            <a:spLocks noGrp="1"/>
          </p:cNvSpPr>
          <p:nvPr>
            <p:ph sz="half" idx="2"/>
          </p:nvPr>
        </p:nvSpPr>
        <p:spPr>
          <a:xfrm>
            <a:off x="76200" y="3429000"/>
            <a:ext cx="4040188" cy="3429000"/>
          </a:xfrm>
        </p:spPr>
        <p:txBody>
          <a:bodyPr>
            <a:normAutofit fontScale="70000" lnSpcReduction="20000"/>
          </a:bodyPr>
          <a:lstStyle/>
          <a:p>
            <a:pPr marL="457200" indent="-457200">
              <a:buFont typeface="+mj-lt"/>
              <a:buAutoNum type="arabicPeriod"/>
            </a:pPr>
            <a:r>
              <a:rPr lang="en-US" dirty="0" smtClean="0"/>
              <a:t>Manifest Destiny</a:t>
            </a:r>
          </a:p>
          <a:p>
            <a:pPr marL="457200" indent="-457200">
              <a:buFont typeface="+mj-lt"/>
              <a:buAutoNum type="arabicPeriod"/>
            </a:pPr>
            <a:r>
              <a:rPr lang="en-US" dirty="0" smtClean="0"/>
              <a:t>The Balkans </a:t>
            </a:r>
          </a:p>
          <a:p>
            <a:pPr marL="457200" indent="-457200">
              <a:buFont typeface="+mj-lt"/>
              <a:buAutoNum type="arabicPeriod"/>
            </a:pPr>
            <a:r>
              <a:rPr lang="en-US" dirty="0" smtClean="0">
                <a:solidFill>
                  <a:prstClr val="black"/>
                </a:solidFill>
              </a:rPr>
              <a:t>Victor Emmanuel</a:t>
            </a:r>
          </a:p>
          <a:p>
            <a:pPr marL="457200" indent="-457200">
              <a:buFont typeface="+mj-lt"/>
              <a:buAutoNum type="arabicPeriod"/>
            </a:pPr>
            <a:r>
              <a:rPr lang="en-US" dirty="0" smtClean="0"/>
              <a:t>Count Cavour</a:t>
            </a:r>
          </a:p>
          <a:p>
            <a:pPr marL="457200" indent="-457200">
              <a:buFont typeface="+mj-lt"/>
              <a:buAutoNum type="arabicPeriod"/>
            </a:pPr>
            <a:r>
              <a:rPr lang="en-US" dirty="0" smtClean="0"/>
              <a:t>Otto von Bismarck</a:t>
            </a:r>
          </a:p>
          <a:p>
            <a:pPr marL="457200" indent="-457200">
              <a:buFont typeface="+mj-lt"/>
              <a:buAutoNum type="arabicPeriod"/>
            </a:pPr>
            <a:r>
              <a:rPr lang="en-US" i="1" dirty="0" err="1" smtClean="0"/>
              <a:t>Realpolitik</a:t>
            </a:r>
            <a:endParaRPr lang="en-US" i="1" dirty="0" smtClean="0"/>
          </a:p>
          <a:p>
            <a:pPr marL="457200" indent="-457200">
              <a:buFont typeface="+mj-lt"/>
              <a:buAutoNum type="arabicPeriod"/>
            </a:pPr>
            <a:r>
              <a:rPr lang="en-US" i="1" dirty="0" smtClean="0"/>
              <a:t>October Manifesto</a:t>
            </a:r>
          </a:p>
          <a:p>
            <a:pPr marL="457200" indent="-457200">
              <a:buFont typeface="+mj-lt"/>
              <a:buAutoNum type="arabicPeriod"/>
            </a:pPr>
            <a:r>
              <a:rPr lang="en-US" dirty="0" smtClean="0"/>
              <a:t>Giuseppe Garibaldi</a:t>
            </a:r>
          </a:p>
          <a:p>
            <a:pPr marL="457200" indent="-457200">
              <a:buFont typeface="+mj-lt"/>
              <a:buAutoNum type="arabicPeriod"/>
            </a:pPr>
            <a:r>
              <a:rPr lang="en-US" dirty="0" smtClean="0"/>
              <a:t> </a:t>
            </a:r>
            <a:r>
              <a:rPr lang="en-US" dirty="0" smtClean="0">
                <a:latin typeface="Times New Roman"/>
                <a:ea typeface="Times New Roman"/>
                <a:cs typeface="Times New Roman"/>
              </a:rPr>
              <a:t>William I</a:t>
            </a:r>
          </a:p>
          <a:p>
            <a:pPr>
              <a:buAutoNum type="arabicPeriod"/>
            </a:pPr>
            <a:r>
              <a:rPr lang="en-US" dirty="0" smtClean="0"/>
              <a:t>   Giuseppe Mazzini </a:t>
            </a:r>
          </a:p>
          <a:p>
            <a:pPr>
              <a:buAutoNum type="arabicPeriod"/>
            </a:pPr>
            <a:r>
              <a:rPr lang="en-US" dirty="0" smtClean="0"/>
              <a:t>Bloody Sunday</a:t>
            </a:r>
          </a:p>
          <a:p>
            <a:pPr>
              <a:buAutoNum type="arabicPeriod"/>
            </a:pPr>
            <a:r>
              <a:rPr lang="en-US" dirty="0" smtClean="0"/>
              <a:t>Zollverein</a:t>
            </a:r>
          </a:p>
          <a:p>
            <a:pPr>
              <a:buAutoNum type="arabicPeriod"/>
            </a:pPr>
            <a:r>
              <a:rPr lang="en-US" dirty="0" smtClean="0"/>
              <a:t>Blood &amp; Iron Speech </a:t>
            </a:r>
          </a:p>
          <a:p>
            <a:pPr marL="457200" indent="-457200">
              <a:buNone/>
            </a:pPr>
            <a:endParaRPr lang="en-US" i="1" dirty="0" smtClean="0"/>
          </a:p>
          <a:p>
            <a:endParaRPr lang="en-US" dirty="0"/>
          </a:p>
        </p:txBody>
      </p:sp>
      <p:sp>
        <p:nvSpPr>
          <p:cNvPr id="5" name="Text Placeholder 4"/>
          <p:cNvSpPr>
            <a:spLocks noGrp="1"/>
          </p:cNvSpPr>
          <p:nvPr>
            <p:ph type="body" sz="quarter" idx="3"/>
          </p:nvPr>
        </p:nvSpPr>
        <p:spPr>
          <a:xfrm>
            <a:off x="4648200" y="2941638"/>
            <a:ext cx="4041775" cy="487362"/>
          </a:xfrm>
        </p:spPr>
        <p:txBody>
          <a:bodyPr/>
          <a:lstStyle/>
          <a:p>
            <a:r>
              <a:rPr lang="en-US" dirty="0" smtClean="0"/>
              <a:t>Definition</a:t>
            </a:r>
            <a:endParaRPr lang="en-US" dirty="0"/>
          </a:p>
        </p:txBody>
      </p:sp>
      <p:sp>
        <p:nvSpPr>
          <p:cNvPr id="6" name="Content Placeholder 5"/>
          <p:cNvSpPr>
            <a:spLocks noGrp="1"/>
          </p:cNvSpPr>
          <p:nvPr>
            <p:ph sz="quarter" idx="4"/>
          </p:nvPr>
        </p:nvSpPr>
        <p:spPr>
          <a:xfrm>
            <a:off x="4648200" y="3352800"/>
            <a:ext cx="4041775" cy="3505200"/>
          </a:xfrm>
        </p:spPr>
        <p:txBody>
          <a:bodyPr>
            <a:normAutofit fontScale="62500" lnSpcReduction="20000"/>
          </a:bodyPr>
          <a:lstStyle/>
          <a:p>
            <a:pPr marL="457200" indent="-457200">
              <a:buFont typeface="+mj-lt"/>
              <a:buAutoNum type="arabicPeriod"/>
            </a:pPr>
            <a:r>
              <a:rPr lang="en-US" dirty="0" smtClean="0"/>
              <a:t>destined to spread across the entire continent</a:t>
            </a:r>
          </a:p>
          <a:p>
            <a:pPr marL="457200" indent="-457200">
              <a:buFont typeface="+mj-lt"/>
              <a:buAutoNum type="arabicPeriod"/>
            </a:pPr>
            <a:r>
              <a:rPr lang="en-US" dirty="0" smtClean="0"/>
              <a:t>The powder keg of Europe</a:t>
            </a:r>
          </a:p>
          <a:p>
            <a:pPr marL="457200" indent="-457200">
              <a:buFont typeface="+mj-lt"/>
              <a:buAutoNum type="arabicPeriod"/>
            </a:pPr>
            <a:r>
              <a:rPr lang="en-US" dirty="0" smtClean="0"/>
              <a:t>King of Sardinia </a:t>
            </a:r>
          </a:p>
          <a:p>
            <a:pPr marL="457200" indent="-457200">
              <a:buFont typeface="+mj-lt"/>
              <a:buAutoNum type="arabicPeriod"/>
            </a:pPr>
            <a:r>
              <a:rPr lang="en-US" dirty="0" smtClean="0"/>
              <a:t>Prime Minister of Sardinia</a:t>
            </a:r>
          </a:p>
          <a:p>
            <a:pPr marL="457200" indent="-457200">
              <a:buFont typeface="+mj-lt"/>
              <a:buAutoNum type="arabicPeriod"/>
            </a:pPr>
            <a:r>
              <a:rPr lang="en-US" dirty="0" smtClean="0"/>
              <a:t>Prime Minister of Prussia</a:t>
            </a:r>
          </a:p>
          <a:p>
            <a:pPr marL="457200" indent="-457200">
              <a:buFont typeface="+mj-lt"/>
              <a:buAutoNum type="arabicPeriod"/>
            </a:pPr>
            <a:r>
              <a:rPr lang="en-US" dirty="0" smtClean="0"/>
              <a:t>Practical politics over principled politics </a:t>
            </a:r>
          </a:p>
          <a:p>
            <a:pPr marL="457200" indent="-457200">
              <a:buFont typeface="+mj-lt"/>
              <a:buAutoNum type="arabicPeriod"/>
            </a:pPr>
            <a:r>
              <a:rPr lang="en-US" dirty="0" smtClean="0"/>
              <a:t>Reforms in Russia by Tsar Nicholas II</a:t>
            </a:r>
          </a:p>
          <a:p>
            <a:pPr marL="457200" indent="-457200">
              <a:buFont typeface="+mj-lt"/>
              <a:buAutoNum type="arabicPeriod"/>
            </a:pPr>
            <a:r>
              <a:rPr lang="en-US" dirty="0" smtClean="0"/>
              <a:t>Revolutionary leader of the “Read Shirts”</a:t>
            </a:r>
          </a:p>
          <a:p>
            <a:pPr marL="457200" indent="-457200">
              <a:buFont typeface="+mj-lt"/>
              <a:buAutoNum type="arabicPeriod"/>
            </a:pPr>
            <a:r>
              <a:rPr lang="en-US" dirty="0" smtClean="0"/>
              <a:t>King of Prussia/ Kaiser of Germany</a:t>
            </a:r>
          </a:p>
          <a:p>
            <a:pPr marL="457200" indent="-457200">
              <a:buFont typeface="+mj-lt"/>
              <a:buAutoNum type="arabicPeriod"/>
            </a:pPr>
            <a:r>
              <a:rPr lang="en-US" dirty="0" smtClean="0"/>
              <a:t>Failed Revolutionary leader of “young Italy”</a:t>
            </a:r>
          </a:p>
          <a:p>
            <a:pPr marL="457200" indent="-457200">
              <a:buFont typeface="+mj-lt"/>
              <a:buAutoNum type="arabicPeriod"/>
            </a:pPr>
            <a:r>
              <a:rPr lang="en-US" dirty="0" smtClean="0"/>
              <a:t>The spark that started the Russian Revolution in 1905</a:t>
            </a:r>
          </a:p>
          <a:p>
            <a:pPr marL="457200" indent="-457200">
              <a:buFont typeface="+mj-lt"/>
              <a:buAutoNum type="arabicPeriod"/>
            </a:pPr>
            <a:r>
              <a:rPr lang="en-US" dirty="0" smtClean="0"/>
              <a:t>Economic Union within the German Union </a:t>
            </a:r>
          </a:p>
          <a:p>
            <a:pPr marL="457200" indent="-457200">
              <a:buFont typeface="+mj-lt"/>
              <a:buAutoNum type="arabicPeriod"/>
            </a:pPr>
            <a:r>
              <a:rPr lang="en-US" dirty="0" smtClean="0"/>
              <a:t>Bismarck’s plan to unify the German States</a:t>
            </a:r>
          </a:p>
          <a:p>
            <a:pPr marL="457200" indent="-457200">
              <a:buFont typeface="+mj-lt"/>
              <a:buAutoNum type="arabicPeriod"/>
            </a:pPr>
            <a:endParaRPr lang="en-US" dirty="0" smtClean="0"/>
          </a:p>
          <a:p>
            <a:endParaRPr lang="en-US" dirty="0" smtClean="0"/>
          </a:p>
        </p:txBody>
      </p:sp>
      <p:sp>
        <p:nvSpPr>
          <p:cNvPr id="7" name="TextBox 6"/>
          <p:cNvSpPr txBox="1"/>
          <p:nvPr/>
        </p:nvSpPr>
        <p:spPr>
          <a:xfrm>
            <a:off x="381000" y="697468"/>
            <a:ext cx="8534400" cy="923330"/>
          </a:xfrm>
          <a:prstGeom prst="rect">
            <a:avLst/>
          </a:prstGeom>
          <a:noFill/>
        </p:spPr>
        <p:txBody>
          <a:bodyPr wrap="square" rtlCol="0">
            <a:spAutoFit/>
          </a:bodyPr>
          <a:lstStyle/>
          <a:p>
            <a:r>
              <a:rPr lang="en-US" b="1" dirty="0" smtClean="0"/>
              <a:t>Review Questions:</a:t>
            </a:r>
          </a:p>
          <a:p>
            <a:r>
              <a:rPr lang="en-US" b="1" dirty="0" smtClean="0"/>
              <a:t>How did Nationalism inspire or affect the individual or event that you and your partner received?   </a:t>
            </a:r>
            <a:endParaRPr lang="en-US" b="1" dirty="0"/>
          </a:p>
        </p:txBody>
      </p:sp>
      <p:sp>
        <p:nvSpPr>
          <p:cNvPr id="8" name="Rectangle 7"/>
          <p:cNvSpPr/>
          <p:nvPr/>
        </p:nvSpPr>
        <p:spPr>
          <a:xfrm>
            <a:off x="1371600" y="1771471"/>
            <a:ext cx="6858000" cy="1200329"/>
          </a:xfrm>
          <a:prstGeom prst="rect">
            <a:avLst/>
          </a:prstGeom>
        </p:spPr>
        <p:txBody>
          <a:bodyPr wrap="square">
            <a:spAutoFit/>
          </a:bodyPr>
          <a:lstStyle/>
          <a:p>
            <a:pPr marL="800100" lvl="1" indent="-342900">
              <a:buFont typeface="+mj-lt"/>
              <a:buAutoNum type="arabicPeriod"/>
            </a:pPr>
            <a:r>
              <a:rPr lang="en-US" dirty="0" smtClean="0"/>
              <a:t>A strong identification with a group (ex: I AM an American)</a:t>
            </a:r>
          </a:p>
          <a:p>
            <a:pPr marL="800100" lvl="1" indent="-342900">
              <a:buFont typeface="+mj-lt"/>
              <a:buAutoNum type="arabicPeriod"/>
            </a:pPr>
            <a:r>
              <a:rPr lang="en-US" dirty="0" smtClean="0"/>
              <a:t>Devotion and loyalty to one’s own nation; </a:t>
            </a:r>
            <a:r>
              <a:rPr lang="en-US" b="1" dirty="0" smtClean="0"/>
              <a:t>patriotism</a:t>
            </a:r>
          </a:p>
          <a:p>
            <a:pPr marL="800100" lvl="1" indent="-342900">
              <a:buFont typeface="+mj-lt"/>
              <a:buAutoNum type="arabicPeriod"/>
            </a:pPr>
            <a:r>
              <a:rPr lang="en-US" dirty="0" smtClean="0"/>
              <a:t>The desire for national advancement or independence</a:t>
            </a:r>
          </a:p>
          <a:p>
            <a:pPr marL="800100" lvl="1" indent="-342900">
              <a:buFont typeface="+mj-lt"/>
              <a:buAutoNum type="arabicPeriod"/>
            </a:pPr>
            <a:r>
              <a:rPr lang="en-US" dirty="0" smtClean="0"/>
              <a:t>The policy of asserting the interests of one’s own nation</a:t>
            </a:r>
          </a:p>
        </p:txBody>
      </p:sp>
      <p:sp>
        <p:nvSpPr>
          <p:cNvPr id="9" name="Rectangle 8"/>
          <p:cNvSpPr/>
          <p:nvPr/>
        </p:nvSpPr>
        <p:spPr>
          <a:xfrm>
            <a:off x="3352800" y="1295400"/>
            <a:ext cx="1725472" cy="461665"/>
          </a:xfrm>
          <a:prstGeom prst="rect">
            <a:avLst/>
          </a:prstGeom>
        </p:spPr>
        <p:txBody>
          <a:bodyPr wrap="none">
            <a:spAutoFit/>
          </a:bodyPr>
          <a:lstStyle/>
          <a:p>
            <a:pPr marL="457200" indent="-457200"/>
            <a:r>
              <a:rPr lang="en-US" sz="2400" b="1" dirty="0" smtClean="0"/>
              <a:t>Nationalism</a:t>
            </a:r>
          </a:p>
        </p:txBody>
      </p:sp>
    </p:spTree>
    <p:extLst>
      <p:ext uri="{BB962C8B-B14F-4D97-AF65-F5344CB8AC3E}">
        <p14:creationId xmlns:p14="http://schemas.microsoft.com/office/powerpoint/2010/main" val="177900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 calcmode="lin" valueType="num">
                                      <p:cBhvr additive="base">
                                        <p:cTn id="5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txEl>
                                              <p:pRg st="9" end="9"/>
                                            </p:txEl>
                                          </p:spTgt>
                                        </p:tgtEl>
                                        <p:attrNameLst>
                                          <p:attrName>style.visibility</p:attrName>
                                        </p:attrNameLst>
                                      </p:cBhvr>
                                      <p:to>
                                        <p:strVal val="visible"/>
                                      </p:to>
                                    </p:set>
                                    <p:anim calcmode="lin" valueType="num">
                                      <p:cBhvr additive="base">
                                        <p:cTn id="6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
                                            <p:txEl>
                                              <p:pRg st="10" end="10"/>
                                            </p:txEl>
                                          </p:spTgt>
                                        </p:tgtEl>
                                        <p:attrNameLst>
                                          <p:attrName>style.visibility</p:attrName>
                                        </p:attrNameLst>
                                      </p:cBhvr>
                                      <p:to>
                                        <p:strVal val="visible"/>
                                      </p:to>
                                    </p:set>
                                    <p:anim calcmode="lin" valueType="num">
                                      <p:cBhvr additive="base">
                                        <p:cTn id="67"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
                                            <p:txEl>
                                              <p:pRg st="11" end="11"/>
                                            </p:txEl>
                                          </p:spTgt>
                                        </p:tgtEl>
                                        <p:attrNameLst>
                                          <p:attrName>style.visibility</p:attrName>
                                        </p:attrNameLst>
                                      </p:cBhvr>
                                      <p:to>
                                        <p:strVal val="visible"/>
                                      </p:to>
                                    </p:set>
                                    <p:anim calcmode="lin" valueType="num">
                                      <p:cBhvr additive="base">
                                        <p:cTn id="73"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4">
                                            <p:txEl>
                                              <p:pRg st="12" end="12"/>
                                            </p:txEl>
                                          </p:spTgt>
                                        </p:tgtEl>
                                        <p:attrNameLst>
                                          <p:attrName>style.visibility</p:attrName>
                                        </p:attrNameLst>
                                      </p:cBhvr>
                                      <p:to>
                                        <p:strVal val="visible"/>
                                      </p:to>
                                    </p:set>
                                    <p:anim calcmode="lin" valueType="num">
                                      <p:cBhvr additive="base">
                                        <p:cTn id="79"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6">
                                            <p:txEl>
                                              <p:pRg st="0" end="0"/>
                                            </p:txEl>
                                          </p:spTgt>
                                        </p:tgtEl>
                                        <p:attrNameLst>
                                          <p:attrName>style.visibility</p:attrName>
                                        </p:attrNameLst>
                                      </p:cBhvr>
                                      <p:to>
                                        <p:strVal val="visible"/>
                                      </p:to>
                                    </p:set>
                                    <p:animEffect transition="in" filter="wipe(down)">
                                      <p:cBhvr>
                                        <p:cTn id="85" dur="500"/>
                                        <p:tgtEl>
                                          <p:spTgt spid="6">
                                            <p:txEl>
                                              <p:pRg st="0" end="0"/>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grpId="0" nodeType="clickEffect">
                                  <p:stCondLst>
                                    <p:cond delay="0"/>
                                  </p:stCondLst>
                                  <p:childTnLst>
                                    <p:set>
                                      <p:cBhvr>
                                        <p:cTn id="89" dur="1" fill="hold">
                                          <p:stCondLst>
                                            <p:cond delay="0"/>
                                          </p:stCondLst>
                                        </p:cTn>
                                        <p:tgtEl>
                                          <p:spTgt spid="6">
                                            <p:txEl>
                                              <p:pRg st="1" end="1"/>
                                            </p:txEl>
                                          </p:spTgt>
                                        </p:tgtEl>
                                        <p:attrNameLst>
                                          <p:attrName>style.visibility</p:attrName>
                                        </p:attrNameLst>
                                      </p:cBhvr>
                                      <p:to>
                                        <p:strVal val="visible"/>
                                      </p:to>
                                    </p:set>
                                    <p:animEffect transition="in" filter="wipe(down)">
                                      <p:cBhvr>
                                        <p:cTn id="90" dur="500"/>
                                        <p:tgtEl>
                                          <p:spTgt spid="6">
                                            <p:txEl>
                                              <p:pRg st="1" end="1"/>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6">
                                            <p:txEl>
                                              <p:pRg st="2" end="2"/>
                                            </p:txEl>
                                          </p:spTgt>
                                        </p:tgtEl>
                                        <p:attrNameLst>
                                          <p:attrName>style.visibility</p:attrName>
                                        </p:attrNameLst>
                                      </p:cBhvr>
                                      <p:to>
                                        <p:strVal val="visible"/>
                                      </p:to>
                                    </p:set>
                                    <p:animEffect transition="in" filter="wipe(down)">
                                      <p:cBhvr>
                                        <p:cTn id="95" dur="500"/>
                                        <p:tgtEl>
                                          <p:spTgt spid="6">
                                            <p:txEl>
                                              <p:pRg st="2" end="2"/>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4" fill="hold" grpId="0" nodeType="clickEffect">
                                  <p:stCondLst>
                                    <p:cond delay="0"/>
                                  </p:stCondLst>
                                  <p:childTnLst>
                                    <p:set>
                                      <p:cBhvr>
                                        <p:cTn id="99" dur="1" fill="hold">
                                          <p:stCondLst>
                                            <p:cond delay="0"/>
                                          </p:stCondLst>
                                        </p:cTn>
                                        <p:tgtEl>
                                          <p:spTgt spid="6">
                                            <p:txEl>
                                              <p:pRg st="3" end="3"/>
                                            </p:txEl>
                                          </p:spTgt>
                                        </p:tgtEl>
                                        <p:attrNameLst>
                                          <p:attrName>style.visibility</p:attrName>
                                        </p:attrNameLst>
                                      </p:cBhvr>
                                      <p:to>
                                        <p:strVal val="visible"/>
                                      </p:to>
                                    </p:set>
                                    <p:animEffect transition="in" filter="wipe(down)">
                                      <p:cBhvr>
                                        <p:cTn id="100" dur="500"/>
                                        <p:tgtEl>
                                          <p:spTgt spid="6">
                                            <p:txEl>
                                              <p:pRg st="3" end="3"/>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4" fill="hold" grpId="0" nodeType="clickEffect">
                                  <p:stCondLst>
                                    <p:cond delay="0"/>
                                  </p:stCondLst>
                                  <p:childTnLst>
                                    <p:set>
                                      <p:cBhvr>
                                        <p:cTn id="104" dur="1" fill="hold">
                                          <p:stCondLst>
                                            <p:cond delay="0"/>
                                          </p:stCondLst>
                                        </p:cTn>
                                        <p:tgtEl>
                                          <p:spTgt spid="6">
                                            <p:txEl>
                                              <p:pRg st="4" end="4"/>
                                            </p:txEl>
                                          </p:spTgt>
                                        </p:tgtEl>
                                        <p:attrNameLst>
                                          <p:attrName>style.visibility</p:attrName>
                                        </p:attrNameLst>
                                      </p:cBhvr>
                                      <p:to>
                                        <p:strVal val="visible"/>
                                      </p:to>
                                    </p:set>
                                    <p:animEffect transition="in" filter="wipe(down)">
                                      <p:cBhvr>
                                        <p:cTn id="105" dur="500"/>
                                        <p:tgtEl>
                                          <p:spTgt spid="6">
                                            <p:txEl>
                                              <p:pRg st="4" end="4"/>
                                            </p:txEl>
                                          </p:spTgt>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4" fill="hold" grpId="0" nodeType="clickEffect">
                                  <p:stCondLst>
                                    <p:cond delay="0"/>
                                  </p:stCondLst>
                                  <p:childTnLst>
                                    <p:set>
                                      <p:cBhvr>
                                        <p:cTn id="109" dur="1" fill="hold">
                                          <p:stCondLst>
                                            <p:cond delay="0"/>
                                          </p:stCondLst>
                                        </p:cTn>
                                        <p:tgtEl>
                                          <p:spTgt spid="6">
                                            <p:txEl>
                                              <p:pRg st="5" end="5"/>
                                            </p:txEl>
                                          </p:spTgt>
                                        </p:tgtEl>
                                        <p:attrNameLst>
                                          <p:attrName>style.visibility</p:attrName>
                                        </p:attrNameLst>
                                      </p:cBhvr>
                                      <p:to>
                                        <p:strVal val="visible"/>
                                      </p:to>
                                    </p:set>
                                    <p:animEffect transition="in" filter="wipe(down)">
                                      <p:cBhvr>
                                        <p:cTn id="110" dur="500"/>
                                        <p:tgtEl>
                                          <p:spTgt spid="6">
                                            <p:txEl>
                                              <p:pRg st="5" end="5"/>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4" fill="hold" grpId="0" nodeType="clickEffect">
                                  <p:stCondLst>
                                    <p:cond delay="0"/>
                                  </p:stCondLst>
                                  <p:childTnLst>
                                    <p:set>
                                      <p:cBhvr>
                                        <p:cTn id="114" dur="1" fill="hold">
                                          <p:stCondLst>
                                            <p:cond delay="0"/>
                                          </p:stCondLst>
                                        </p:cTn>
                                        <p:tgtEl>
                                          <p:spTgt spid="6">
                                            <p:txEl>
                                              <p:pRg st="6" end="6"/>
                                            </p:txEl>
                                          </p:spTgt>
                                        </p:tgtEl>
                                        <p:attrNameLst>
                                          <p:attrName>style.visibility</p:attrName>
                                        </p:attrNameLst>
                                      </p:cBhvr>
                                      <p:to>
                                        <p:strVal val="visible"/>
                                      </p:to>
                                    </p:set>
                                    <p:animEffect transition="in" filter="wipe(down)">
                                      <p:cBhvr>
                                        <p:cTn id="115" dur="500"/>
                                        <p:tgtEl>
                                          <p:spTgt spid="6">
                                            <p:txEl>
                                              <p:pRg st="6" end="6"/>
                                            </p:txEl>
                                          </p:spTgt>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4" fill="hold" grpId="0" nodeType="clickEffect">
                                  <p:stCondLst>
                                    <p:cond delay="0"/>
                                  </p:stCondLst>
                                  <p:childTnLst>
                                    <p:set>
                                      <p:cBhvr>
                                        <p:cTn id="119" dur="1" fill="hold">
                                          <p:stCondLst>
                                            <p:cond delay="0"/>
                                          </p:stCondLst>
                                        </p:cTn>
                                        <p:tgtEl>
                                          <p:spTgt spid="6">
                                            <p:txEl>
                                              <p:pRg st="7" end="7"/>
                                            </p:txEl>
                                          </p:spTgt>
                                        </p:tgtEl>
                                        <p:attrNameLst>
                                          <p:attrName>style.visibility</p:attrName>
                                        </p:attrNameLst>
                                      </p:cBhvr>
                                      <p:to>
                                        <p:strVal val="visible"/>
                                      </p:to>
                                    </p:set>
                                    <p:animEffect transition="in" filter="wipe(down)">
                                      <p:cBhvr>
                                        <p:cTn id="120" dur="500"/>
                                        <p:tgtEl>
                                          <p:spTgt spid="6">
                                            <p:txEl>
                                              <p:pRg st="7" end="7"/>
                                            </p:txEl>
                                          </p:spTgt>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4" fill="hold" grpId="0" nodeType="clickEffect">
                                  <p:stCondLst>
                                    <p:cond delay="0"/>
                                  </p:stCondLst>
                                  <p:childTnLst>
                                    <p:set>
                                      <p:cBhvr>
                                        <p:cTn id="124" dur="1" fill="hold">
                                          <p:stCondLst>
                                            <p:cond delay="0"/>
                                          </p:stCondLst>
                                        </p:cTn>
                                        <p:tgtEl>
                                          <p:spTgt spid="6">
                                            <p:txEl>
                                              <p:pRg st="8" end="8"/>
                                            </p:txEl>
                                          </p:spTgt>
                                        </p:tgtEl>
                                        <p:attrNameLst>
                                          <p:attrName>style.visibility</p:attrName>
                                        </p:attrNameLst>
                                      </p:cBhvr>
                                      <p:to>
                                        <p:strVal val="visible"/>
                                      </p:to>
                                    </p:set>
                                    <p:animEffect transition="in" filter="wipe(down)">
                                      <p:cBhvr>
                                        <p:cTn id="125" dur="500"/>
                                        <p:tgtEl>
                                          <p:spTgt spid="6">
                                            <p:txEl>
                                              <p:pRg st="8" end="8"/>
                                            </p:txEl>
                                          </p:spTgt>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4" fill="hold" grpId="0" nodeType="clickEffect">
                                  <p:stCondLst>
                                    <p:cond delay="0"/>
                                  </p:stCondLst>
                                  <p:childTnLst>
                                    <p:set>
                                      <p:cBhvr>
                                        <p:cTn id="129" dur="1" fill="hold">
                                          <p:stCondLst>
                                            <p:cond delay="0"/>
                                          </p:stCondLst>
                                        </p:cTn>
                                        <p:tgtEl>
                                          <p:spTgt spid="6">
                                            <p:txEl>
                                              <p:pRg st="9" end="9"/>
                                            </p:txEl>
                                          </p:spTgt>
                                        </p:tgtEl>
                                        <p:attrNameLst>
                                          <p:attrName>style.visibility</p:attrName>
                                        </p:attrNameLst>
                                      </p:cBhvr>
                                      <p:to>
                                        <p:strVal val="visible"/>
                                      </p:to>
                                    </p:set>
                                    <p:animEffect transition="in" filter="wipe(down)">
                                      <p:cBhvr>
                                        <p:cTn id="130" dur="500"/>
                                        <p:tgtEl>
                                          <p:spTgt spid="6">
                                            <p:txEl>
                                              <p:pRg st="9" end="9"/>
                                            </p:txEl>
                                          </p:spTgt>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4" fill="hold" grpId="0" nodeType="clickEffect">
                                  <p:stCondLst>
                                    <p:cond delay="0"/>
                                  </p:stCondLst>
                                  <p:childTnLst>
                                    <p:set>
                                      <p:cBhvr>
                                        <p:cTn id="134" dur="1" fill="hold">
                                          <p:stCondLst>
                                            <p:cond delay="0"/>
                                          </p:stCondLst>
                                        </p:cTn>
                                        <p:tgtEl>
                                          <p:spTgt spid="6">
                                            <p:txEl>
                                              <p:pRg st="10" end="10"/>
                                            </p:txEl>
                                          </p:spTgt>
                                        </p:tgtEl>
                                        <p:attrNameLst>
                                          <p:attrName>style.visibility</p:attrName>
                                        </p:attrNameLst>
                                      </p:cBhvr>
                                      <p:to>
                                        <p:strVal val="visible"/>
                                      </p:to>
                                    </p:set>
                                    <p:animEffect transition="in" filter="wipe(down)">
                                      <p:cBhvr>
                                        <p:cTn id="135" dur="500"/>
                                        <p:tgtEl>
                                          <p:spTgt spid="6">
                                            <p:txEl>
                                              <p:pRg st="10" end="10"/>
                                            </p:txEl>
                                          </p:spTgt>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4" fill="hold" grpId="0" nodeType="clickEffect">
                                  <p:stCondLst>
                                    <p:cond delay="0"/>
                                  </p:stCondLst>
                                  <p:childTnLst>
                                    <p:set>
                                      <p:cBhvr>
                                        <p:cTn id="139" dur="1" fill="hold">
                                          <p:stCondLst>
                                            <p:cond delay="0"/>
                                          </p:stCondLst>
                                        </p:cTn>
                                        <p:tgtEl>
                                          <p:spTgt spid="6">
                                            <p:txEl>
                                              <p:pRg st="11" end="11"/>
                                            </p:txEl>
                                          </p:spTgt>
                                        </p:tgtEl>
                                        <p:attrNameLst>
                                          <p:attrName>style.visibility</p:attrName>
                                        </p:attrNameLst>
                                      </p:cBhvr>
                                      <p:to>
                                        <p:strVal val="visible"/>
                                      </p:to>
                                    </p:set>
                                    <p:animEffect transition="in" filter="wipe(down)">
                                      <p:cBhvr>
                                        <p:cTn id="140" dur="500"/>
                                        <p:tgtEl>
                                          <p:spTgt spid="6">
                                            <p:txEl>
                                              <p:pRg st="11" end="11"/>
                                            </p:txEl>
                                          </p:spTgt>
                                        </p:tgtEl>
                                      </p:cBhvr>
                                    </p:animEffect>
                                  </p:childTnLst>
                                </p:cTn>
                              </p:par>
                            </p:childTnLst>
                          </p:cTn>
                        </p:par>
                      </p:childTnLst>
                    </p:cTn>
                  </p:par>
                  <p:par>
                    <p:cTn id="141" fill="hold">
                      <p:stCondLst>
                        <p:cond delay="indefinite"/>
                      </p:stCondLst>
                      <p:childTnLst>
                        <p:par>
                          <p:cTn id="142" fill="hold">
                            <p:stCondLst>
                              <p:cond delay="0"/>
                            </p:stCondLst>
                            <p:childTnLst>
                              <p:par>
                                <p:cTn id="143" presetID="22" presetClass="entr" presetSubtype="4" fill="hold" grpId="0" nodeType="clickEffect">
                                  <p:stCondLst>
                                    <p:cond delay="0"/>
                                  </p:stCondLst>
                                  <p:childTnLst>
                                    <p:set>
                                      <p:cBhvr>
                                        <p:cTn id="144" dur="1" fill="hold">
                                          <p:stCondLst>
                                            <p:cond delay="0"/>
                                          </p:stCondLst>
                                        </p:cTn>
                                        <p:tgtEl>
                                          <p:spTgt spid="6">
                                            <p:txEl>
                                              <p:pRg st="12" end="12"/>
                                            </p:txEl>
                                          </p:spTgt>
                                        </p:tgtEl>
                                        <p:attrNameLst>
                                          <p:attrName>style.visibility</p:attrName>
                                        </p:attrNameLst>
                                      </p:cBhvr>
                                      <p:to>
                                        <p:strVal val="visible"/>
                                      </p:to>
                                    </p:set>
                                    <p:animEffect transition="in" filter="wipe(down)">
                                      <p:cBhvr>
                                        <p:cTn id="145" dur="5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FF0000"/>
                </a:solidFill>
              </a:rPr>
              <a:t>Key Elements For the Development of a Nation</a:t>
            </a:r>
            <a:endParaRPr lang="en-US" sz="3200" b="1" dirty="0">
              <a:solidFill>
                <a:srgbClr val="FF0000"/>
              </a:solidFill>
            </a:endParaRPr>
          </a:p>
        </p:txBody>
      </p:sp>
      <p:sp>
        <p:nvSpPr>
          <p:cNvPr id="3" name="Content Placeholder 2"/>
          <p:cNvSpPr>
            <a:spLocks noGrp="1"/>
          </p:cNvSpPr>
          <p:nvPr>
            <p:ph idx="1"/>
          </p:nvPr>
        </p:nvSpPr>
        <p:spPr>
          <a:xfrm>
            <a:off x="457200" y="1219200"/>
            <a:ext cx="8229600" cy="1752600"/>
          </a:xfrm>
        </p:spPr>
        <p:txBody>
          <a:bodyPr/>
          <a:lstStyle/>
          <a:p>
            <a:r>
              <a:rPr lang="en-US" dirty="0" smtClean="0"/>
              <a:t>Shared History or heritage </a:t>
            </a:r>
          </a:p>
          <a:p>
            <a:r>
              <a:rPr lang="en-US" dirty="0" smtClean="0"/>
              <a:t>Shared culture / sense of group identity</a:t>
            </a:r>
          </a:p>
          <a:p>
            <a:r>
              <a:rPr lang="en-US" dirty="0" smtClean="0"/>
              <a:t>A vision for a united future</a:t>
            </a:r>
            <a:endParaRPr lang="en-US" dirty="0"/>
          </a:p>
        </p:txBody>
      </p:sp>
      <p:sp>
        <p:nvSpPr>
          <p:cNvPr id="4" name="TextBox 3"/>
          <p:cNvSpPr txBox="1"/>
          <p:nvPr/>
        </p:nvSpPr>
        <p:spPr>
          <a:xfrm>
            <a:off x="685800" y="6211669"/>
            <a:ext cx="7162800" cy="646331"/>
          </a:xfrm>
          <a:prstGeom prst="rect">
            <a:avLst/>
          </a:prstGeom>
          <a:noFill/>
        </p:spPr>
        <p:txBody>
          <a:bodyPr wrap="square" rtlCol="0">
            <a:spAutoFit/>
          </a:bodyPr>
          <a:lstStyle/>
          <a:p>
            <a:r>
              <a:rPr lang="en-US" dirty="0" smtClean="0">
                <a:hlinkClick r:id="rId2"/>
              </a:rPr>
              <a:t>http://www.americanrhetoric.com/moviespeechesa-f.htm</a:t>
            </a:r>
            <a:endParaRPr lang="en-US" dirty="0" smtClean="0"/>
          </a:p>
          <a:p>
            <a:endParaRPr lang="en-US" dirty="0"/>
          </a:p>
        </p:txBody>
      </p:sp>
      <p:sp>
        <p:nvSpPr>
          <p:cNvPr id="5" name="Rectangle 4"/>
          <p:cNvSpPr/>
          <p:nvPr/>
        </p:nvSpPr>
        <p:spPr>
          <a:xfrm>
            <a:off x="685800" y="5754469"/>
            <a:ext cx="6096000" cy="646331"/>
          </a:xfrm>
          <a:prstGeom prst="rect">
            <a:avLst/>
          </a:prstGeom>
        </p:spPr>
        <p:txBody>
          <a:bodyPr wrap="square">
            <a:spAutoFit/>
          </a:bodyPr>
          <a:lstStyle/>
          <a:p>
            <a:r>
              <a:rPr lang="en-US" dirty="0" smtClean="0">
                <a:hlinkClick r:id="rId3"/>
              </a:rPr>
              <a:t>http://www.historyhome.co.uk/europe/bismarck2.htm</a:t>
            </a:r>
            <a:endParaRPr lang="en-US" dirty="0" smtClean="0"/>
          </a:p>
          <a:p>
            <a:endParaRPr lang="en-US" dirty="0"/>
          </a:p>
        </p:txBody>
      </p:sp>
      <p:sp>
        <p:nvSpPr>
          <p:cNvPr id="6" name="Rectangle 5"/>
          <p:cNvSpPr/>
          <p:nvPr/>
        </p:nvSpPr>
        <p:spPr>
          <a:xfrm>
            <a:off x="685800" y="5096470"/>
            <a:ext cx="6477000" cy="923330"/>
          </a:xfrm>
          <a:prstGeom prst="rect">
            <a:avLst/>
          </a:prstGeom>
        </p:spPr>
        <p:txBody>
          <a:bodyPr wrap="square">
            <a:spAutoFit/>
          </a:bodyPr>
          <a:lstStyle/>
          <a:p>
            <a:r>
              <a:rPr lang="en-US" dirty="0" smtClean="0">
                <a:hlinkClick r:id="rId4"/>
              </a:rPr>
              <a:t>http://online.missouri.edu/exec/data/courses/2309/public/lesson01/lesson01.aspx</a:t>
            </a:r>
            <a:endParaRPr lang="en-US" dirty="0" smtClean="0"/>
          </a:p>
          <a:p>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6400800" cy="868362"/>
          </a:xfrm>
        </p:spPr>
        <p:txBody>
          <a:bodyPr>
            <a:normAutofit/>
          </a:bodyPr>
          <a:lstStyle/>
          <a:p>
            <a:r>
              <a:rPr lang="en-US" sz="3600" dirty="0" smtClean="0"/>
              <a:t>Nationalism in Austria-Hungary</a:t>
            </a:r>
            <a:endParaRPr lang="en-US" sz="3600" dirty="0"/>
          </a:p>
        </p:txBody>
      </p:sp>
      <p:sp>
        <p:nvSpPr>
          <p:cNvPr id="3" name="Content Placeholder 2"/>
          <p:cNvSpPr>
            <a:spLocks noGrp="1"/>
          </p:cNvSpPr>
          <p:nvPr>
            <p:ph idx="1"/>
          </p:nvPr>
        </p:nvSpPr>
        <p:spPr>
          <a:xfrm>
            <a:off x="0" y="1752600"/>
            <a:ext cx="9144000" cy="4754563"/>
          </a:xfrm>
        </p:spPr>
        <p:txBody>
          <a:bodyPr>
            <a:normAutofit fontScale="85000" lnSpcReduction="20000"/>
          </a:bodyPr>
          <a:lstStyle/>
          <a:p>
            <a:r>
              <a:rPr lang="en-US" dirty="0" smtClean="0"/>
              <a:t>1840 – Austrian Cities industrialize and bring worker discontent and desire for reforms</a:t>
            </a:r>
          </a:p>
          <a:p>
            <a:r>
              <a:rPr lang="en-US" dirty="0" smtClean="0"/>
              <a:t>1848 – Nationalist revolts break out, but are crushed by Austrian Government</a:t>
            </a:r>
          </a:p>
          <a:p>
            <a:r>
              <a:rPr lang="en-US" dirty="0" smtClean="0"/>
              <a:t>1859 – 1866 Austria defeated by France, Sardinia, and Prussia (lose land)</a:t>
            </a:r>
          </a:p>
          <a:p>
            <a:r>
              <a:rPr lang="en-US" dirty="0" smtClean="0"/>
              <a:t>1867 – Austro-Hungarian Compromise creates semi-independent states of Hungary – Austria (the Dual Monarchy)</a:t>
            </a:r>
          </a:p>
          <a:p>
            <a:pPr lvl="1"/>
            <a:r>
              <a:rPr lang="en-US" dirty="0" smtClean="0"/>
              <a:t>Tension  between different ethnic groups increase (Slavic people want independence) </a:t>
            </a:r>
          </a:p>
          <a:p>
            <a:pPr lvl="1"/>
            <a:r>
              <a:rPr lang="en-US" dirty="0" smtClean="0"/>
              <a:t>Examples of independent, ethnic nations in the Balkans (Serbia, Greece) break from Ottoman Empire</a:t>
            </a:r>
            <a:endParaRPr lang="en-US" dirty="0"/>
          </a:p>
        </p:txBody>
      </p:sp>
      <p:pic>
        <p:nvPicPr>
          <p:cNvPr id="39938" name="Picture 2" descr="http://upload.wikimedia.org/wikipedia/commons/thumb/4/41/Flag_of_Austria-Hungary_1869-1918.svg/125px-Flag_of_Austria-Hungary_1869-1918.svg.png">
            <a:hlinkClick r:id="rId2" tooltip="Flag"/>
          </p:cNvPr>
          <p:cNvPicPr>
            <a:picLocks noChangeAspect="1" noChangeArrowheads="1"/>
          </p:cNvPicPr>
          <p:nvPr/>
        </p:nvPicPr>
        <p:blipFill>
          <a:blip r:embed="rId3" cstate="print"/>
          <a:srcRect/>
          <a:stretch>
            <a:fillRect/>
          </a:stretch>
        </p:blipFill>
        <p:spPr bwMode="auto">
          <a:xfrm>
            <a:off x="6629400" y="0"/>
            <a:ext cx="2133600" cy="1416712"/>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1800" dirty="0" smtClean="0"/>
              <a:t>I. The "Spirit" of German Nationalism: Richard Wagner and the Ring Cycle Operas</a:t>
            </a:r>
            <a:br>
              <a:rPr lang="en-US" sz="1800" dirty="0" smtClean="0"/>
            </a:br>
            <a:r>
              <a:rPr lang="en-US" sz="1800" dirty="0" smtClean="0"/>
              <a:t>Richard Wagner (1813-83) is one of the most controversial composers of the nineteenth century. His talent and place as one of the great romantic composers is often overshadowed by his virulent anti-Semitism, having claimed that Jews were "the evil conscience of our modern civilization." He was also an ardent German nationalist. The Ring Cycle operas, perhaps his greatest works, were composed and first staged in 1876, shortly after Germany unified. They were intended to develop a mythic national history for the new empire, which had no actual political history on which to construct a national identity. Early in his career, Wagner identified with the socialist movement and supported the Revolution of 1848 in Germany. Following the 1848 upheavals, Wagner penned his essay, "Art and Revolution," in which he argued that the task of the artist is to effect political change through artistic expression. The career and music of Richard Wagner offer a unique interdisciplinary approach to the romantic aspect of German nationalism. </a:t>
            </a:r>
            <a:endParaRPr lang="en-US" sz="1800" dirty="0"/>
          </a:p>
        </p:txBody>
      </p:sp>
    </p:spTree>
    <p:extLst>
      <p:ext uri="{BB962C8B-B14F-4D97-AF65-F5344CB8AC3E}">
        <p14:creationId xmlns:p14="http://schemas.microsoft.com/office/powerpoint/2010/main" val="17573579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descr="europe 1815"/>
          <p:cNvSpPr>
            <a:spLocks noChangeAspect="1" noChangeArrowheads="1"/>
          </p:cNvSpPr>
          <p:nvPr/>
        </p:nvSpPr>
        <p:spPr bwMode="auto">
          <a:xfrm>
            <a:off x="209550" y="142875"/>
            <a:ext cx="6413500" cy="4459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435" name="AutoShape 3" descr="europe 1815"/>
          <p:cNvSpPr>
            <a:spLocks noChangeAspect="1" noChangeArrowheads="1"/>
          </p:cNvSpPr>
          <p:nvPr/>
        </p:nvSpPr>
        <p:spPr bwMode="auto">
          <a:xfrm>
            <a:off x="209550" y="142875"/>
            <a:ext cx="6413500" cy="4459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8436" name="Picture 4" descr="europe 1815"/>
          <p:cNvPicPr>
            <a:picLocks noChangeAspect="1" noChangeArrowheads="1"/>
          </p:cNvPicPr>
          <p:nvPr/>
        </p:nvPicPr>
        <p:blipFill>
          <a:blip r:embed="rId2" cstate="print"/>
          <a:srcRect/>
          <a:stretch>
            <a:fillRect/>
          </a:stretch>
        </p:blipFill>
        <p:spPr bwMode="auto">
          <a:xfrm>
            <a:off x="0" y="381000"/>
            <a:ext cx="9144000" cy="594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europe 1913"/>
          <p:cNvPicPr>
            <a:picLocks noChangeAspect="1" noChangeArrowheads="1"/>
          </p:cNvPicPr>
          <p:nvPr/>
        </p:nvPicPr>
        <p:blipFill>
          <a:blip r:embed="rId2" cstate="print"/>
          <a:srcRect/>
          <a:stretch>
            <a:fillRect/>
          </a:stretch>
        </p:blipFill>
        <p:spPr bwMode="auto">
          <a:xfrm>
            <a:off x="0" y="381000"/>
            <a:ext cx="9144000" cy="61037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Discussion: </a:t>
            </a:r>
            <a:br>
              <a:rPr lang="en-US" dirty="0" smtClean="0"/>
            </a:br>
            <a:r>
              <a:rPr lang="en-US" dirty="0" smtClean="0"/>
              <a:t>Final Map Questions</a:t>
            </a:r>
            <a:endParaRPr lang="en-US" dirty="0"/>
          </a:p>
        </p:txBody>
      </p:sp>
      <p:sp>
        <p:nvSpPr>
          <p:cNvPr id="3" name="Content Placeholder 2"/>
          <p:cNvSpPr>
            <a:spLocks noGrp="1"/>
          </p:cNvSpPr>
          <p:nvPr>
            <p:ph idx="1"/>
          </p:nvPr>
        </p:nvSpPr>
        <p:spPr/>
        <p:txBody>
          <a:bodyPr>
            <a:normAutofit fontScale="92500"/>
          </a:bodyPr>
          <a:lstStyle/>
          <a:p>
            <a:pPr>
              <a:buNone/>
            </a:pPr>
            <a:r>
              <a:rPr lang="en-US" b="1" dirty="0"/>
              <a:t>Pull together ideas</a:t>
            </a:r>
            <a:endParaRPr lang="en-US" dirty="0"/>
          </a:p>
          <a:p>
            <a:pPr marL="514350" indent="-514350">
              <a:buFont typeface="+mj-lt"/>
              <a:buAutoNum type="arabicPeriod"/>
            </a:pPr>
            <a:r>
              <a:rPr lang="en-US" dirty="0" smtClean="0"/>
              <a:t>Many of the European boundaries changed dramatically from 1815 -1913. What are some ways that boundaries traditionally change? (list at least 3 and explain)</a:t>
            </a:r>
          </a:p>
          <a:p>
            <a:endParaRPr lang="en-US" dirty="0" smtClean="0"/>
          </a:p>
          <a:p>
            <a:pPr marL="514350" indent="-514350">
              <a:buNone/>
            </a:pPr>
            <a:r>
              <a:rPr lang="en-US" dirty="0" smtClean="0"/>
              <a:t>2.   Using your definition for nationalism - How </a:t>
            </a:r>
            <a:r>
              <a:rPr lang="en-US" dirty="0"/>
              <a:t>did nationalism inspire the major changes to boundaries in Europe between 1815 and 1913?  </a:t>
            </a:r>
          </a:p>
          <a:p>
            <a:pPr>
              <a:buNone/>
            </a:pPr>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639762"/>
          </a:xfrm>
        </p:spPr>
        <p:txBody>
          <a:bodyPr>
            <a:normAutofit fontScale="90000"/>
          </a:bodyPr>
          <a:lstStyle/>
          <a:p>
            <a:r>
              <a:rPr lang="en-US" dirty="0" smtClean="0"/>
              <a:t>Birth of the German Empire</a:t>
            </a:r>
            <a:endParaRPr lang="en-US" dirty="0"/>
          </a:p>
        </p:txBody>
      </p:sp>
      <p:graphicFrame>
        <p:nvGraphicFramePr>
          <p:cNvPr id="3" name="Diagram 2"/>
          <p:cNvGraphicFramePr/>
          <p:nvPr/>
        </p:nvGraphicFramePr>
        <p:xfrm>
          <a:off x="0" y="609600"/>
          <a:ext cx="9144000"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p:cNvGraphicFramePr/>
          <p:nvPr/>
        </p:nvGraphicFramePr>
        <p:xfrm>
          <a:off x="0" y="3733800"/>
          <a:ext cx="9144000" cy="3124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ivic">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ivic">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ivic 1">
        <a:dk1>
          <a:srgbClr val="000000"/>
        </a:dk1>
        <a:lt1>
          <a:srgbClr val="FFFFFF"/>
        </a:lt1>
        <a:dk2>
          <a:srgbClr val="646B86"/>
        </a:dk2>
        <a:lt2>
          <a:srgbClr val="C5D1D7"/>
        </a:lt2>
        <a:accent1>
          <a:srgbClr val="D16349"/>
        </a:accent1>
        <a:accent2>
          <a:srgbClr val="CCB400"/>
        </a:accent2>
        <a:accent3>
          <a:srgbClr val="FFFFFF"/>
        </a:accent3>
        <a:accent4>
          <a:srgbClr val="000000"/>
        </a:accent4>
        <a:accent5>
          <a:srgbClr val="E5B7B1"/>
        </a:accent5>
        <a:accent6>
          <a:srgbClr val="B9A300"/>
        </a:accent6>
        <a:hlink>
          <a:srgbClr val="00A3D6"/>
        </a:hlink>
        <a:folHlink>
          <a:srgbClr val="694F07"/>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4238</TotalTime>
  <Words>3158</Words>
  <Application>Microsoft Office PowerPoint</Application>
  <PresentationFormat>On-screen Show (4:3)</PresentationFormat>
  <Paragraphs>413</Paragraphs>
  <Slides>53</Slides>
  <Notes>2</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53</vt:i4>
      </vt:variant>
    </vt:vector>
  </HeadingPairs>
  <TitlesOfParts>
    <vt:vector size="63" baseType="lpstr">
      <vt:lpstr>Arial</vt:lpstr>
      <vt:lpstr>Calibri</vt:lpstr>
      <vt:lpstr>Georgia</vt:lpstr>
      <vt:lpstr>Times New Roman</vt:lpstr>
      <vt:lpstr>Wingdings</vt:lpstr>
      <vt:lpstr>Wingdings 2</vt:lpstr>
      <vt:lpstr>Office Theme</vt:lpstr>
      <vt:lpstr>2_Civic</vt:lpstr>
      <vt:lpstr>1_Office Theme</vt:lpstr>
      <vt:lpstr>2_Office Theme</vt:lpstr>
      <vt:lpstr>Nationalism</vt:lpstr>
      <vt:lpstr>Nationalism Defined…</vt:lpstr>
      <vt:lpstr>Nationalism</vt:lpstr>
      <vt:lpstr>Nationalism</vt:lpstr>
      <vt:lpstr>Changing the Map of Europe</vt:lpstr>
      <vt:lpstr>PowerPoint Presentation</vt:lpstr>
      <vt:lpstr>PowerPoint Presentation</vt:lpstr>
      <vt:lpstr>Discussion:  Final Map Questions</vt:lpstr>
      <vt:lpstr>Birth of the German Empire</vt:lpstr>
      <vt:lpstr>Birth of the German State </vt:lpstr>
      <vt:lpstr>Review</vt:lpstr>
      <vt:lpstr>Why unify Germany?</vt:lpstr>
      <vt:lpstr>What is German…</vt:lpstr>
      <vt:lpstr>Tactics in the Unification of Germany</vt:lpstr>
      <vt:lpstr>Who led unification? </vt:lpstr>
      <vt:lpstr>How was unification accomplished? Diplomacy, Economy, &amp; Wars</vt:lpstr>
      <vt:lpstr>After Congress of Vienna (1815)</vt:lpstr>
      <vt:lpstr>Danish-German War</vt:lpstr>
      <vt:lpstr>Austro-Prussian War</vt:lpstr>
      <vt:lpstr>Franco-Prussian War</vt:lpstr>
      <vt:lpstr>Cause and Effect of Creating a strong German State</vt:lpstr>
      <vt:lpstr>Italian and German Unification</vt:lpstr>
      <vt:lpstr>PowerPoint Presentation</vt:lpstr>
      <vt:lpstr>Who led unification? </vt:lpstr>
      <vt:lpstr>Italian Unification </vt:lpstr>
      <vt:lpstr>Italy Before Unification…</vt:lpstr>
      <vt:lpstr>PowerPoint Presentation</vt:lpstr>
      <vt:lpstr>PowerPoint Presentation</vt:lpstr>
      <vt:lpstr>Unifying Italy Timeline </vt:lpstr>
      <vt:lpstr>Italian Unification – Organize the following events</vt:lpstr>
      <vt:lpstr>Unifying Italy Timeline </vt:lpstr>
      <vt:lpstr>Garibaldi on a horse in Genoa</vt:lpstr>
      <vt:lpstr>Italian Unification</vt:lpstr>
      <vt:lpstr>PowerPoint Presentation</vt:lpstr>
      <vt:lpstr>Warm-Up</vt:lpstr>
      <vt:lpstr>Warm-Up #3</vt:lpstr>
      <vt:lpstr>Balkan Ethnic Groups</vt:lpstr>
      <vt:lpstr>Ethnic </vt:lpstr>
      <vt:lpstr>The Balkans</vt:lpstr>
      <vt:lpstr>Understanding Nationalism Today</vt:lpstr>
      <vt:lpstr>PowerPoint Presentation</vt:lpstr>
      <vt:lpstr>Nationalism Threatens the Stability of Europe</vt:lpstr>
      <vt:lpstr>Written Response </vt:lpstr>
      <vt:lpstr>Nationalism </vt:lpstr>
      <vt:lpstr>Russia</vt:lpstr>
      <vt:lpstr>PowerPoint Presentation</vt:lpstr>
      <vt:lpstr>PowerPoint Presentation</vt:lpstr>
      <vt:lpstr>Expansion of the United States Territorial Changes (Ch 23, Sec 4)</vt:lpstr>
      <vt:lpstr>Why did the United States Expand?</vt:lpstr>
      <vt:lpstr>Nationalism Review…</vt:lpstr>
      <vt:lpstr>Key Elements For the Development of a Nation</vt:lpstr>
      <vt:lpstr>Nationalism in Austria-Hungary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Nationalism</dc:title>
  <dc:creator>Lindsay Ramm</dc:creator>
  <cp:lastModifiedBy>Ritter, Tracey</cp:lastModifiedBy>
  <cp:revision>267</cp:revision>
  <cp:lastPrinted>2018-05-03T11:48:53Z</cp:lastPrinted>
  <dcterms:created xsi:type="dcterms:W3CDTF">2011-03-27T16:56:32Z</dcterms:created>
  <dcterms:modified xsi:type="dcterms:W3CDTF">2018-05-03T13:56:11Z</dcterms:modified>
</cp:coreProperties>
</file>