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699" r:id="rId5"/>
    <p:sldMasterId id="2147483711" r:id="rId6"/>
    <p:sldMasterId id="2147483723" r:id="rId7"/>
    <p:sldMasterId id="2147483735" r:id="rId8"/>
    <p:sldMasterId id="2147483747" r:id="rId9"/>
    <p:sldMasterId id="2147483759" r:id="rId10"/>
    <p:sldMasterId id="2147483771" r:id="rId11"/>
    <p:sldMasterId id="2147483783" r:id="rId12"/>
    <p:sldMasterId id="2147483795" r:id="rId13"/>
    <p:sldMasterId id="2147483807" r:id="rId14"/>
    <p:sldMasterId id="2147483819" r:id="rId15"/>
    <p:sldMasterId id="2147483831" r:id="rId16"/>
    <p:sldMasterId id="2147483843" r:id="rId17"/>
    <p:sldMasterId id="2147483855" r:id="rId18"/>
    <p:sldMasterId id="2147483867" r:id="rId19"/>
  </p:sldMasterIdLst>
  <p:notesMasterIdLst>
    <p:notesMasterId r:id="rId128"/>
  </p:notesMasterIdLst>
  <p:handoutMasterIdLst>
    <p:handoutMasterId r:id="rId129"/>
  </p:handoutMasterIdLst>
  <p:sldIdLst>
    <p:sldId id="387" r:id="rId20"/>
    <p:sldId id="386" r:id="rId21"/>
    <p:sldId id="330" r:id="rId22"/>
    <p:sldId id="331" r:id="rId23"/>
    <p:sldId id="262" r:id="rId24"/>
    <p:sldId id="267" r:id="rId25"/>
    <p:sldId id="266" r:id="rId26"/>
    <p:sldId id="264" r:id="rId27"/>
    <p:sldId id="388" r:id="rId28"/>
    <p:sldId id="271" r:id="rId29"/>
    <p:sldId id="284" r:id="rId30"/>
    <p:sldId id="285" r:id="rId31"/>
    <p:sldId id="286" r:id="rId32"/>
    <p:sldId id="355" r:id="rId33"/>
    <p:sldId id="275" r:id="rId34"/>
    <p:sldId id="359" r:id="rId35"/>
    <p:sldId id="356" r:id="rId36"/>
    <p:sldId id="363" r:id="rId37"/>
    <p:sldId id="364" r:id="rId38"/>
    <p:sldId id="276" r:id="rId39"/>
    <p:sldId id="278" r:id="rId40"/>
    <p:sldId id="277" r:id="rId41"/>
    <p:sldId id="280" r:id="rId42"/>
    <p:sldId id="287" r:id="rId43"/>
    <p:sldId id="288" r:id="rId44"/>
    <p:sldId id="289" r:id="rId45"/>
    <p:sldId id="282" r:id="rId46"/>
    <p:sldId id="281" r:id="rId47"/>
    <p:sldId id="365" r:id="rId48"/>
    <p:sldId id="291" r:id="rId49"/>
    <p:sldId id="294" r:id="rId50"/>
    <p:sldId id="444" r:id="rId51"/>
    <p:sldId id="445" r:id="rId52"/>
    <p:sldId id="447" r:id="rId53"/>
    <p:sldId id="448" r:id="rId54"/>
    <p:sldId id="341" r:id="rId55"/>
    <p:sldId id="349" r:id="rId56"/>
    <p:sldId id="296" r:id="rId57"/>
    <p:sldId id="389" r:id="rId58"/>
    <p:sldId id="346" r:id="rId59"/>
    <p:sldId id="348" r:id="rId60"/>
    <p:sldId id="347" r:id="rId61"/>
    <p:sldId id="456" r:id="rId62"/>
    <p:sldId id="305" r:id="rId63"/>
    <p:sldId id="293" r:id="rId64"/>
    <p:sldId id="300" r:id="rId65"/>
    <p:sldId id="321" r:id="rId66"/>
    <p:sldId id="325" r:id="rId67"/>
    <p:sldId id="326" r:id="rId68"/>
    <p:sldId id="311" r:id="rId69"/>
    <p:sldId id="384" r:id="rId70"/>
    <p:sldId id="385" r:id="rId71"/>
    <p:sldId id="314" r:id="rId72"/>
    <p:sldId id="390" r:id="rId73"/>
    <p:sldId id="391" r:id="rId74"/>
    <p:sldId id="392" r:id="rId75"/>
    <p:sldId id="393" r:id="rId76"/>
    <p:sldId id="394" r:id="rId77"/>
    <p:sldId id="395" r:id="rId78"/>
    <p:sldId id="396" r:id="rId79"/>
    <p:sldId id="397" r:id="rId80"/>
    <p:sldId id="398" r:id="rId81"/>
    <p:sldId id="399" r:id="rId82"/>
    <p:sldId id="400" r:id="rId83"/>
    <p:sldId id="401" r:id="rId84"/>
    <p:sldId id="402" r:id="rId85"/>
    <p:sldId id="403" r:id="rId86"/>
    <p:sldId id="404" r:id="rId87"/>
    <p:sldId id="405" r:id="rId88"/>
    <p:sldId id="406" r:id="rId89"/>
    <p:sldId id="407" r:id="rId90"/>
    <p:sldId id="408" r:id="rId91"/>
    <p:sldId id="409"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422" r:id="rId105"/>
    <p:sldId id="423" r:id="rId106"/>
    <p:sldId id="424" r:id="rId107"/>
    <p:sldId id="425" r:id="rId108"/>
    <p:sldId id="426" r:id="rId109"/>
    <p:sldId id="427" r:id="rId110"/>
    <p:sldId id="428" r:id="rId111"/>
    <p:sldId id="429" r:id="rId112"/>
    <p:sldId id="430" r:id="rId113"/>
    <p:sldId id="431" r:id="rId114"/>
    <p:sldId id="432" r:id="rId115"/>
    <p:sldId id="433" r:id="rId116"/>
    <p:sldId id="434" r:id="rId117"/>
    <p:sldId id="435" r:id="rId118"/>
    <p:sldId id="436" r:id="rId119"/>
    <p:sldId id="437" r:id="rId120"/>
    <p:sldId id="439" r:id="rId121"/>
    <p:sldId id="440" r:id="rId122"/>
    <p:sldId id="441" r:id="rId123"/>
    <p:sldId id="442" r:id="rId124"/>
    <p:sldId id="438" r:id="rId125"/>
    <p:sldId id="443" r:id="rId126"/>
    <p:sldId id="449" r:id="rId1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6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handoutMaster" Target="handoutMasters/handoutMaster1.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viewProps" Target="view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Modern%20World\5.%20Long%20War\interwar%20years\great%20depression\depression%20unemployment.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92442488806594"/>
          <c:y val="0.10727985690009972"/>
          <c:w val="0.70448639574537508"/>
          <c:h val="0.7586221088925349"/>
        </c:manualLayout>
      </c:layout>
      <c:lineChart>
        <c:grouping val="standard"/>
        <c:varyColors val="0"/>
        <c:ser>
          <c:idx val="0"/>
          <c:order val="0"/>
          <c:tx>
            <c:strRef>
              <c:f>Sheet2!$B$2</c:f>
              <c:strCache>
                <c:ptCount val="1"/>
                <c:pt idx="0">
                  <c:v>US</c:v>
                </c:pt>
              </c:strCache>
            </c:strRef>
          </c:tx>
          <c:spPr>
            <a:ln w="12700">
              <a:solidFill>
                <a:srgbClr val="000000"/>
              </a:solidFill>
              <a:prstDash val="solid"/>
            </a:ln>
          </c:spPr>
          <c:marker>
            <c:symbol val="none"/>
          </c:marker>
          <c:cat>
            <c:numRef>
              <c:f>Sheet2!$A$3:$A$15</c:f>
              <c:numCache>
                <c:formatCode>General</c:formatCode>
                <c:ptCount val="13"/>
                <c:pt idx="0">
                  <c:v>1926</c:v>
                </c:pt>
                <c:pt idx="1">
                  <c:v>27</c:v>
                </c:pt>
                <c:pt idx="2">
                  <c:v>28</c:v>
                </c:pt>
                <c:pt idx="3">
                  <c:v>29</c:v>
                </c:pt>
                <c:pt idx="4">
                  <c:v>30</c:v>
                </c:pt>
                <c:pt idx="5">
                  <c:v>31</c:v>
                </c:pt>
                <c:pt idx="6">
                  <c:v>32</c:v>
                </c:pt>
                <c:pt idx="7">
                  <c:v>33</c:v>
                </c:pt>
                <c:pt idx="8">
                  <c:v>34</c:v>
                </c:pt>
                <c:pt idx="9">
                  <c:v>35</c:v>
                </c:pt>
                <c:pt idx="10">
                  <c:v>36</c:v>
                </c:pt>
                <c:pt idx="11">
                  <c:v>37</c:v>
                </c:pt>
                <c:pt idx="12">
                  <c:v>1938</c:v>
                </c:pt>
              </c:numCache>
            </c:numRef>
          </c:cat>
          <c:val>
            <c:numRef>
              <c:f>Sheet2!$B$3:$B$15</c:f>
              <c:numCache>
                <c:formatCode>General</c:formatCode>
                <c:ptCount val="13"/>
                <c:pt idx="0">
                  <c:v>3.3</c:v>
                </c:pt>
                <c:pt idx="1">
                  <c:v>3.4</c:v>
                </c:pt>
                <c:pt idx="2">
                  <c:v>3.5</c:v>
                </c:pt>
                <c:pt idx="3">
                  <c:v>8.2000000000000011</c:v>
                </c:pt>
                <c:pt idx="4">
                  <c:v>14.5</c:v>
                </c:pt>
                <c:pt idx="5">
                  <c:v>19.100000000000001</c:v>
                </c:pt>
                <c:pt idx="6">
                  <c:v>23.8</c:v>
                </c:pt>
                <c:pt idx="7">
                  <c:v>24.1</c:v>
                </c:pt>
                <c:pt idx="8">
                  <c:v>20.8</c:v>
                </c:pt>
                <c:pt idx="9">
                  <c:v>18.5</c:v>
                </c:pt>
                <c:pt idx="10">
                  <c:v>13.3</c:v>
                </c:pt>
                <c:pt idx="11">
                  <c:v>10.5</c:v>
                </c:pt>
                <c:pt idx="12">
                  <c:v>17</c:v>
                </c:pt>
              </c:numCache>
            </c:numRef>
          </c:val>
          <c:smooth val="0"/>
          <c:extLst>
            <c:ext xmlns:c16="http://schemas.microsoft.com/office/drawing/2014/chart" uri="{C3380CC4-5D6E-409C-BE32-E72D297353CC}">
              <c16:uniqueId val="{00000000-ED3D-4F6C-849E-953B1325F7FC}"/>
            </c:ext>
          </c:extLst>
        </c:ser>
        <c:ser>
          <c:idx val="1"/>
          <c:order val="1"/>
          <c:tx>
            <c:strRef>
              <c:f>Sheet2!$C$2</c:f>
              <c:strCache>
                <c:ptCount val="1"/>
                <c:pt idx="0">
                  <c:v>UK</c:v>
                </c:pt>
              </c:strCache>
            </c:strRef>
          </c:tx>
          <c:spPr>
            <a:ln w="25400">
              <a:solidFill>
                <a:srgbClr val="000000"/>
              </a:solidFill>
              <a:prstDash val="sysDash"/>
            </a:ln>
          </c:spPr>
          <c:marker>
            <c:symbol val="none"/>
          </c:marker>
          <c:cat>
            <c:numRef>
              <c:f>Sheet2!$A$3:$A$15</c:f>
              <c:numCache>
                <c:formatCode>General</c:formatCode>
                <c:ptCount val="13"/>
                <c:pt idx="0">
                  <c:v>1926</c:v>
                </c:pt>
                <c:pt idx="1">
                  <c:v>27</c:v>
                </c:pt>
                <c:pt idx="2">
                  <c:v>28</c:v>
                </c:pt>
                <c:pt idx="3">
                  <c:v>29</c:v>
                </c:pt>
                <c:pt idx="4">
                  <c:v>30</c:v>
                </c:pt>
                <c:pt idx="5">
                  <c:v>31</c:v>
                </c:pt>
                <c:pt idx="6">
                  <c:v>32</c:v>
                </c:pt>
                <c:pt idx="7">
                  <c:v>33</c:v>
                </c:pt>
                <c:pt idx="8">
                  <c:v>34</c:v>
                </c:pt>
                <c:pt idx="9">
                  <c:v>35</c:v>
                </c:pt>
                <c:pt idx="10">
                  <c:v>36</c:v>
                </c:pt>
                <c:pt idx="11">
                  <c:v>37</c:v>
                </c:pt>
                <c:pt idx="12">
                  <c:v>1938</c:v>
                </c:pt>
              </c:numCache>
            </c:numRef>
          </c:cat>
          <c:val>
            <c:numRef>
              <c:f>Sheet2!$C$3:$C$15</c:f>
              <c:numCache>
                <c:formatCode>General</c:formatCode>
                <c:ptCount val="13"/>
                <c:pt idx="0">
                  <c:v>6.4</c:v>
                </c:pt>
                <c:pt idx="1">
                  <c:v>7.4</c:v>
                </c:pt>
                <c:pt idx="2">
                  <c:v>8.2000000000000011</c:v>
                </c:pt>
                <c:pt idx="3">
                  <c:v>8.2000000000000011</c:v>
                </c:pt>
                <c:pt idx="4">
                  <c:v>11.8</c:v>
                </c:pt>
                <c:pt idx="5">
                  <c:v>16.7</c:v>
                </c:pt>
                <c:pt idx="6">
                  <c:v>17.600000000000001</c:v>
                </c:pt>
                <c:pt idx="7">
                  <c:v>16.399999999999999</c:v>
                </c:pt>
                <c:pt idx="8">
                  <c:v>13.9</c:v>
                </c:pt>
                <c:pt idx="9">
                  <c:v>13.1</c:v>
                </c:pt>
                <c:pt idx="10">
                  <c:v>11.2</c:v>
                </c:pt>
                <c:pt idx="11">
                  <c:v>9.4</c:v>
                </c:pt>
                <c:pt idx="12">
                  <c:v>10</c:v>
                </c:pt>
              </c:numCache>
            </c:numRef>
          </c:val>
          <c:smooth val="0"/>
          <c:extLst>
            <c:ext xmlns:c16="http://schemas.microsoft.com/office/drawing/2014/chart" uri="{C3380CC4-5D6E-409C-BE32-E72D297353CC}">
              <c16:uniqueId val="{00000001-ED3D-4F6C-849E-953B1325F7FC}"/>
            </c:ext>
          </c:extLst>
        </c:ser>
        <c:ser>
          <c:idx val="2"/>
          <c:order val="2"/>
          <c:tx>
            <c:strRef>
              <c:f>Sheet2!$D$2</c:f>
              <c:strCache>
                <c:ptCount val="1"/>
                <c:pt idx="0">
                  <c:v>Germ</c:v>
                </c:pt>
              </c:strCache>
            </c:strRef>
          </c:tx>
          <c:spPr>
            <a:ln w="38100">
              <a:solidFill>
                <a:srgbClr val="000000"/>
              </a:solidFill>
              <a:prstDash val="solid"/>
            </a:ln>
          </c:spPr>
          <c:marker>
            <c:symbol val="none"/>
          </c:marker>
          <c:cat>
            <c:numRef>
              <c:f>Sheet2!$A$3:$A$15</c:f>
              <c:numCache>
                <c:formatCode>General</c:formatCode>
                <c:ptCount val="13"/>
                <c:pt idx="0">
                  <c:v>1926</c:v>
                </c:pt>
                <c:pt idx="1">
                  <c:v>27</c:v>
                </c:pt>
                <c:pt idx="2">
                  <c:v>28</c:v>
                </c:pt>
                <c:pt idx="3">
                  <c:v>29</c:v>
                </c:pt>
                <c:pt idx="4">
                  <c:v>30</c:v>
                </c:pt>
                <c:pt idx="5">
                  <c:v>31</c:v>
                </c:pt>
                <c:pt idx="6">
                  <c:v>32</c:v>
                </c:pt>
                <c:pt idx="7">
                  <c:v>33</c:v>
                </c:pt>
                <c:pt idx="8">
                  <c:v>34</c:v>
                </c:pt>
                <c:pt idx="9">
                  <c:v>35</c:v>
                </c:pt>
                <c:pt idx="10">
                  <c:v>36</c:v>
                </c:pt>
                <c:pt idx="11">
                  <c:v>37</c:v>
                </c:pt>
                <c:pt idx="12">
                  <c:v>1938</c:v>
                </c:pt>
              </c:numCache>
            </c:numRef>
          </c:cat>
          <c:val>
            <c:numRef>
              <c:f>Sheet2!$D$3:$D$15</c:f>
              <c:numCache>
                <c:formatCode>General</c:formatCode>
                <c:ptCount val="13"/>
                <c:pt idx="0">
                  <c:v>8.1</c:v>
                </c:pt>
                <c:pt idx="1">
                  <c:v>8.8000000000000007</c:v>
                </c:pt>
                <c:pt idx="2">
                  <c:v>8.4</c:v>
                </c:pt>
                <c:pt idx="3">
                  <c:v>13.1</c:v>
                </c:pt>
                <c:pt idx="4">
                  <c:v>22.2</c:v>
                </c:pt>
                <c:pt idx="5">
                  <c:v>23.7</c:v>
                </c:pt>
                <c:pt idx="6">
                  <c:v>30.1</c:v>
                </c:pt>
                <c:pt idx="7">
                  <c:v>25.8</c:v>
                </c:pt>
                <c:pt idx="8">
                  <c:v>14.5</c:v>
                </c:pt>
                <c:pt idx="9">
                  <c:v>11.6</c:v>
                </c:pt>
                <c:pt idx="10">
                  <c:v>8.1</c:v>
                </c:pt>
                <c:pt idx="11">
                  <c:v>4.5</c:v>
                </c:pt>
                <c:pt idx="12">
                  <c:v>5.3</c:v>
                </c:pt>
              </c:numCache>
            </c:numRef>
          </c:val>
          <c:smooth val="0"/>
          <c:extLst>
            <c:ext xmlns:c16="http://schemas.microsoft.com/office/drawing/2014/chart" uri="{C3380CC4-5D6E-409C-BE32-E72D297353CC}">
              <c16:uniqueId val="{00000002-ED3D-4F6C-849E-953B1325F7FC}"/>
            </c:ext>
          </c:extLst>
        </c:ser>
        <c:ser>
          <c:idx val="3"/>
          <c:order val="3"/>
          <c:tx>
            <c:strRef>
              <c:f>Sheet2!$E$2</c:f>
              <c:strCache>
                <c:ptCount val="1"/>
                <c:pt idx="0">
                  <c:v>Fra</c:v>
                </c:pt>
              </c:strCache>
            </c:strRef>
          </c:tx>
          <c:spPr>
            <a:ln w="38100">
              <a:pattFill prst="pct50">
                <a:fgClr>
                  <a:srgbClr val="000000"/>
                </a:fgClr>
                <a:bgClr>
                  <a:srgbClr val="FFFFFF"/>
                </a:bgClr>
              </a:pattFill>
              <a:prstDash val="solid"/>
            </a:ln>
          </c:spPr>
          <c:marker>
            <c:symbol val="none"/>
          </c:marker>
          <c:cat>
            <c:numRef>
              <c:f>Sheet2!$A$3:$A$15</c:f>
              <c:numCache>
                <c:formatCode>General</c:formatCode>
                <c:ptCount val="13"/>
                <c:pt idx="0">
                  <c:v>1926</c:v>
                </c:pt>
                <c:pt idx="1">
                  <c:v>27</c:v>
                </c:pt>
                <c:pt idx="2">
                  <c:v>28</c:v>
                </c:pt>
                <c:pt idx="3">
                  <c:v>29</c:v>
                </c:pt>
                <c:pt idx="4">
                  <c:v>30</c:v>
                </c:pt>
                <c:pt idx="5">
                  <c:v>31</c:v>
                </c:pt>
                <c:pt idx="6">
                  <c:v>32</c:v>
                </c:pt>
                <c:pt idx="7">
                  <c:v>33</c:v>
                </c:pt>
                <c:pt idx="8">
                  <c:v>34</c:v>
                </c:pt>
                <c:pt idx="9">
                  <c:v>35</c:v>
                </c:pt>
                <c:pt idx="10">
                  <c:v>36</c:v>
                </c:pt>
                <c:pt idx="11">
                  <c:v>37</c:v>
                </c:pt>
                <c:pt idx="12">
                  <c:v>1938</c:v>
                </c:pt>
              </c:numCache>
            </c:numRef>
          </c:cat>
          <c:val>
            <c:numRef>
              <c:f>Sheet2!$E$3:$E$15</c:f>
              <c:numCache>
                <c:formatCode>General</c:formatCode>
                <c:ptCount val="13"/>
                <c:pt idx="0">
                  <c:v>2.0000000000000049E-2</c:v>
                </c:pt>
                <c:pt idx="1">
                  <c:v>3.0000000000000072E-2</c:v>
                </c:pt>
                <c:pt idx="2">
                  <c:v>3.7000000000000102E-2</c:v>
                </c:pt>
                <c:pt idx="3">
                  <c:v>0.15000000000000024</c:v>
                </c:pt>
                <c:pt idx="4">
                  <c:v>0.31000000000000077</c:v>
                </c:pt>
                <c:pt idx="5">
                  <c:v>0.51</c:v>
                </c:pt>
                <c:pt idx="6">
                  <c:v>0.70000000000000062</c:v>
                </c:pt>
                <c:pt idx="7">
                  <c:v>0.75000000000000167</c:v>
                </c:pt>
                <c:pt idx="8">
                  <c:v>0.8</c:v>
                </c:pt>
                <c:pt idx="9">
                  <c:v>0.9</c:v>
                </c:pt>
                <c:pt idx="10">
                  <c:v>1</c:v>
                </c:pt>
                <c:pt idx="11">
                  <c:v>0.95000000000000062</c:v>
                </c:pt>
                <c:pt idx="12">
                  <c:v>0.9</c:v>
                </c:pt>
              </c:numCache>
            </c:numRef>
          </c:val>
          <c:smooth val="0"/>
          <c:extLst>
            <c:ext xmlns:c16="http://schemas.microsoft.com/office/drawing/2014/chart" uri="{C3380CC4-5D6E-409C-BE32-E72D297353CC}">
              <c16:uniqueId val="{00000003-ED3D-4F6C-849E-953B1325F7FC}"/>
            </c:ext>
          </c:extLst>
        </c:ser>
        <c:dLbls>
          <c:showLegendKey val="0"/>
          <c:showVal val="0"/>
          <c:showCatName val="0"/>
          <c:showSerName val="0"/>
          <c:showPercent val="0"/>
          <c:showBubbleSize val="0"/>
        </c:dLbls>
        <c:smooth val="0"/>
        <c:axId val="120902016"/>
        <c:axId val="120903552"/>
      </c:lineChart>
      <c:catAx>
        <c:axId val="120902016"/>
        <c:scaling>
          <c:orientation val="minMax"/>
        </c:scaling>
        <c:delete val="0"/>
        <c:axPos val="b"/>
        <c:numFmt formatCode="General" sourceLinked="1"/>
        <c:majorTickMark val="out"/>
        <c:minorTickMark val="none"/>
        <c:tickLblPos val="nextTo"/>
        <c:crossAx val="120903552"/>
        <c:crosses val="autoZero"/>
        <c:auto val="1"/>
        <c:lblAlgn val="ctr"/>
        <c:lblOffset val="100"/>
        <c:noMultiLvlLbl val="0"/>
      </c:catAx>
      <c:valAx>
        <c:axId val="120903552"/>
        <c:scaling>
          <c:orientation val="minMax"/>
        </c:scaling>
        <c:delete val="0"/>
        <c:axPos val="l"/>
        <c:majorGridlines/>
        <c:numFmt formatCode="General" sourceLinked="1"/>
        <c:majorTickMark val="out"/>
        <c:minorTickMark val="none"/>
        <c:tickLblPos val="nextTo"/>
        <c:crossAx val="120902016"/>
        <c:crosses val="autoZero"/>
        <c:crossBetween val="between"/>
      </c:valAx>
    </c:plotArea>
    <c:legend>
      <c:legendPos val="r"/>
      <c:layout>
        <c:manualLayout>
          <c:xMode val="edge"/>
          <c:yMode val="edge"/>
          <c:x val="0.6963109440865346"/>
          <c:y val="0.13793148701240035"/>
          <c:w val="0.2401058502353158"/>
          <c:h val="0.22318037831477947"/>
        </c:manualLayout>
      </c:layout>
      <c:overlay val="0"/>
      <c:txPr>
        <a:bodyPr/>
        <a:lstStyle/>
        <a:p>
          <a:pPr>
            <a:defRPr sz="1800"/>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0B9E-3269-412B-B6B1-31EEDA8BB5BF}" type="doc">
      <dgm:prSet loTypeId="urn:microsoft.com/office/officeart/2005/8/layout/matrix1" loCatId="matrix" qsTypeId="urn:microsoft.com/office/officeart/2005/8/quickstyle/simple3" qsCatId="simple" csTypeId="urn:microsoft.com/office/officeart/2005/8/colors/accent1_2" csCatId="accent1" phldr="1"/>
      <dgm:spPr/>
      <dgm:t>
        <a:bodyPr/>
        <a:lstStyle/>
        <a:p>
          <a:endParaRPr lang="en-US"/>
        </a:p>
      </dgm:t>
    </dgm:pt>
    <dgm:pt modelId="{962CF65C-8BCD-462B-A53B-CEFC2A73FBA4}">
      <dgm:prSet phldrT="[Text]"/>
      <dgm:spPr>
        <a:xfrm>
          <a:off x="2531099" y="2971810"/>
          <a:ext cx="2125980" cy="2184400"/>
        </a:xfrm>
        <a:prstGeom prst="roundRect">
          <a:avLst/>
        </a:prstGeom>
        <a:gradFill rotWithShape="0">
          <a:gsLst>
            <a:gs pos="0">
              <a:srgbClr val="4F81BD">
                <a:tint val="60000"/>
                <a:hueOff val="0"/>
                <a:satOff val="0"/>
                <a:lumOff val="0"/>
                <a:alphaOff val="0"/>
                <a:tint val="50000"/>
                <a:satMod val="300000"/>
              </a:srgbClr>
            </a:gs>
            <a:gs pos="35000">
              <a:srgbClr val="4F81BD">
                <a:tint val="60000"/>
                <a:hueOff val="0"/>
                <a:satOff val="0"/>
                <a:lumOff val="0"/>
                <a:alphaOff val="0"/>
                <a:tint val="37000"/>
                <a:satMod val="300000"/>
              </a:srgbClr>
            </a:gs>
            <a:gs pos="100000">
              <a:srgbClr val="4F81BD">
                <a:tint val="60000"/>
                <a:hueOff val="0"/>
                <a:satOff val="0"/>
                <a:lumOff val="0"/>
                <a:alphaOff val="0"/>
                <a:tint val="15000"/>
                <a:satMod val="350000"/>
              </a:srgbClr>
            </a:gs>
          </a:gsLst>
          <a:lin ang="16200000" scaled="1"/>
        </a:grad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ysClr val="windowText" lastClr="000000">
                  <a:hueOff val="0"/>
                  <a:satOff val="0"/>
                  <a:lumOff val="0"/>
                  <a:alphaOff val="0"/>
                </a:sysClr>
              </a:solidFill>
              <a:latin typeface="Calibri"/>
              <a:ea typeface="+mn-ea"/>
              <a:cs typeface="+mn-cs"/>
            </a:rPr>
            <a:t>The End Of World War II</a:t>
          </a:r>
        </a:p>
      </dgm:t>
    </dgm:pt>
    <dgm:pt modelId="{331DF28A-E9D2-4F3A-BA7F-54F427A71D48}" type="parTrans" cxnId="{FA499F30-E8B4-494F-8D2A-9E53BFF836AB}">
      <dgm:prSet/>
      <dgm:spPr/>
      <dgm:t>
        <a:bodyPr/>
        <a:lstStyle/>
        <a:p>
          <a:endParaRPr lang="en-US"/>
        </a:p>
      </dgm:t>
    </dgm:pt>
    <dgm:pt modelId="{4AEA32E1-A535-4883-8B9A-EC1C2F3B8D61}" type="sibTrans" cxnId="{FA499F30-E8B4-494F-8D2A-9E53BFF836AB}">
      <dgm:prSet/>
      <dgm:spPr/>
      <dgm:t>
        <a:bodyPr/>
        <a:lstStyle/>
        <a:p>
          <a:endParaRPr lang="en-US"/>
        </a:p>
      </dgm:t>
    </dgm:pt>
    <dgm:pt modelId="{AE1B20D0-90C4-4626-9BB1-0C705CC988CF}">
      <dgm:prSet phldrT="[Text]" custT="1"/>
      <dgm:spPr>
        <a:xfrm rot="16200000">
          <a:off x="-412750" y="412750"/>
          <a:ext cx="4368800" cy="35433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2300" dirty="0">
              <a:solidFill>
                <a:sysClr val="windowText" lastClr="000000"/>
              </a:solidFill>
              <a:latin typeface="Calibri"/>
              <a:ea typeface="+mn-ea"/>
              <a:cs typeface="+mn-cs"/>
            </a:rPr>
            <a:t>The War's Aftermath</a:t>
          </a:r>
        </a:p>
        <a:p>
          <a:pPr algn="ctr"/>
          <a:r>
            <a:rPr lang="en-US" sz="2300" dirty="0">
              <a:solidFill>
                <a:sysClr val="windowText" lastClr="000000"/>
              </a:solidFill>
              <a:latin typeface="Calibri"/>
              <a:ea typeface="+mn-ea"/>
              <a:cs typeface="+mn-cs"/>
            </a:rPr>
            <a:t>- </a:t>
          </a:r>
          <a:r>
            <a:rPr lang="en-US" sz="1600" dirty="0">
              <a:solidFill>
                <a:sysClr val="windowText" lastClr="000000"/>
              </a:solidFill>
              <a:latin typeface="Calibri"/>
              <a:ea typeface="+mn-ea"/>
              <a:cs typeface="+mn-cs"/>
            </a:rPr>
            <a:t>Holocaust</a:t>
          </a:r>
        </a:p>
        <a:p>
          <a:pPr algn="ctr"/>
          <a:r>
            <a:rPr lang="en-US" sz="1600" dirty="0">
              <a:solidFill>
                <a:sysClr val="windowText" lastClr="000000"/>
              </a:solidFill>
              <a:latin typeface="Calibri"/>
              <a:ea typeface="+mn-ea"/>
              <a:cs typeface="+mn-cs"/>
            </a:rPr>
            <a:t>- The Nuremburg Trials</a:t>
          </a:r>
        </a:p>
        <a:p>
          <a:pPr algn="ctr"/>
          <a:r>
            <a:rPr lang="en-US" sz="1600" dirty="0">
              <a:solidFill>
                <a:sysClr val="windowText" lastClr="000000"/>
              </a:solidFill>
              <a:latin typeface="Calibri"/>
              <a:ea typeface="+mn-ea"/>
              <a:cs typeface="+mn-cs"/>
            </a:rPr>
            <a:t>- Occupying Germany &amp; Japan</a:t>
          </a:r>
        </a:p>
        <a:p>
          <a:pPr algn="ctr"/>
          <a:r>
            <a:rPr lang="en-US" sz="1600" dirty="0">
              <a:solidFill>
                <a:sysClr val="windowText" lastClr="000000"/>
              </a:solidFill>
              <a:latin typeface="Calibri"/>
              <a:ea typeface="+mn-ea"/>
              <a:cs typeface="+mn-cs"/>
            </a:rPr>
            <a:t>*What issues did the Allies face after World War II?</a:t>
          </a:r>
        </a:p>
        <a:p>
          <a:pPr algn="l"/>
          <a:r>
            <a:rPr lang="en-US" sz="1600" b="1" dirty="0">
              <a:solidFill>
                <a:sysClr val="windowText" lastClr="000000"/>
              </a:solidFill>
              <a:latin typeface="Calibri"/>
              <a:ea typeface="+mn-ea"/>
              <a:cs typeface="+mn-cs"/>
            </a:rPr>
            <a:t>Notes: </a:t>
          </a:r>
        </a:p>
        <a:p>
          <a:pPr algn="ctr"/>
          <a:endParaRPr lang="en-US" sz="1600" dirty="0">
            <a:solidFill>
              <a:sysClr val="windowText" lastClr="000000"/>
            </a:solidFill>
            <a:latin typeface="Calibri"/>
            <a:ea typeface="+mn-ea"/>
            <a:cs typeface="+mn-cs"/>
          </a:endParaRPr>
        </a:p>
        <a:p>
          <a:pPr algn="ctr"/>
          <a:endParaRPr lang="en-US" sz="1600" dirty="0">
            <a:solidFill>
              <a:sysClr val="windowText" lastClr="000000"/>
            </a:solidFill>
            <a:latin typeface="Calibri"/>
            <a:ea typeface="+mn-ea"/>
            <a:cs typeface="+mn-cs"/>
          </a:endParaRPr>
        </a:p>
        <a:p>
          <a:pPr algn="ctr"/>
          <a:endParaRPr lang="en-US" sz="1600" dirty="0">
            <a:solidFill>
              <a:sysClr val="windowText" lastClr="000000"/>
            </a:solidFill>
            <a:latin typeface="Calibri"/>
            <a:ea typeface="+mn-ea"/>
            <a:cs typeface="+mn-cs"/>
          </a:endParaRPr>
        </a:p>
      </dgm:t>
    </dgm:pt>
    <dgm:pt modelId="{27174B5B-D30D-43A2-B9D9-2E0493B9A7C0}" type="parTrans" cxnId="{81B5742A-9AC7-4B7A-8B94-7F27CF4158D6}">
      <dgm:prSet/>
      <dgm:spPr/>
      <dgm:t>
        <a:bodyPr/>
        <a:lstStyle/>
        <a:p>
          <a:endParaRPr lang="en-US"/>
        </a:p>
      </dgm:t>
    </dgm:pt>
    <dgm:pt modelId="{E0950409-8726-40F8-AE35-387377E76233}" type="sibTrans" cxnId="{81B5742A-9AC7-4B7A-8B94-7F27CF4158D6}">
      <dgm:prSet/>
      <dgm:spPr/>
      <dgm:t>
        <a:bodyPr/>
        <a:lstStyle/>
        <a:p>
          <a:endParaRPr lang="en-US"/>
        </a:p>
      </dgm:t>
    </dgm:pt>
    <dgm:pt modelId="{D1AAD771-A399-4F43-937D-BE66BB567038}">
      <dgm:prSet phldrT="[Text]" custT="1"/>
      <dgm:spPr>
        <a:xfrm>
          <a:off x="3543300" y="0"/>
          <a:ext cx="3543300" cy="43688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2400">
              <a:solidFill>
                <a:sysClr val="windowText" lastClr="000000"/>
              </a:solidFill>
              <a:latin typeface="Calibri"/>
              <a:ea typeface="+mn-ea"/>
              <a:cs typeface="+mn-cs"/>
            </a:rPr>
            <a:t>Establishing the United Nations</a:t>
          </a:r>
        </a:p>
        <a:p>
          <a:pPr algn="ctr"/>
          <a:r>
            <a:rPr lang="en-US" sz="1600">
              <a:solidFill>
                <a:sysClr val="windowText" lastClr="000000"/>
              </a:solidFill>
              <a:latin typeface="Calibri"/>
              <a:ea typeface="+mn-ea"/>
              <a:cs typeface="+mn-cs"/>
            </a:rPr>
            <a:t>- The United Nations</a:t>
          </a:r>
        </a:p>
        <a:p>
          <a:pPr algn="ctr"/>
          <a:r>
            <a:rPr lang="en-US" sz="1600">
              <a:solidFill>
                <a:sysClr val="windowText" lastClr="000000"/>
              </a:solidFill>
              <a:latin typeface="Calibri"/>
              <a:ea typeface="+mn-ea"/>
              <a:cs typeface="+mn-cs"/>
            </a:rPr>
            <a:t>*Compare &amp; Contrast the UN with the League of Nations: Why is the UN a stronger organization?</a:t>
          </a:r>
        </a:p>
        <a:p>
          <a:pPr algn="l"/>
          <a:r>
            <a:rPr lang="en-US" sz="1600" b="1">
              <a:solidFill>
                <a:sysClr val="windowText" lastClr="000000"/>
              </a:solidFill>
              <a:latin typeface="Calibri"/>
              <a:ea typeface="+mn-ea"/>
              <a:cs typeface="+mn-cs"/>
            </a:rPr>
            <a:t>Notes:</a:t>
          </a: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dgm:t>
    </dgm:pt>
    <dgm:pt modelId="{136C5C44-F0CF-477D-86E7-073F4C0EE20A}" type="parTrans" cxnId="{9B8E0660-C768-47A9-9972-D0C70E4A36B3}">
      <dgm:prSet/>
      <dgm:spPr/>
      <dgm:t>
        <a:bodyPr/>
        <a:lstStyle/>
        <a:p>
          <a:endParaRPr lang="en-US"/>
        </a:p>
      </dgm:t>
    </dgm:pt>
    <dgm:pt modelId="{51DEF8C2-6CB5-457B-BB68-C40154B7550D}" type="sibTrans" cxnId="{9B8E0660-C768-47A9-9972-D0C70E4A36B3}">
      <dgm:prSet/>
      <dgm:spPr/>
      <dgm:t>
        <a:bodyPr/>
        <a:lstStyle/>
        <a:p>
          <a:endParaRPr lang="en-US"/>
        </a:p>
      </dgm:t>
    </dgm:pt>
    <dgm:pt modelId="{24F3CF8B-90D8-4624-99EE-D14EF0C73831}">
      <dgm:prSet phldrT="[Text]" custT="1"/>
      <dgm:spPr>
        <a:xfrm rot="10800000">
          <a:off x="0" y="4368800"/>
          <a:ext cx="3543300" cy="43688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2300">
              <a:solidFill>
                <a:sysClr val="windowText" lastClr="000000"/>
              </a:solidFill>
              <a:latin typeface="Calibri"/>
              <a:ea typeface="+mn-ea"/>
              <a:cs typeface="+mn-cs"/>
            </a:rPr>
            <a:t>The Alliance Breaks Apart</a:t>
          </a:r>
        </a:p>
        <a:p>
          <a:pPr algn="ctr"/>
          <a:r>
            <a:rPr lang="en-US" sz="1600">
              <a:solidFill>
                <a:sysClr val="windowText" lastClr="000000"/>
              </a:solidFill>
              <a:latin typeface="Calibri"/>
              <a:ea typeface="+mn-ea"/>
              <a:cs typeface="+mn-cs"/>
            </a:rPr>
            <a:t>-The Cold War</a:t>
          </a:r>
        </a:p>
        <a:p>
          <a:pPr algn="ctr"/>
          <a:r>
            <a:rPr lang="en-US" sz="1600">
              <a:solidFill>
                <a:sysClr val="windowText" lastClr="000000"/>
              </a:solidFill>
              <a:latin typeface="Calibri"/>
              <a:ea typeface="+mn-ea"/>
              <a:cs typeface="+mn-cs"/>
            </a:rPr>
            <a:t>*What post-war issues caused the Western Allies and the Societ Union to disagree? What was the result of these disagreements?</a:t>
          </a:r>
        </a:p>
        <a:p>
          <a:pPr algn="l"/>
          <a:r>
            <a:rPr lang="en-US" sz="1600" b="1">
              <a:solidFill>
                <a:sysClr val="windowText" lastClr="000000"/>
              </a:solidFill>
              <a:latin typeface="Calibri"/>
              <a:ea typeface="+mn-ea"/>
              <a:cs typeface="+mn-cs"/>
            </a:rPr>
            <a:t>Notes:</a:t>
          </a: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a:p>
          <a:pPr algn="ctr"/>
          <a:endParaRPr lang="en-US" sz="1600">
            <a:solidFill>
              <a:sysClr val="windowText" lastClr="000000"/>
            </a:solidFill>
            <a:latin typeface="Calibri"/>
            <a:ea typeface="+mn-ea"/>
            <a:cs typeface="+mn-cs"/>
          </a:endParaRPr>
        </a:p>
      </dgm:t>
    </dgm:pt>
    <dgm:pt modelId="{9035ACEA-DFFB-4D23-BA47-FA8E63CBFFF8}" type="parTrans" cxnId="{96C6673D-F790-4E92-8CDF-442A4140CDD1}">
      <dgm:prSet/>
      <dgm:spPr/>
      <dgm:t>
        <a:bodyPr/>
        <a:lstStyle/>
        <a:p>
          <a:endParaRPr lang="en-US"/>
        </a:p>
      </dgm:t>
    </dgm:pt>
    <dgm:pt modelId="{328CC542-C2EB-4831-A9F2-3A5CBD3706E9}" type="sibTrans" cxnId="{96C6673D-F790-4E92-8CDF-442A4140CDD1}">
      <dgm:prSet/>
      <dgm:spPr/>
      <dgm:t>
        <a:bodyPr/>
        <a:lstStyle/>
        <a:p>
          <a:endParaRPr lang="en-US"/>
        </a:p>
      </dgm:t>
    </dgm:pt>
    <dgm:pt modelId="{06EFDCC5-D391-4E3A-8135-A4CFB145D753}">
      <dgm:prSet phldrT="[Text]" custT="1"/>
      <dgm:spPr>
        <a:xfrm rot="5400000">
          <a:off x="3130549" y="4781550"/>
          <a:ext cx="4368800" cy="35433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2200">
              <a:solidFill>
                <a:sysClr val="windowText" lastClr="000000"/>
              </a:solidFill>
              <a:latin typeface="Calibri"/>
              <a:ea typeface="+mn-ea"/>
              <a:cs typeface="+mn-cs"/>
            </a:rPr>
            <a:t>New Conflicts Develop</a:t>
          </a:r>
        </a:p>
        <a:p>
          <a:pPr algn="ctr"/>
          <a:r>
            <a:rPr lang="en-US" sz="1400">
              <a:solidFill>
                <a:sysClr val="windowText" lastClr="000000"/>
              </a:solidFill>
              <a:latin typeface="Calibri"/>
              <a:ea typeface="+mn-ea"/>
              <a:cs typeface="+mn-cs"/>
            </a:rPr>
            <a:t>- The Truman Doctrine</a:t>
          </a:r>
        </a:p>
        <a:p>
          <a:pPr algn="ctr"/>
          <a:r>
            <a:rPr lang="en-US" sz="1400">
              <a:solidFill>
                <a:sysClr val="windowText" lastClr="000000"/>
              </a:solidFill>
              <a:latin typeface="Calibri"/>
              <a:ea typeface="+mn-ea"/>
              <a:cs typeface="+mn-cs"/>
            </a:rPr>
            <a:t>- The Marshall Plan</a:t>
          </a:r>
        </a:p>
        <a:p>
          <a:pPr algn="ctr"/>
          <a:r>
            <a:rPr lang="en-US" sz="1400">
              <a:solidFill>
                <a:sysClr val="windowText" lastClr="000000"/>
              </a:solidFill>
              <a:latin typeface="Calibri"/>
              <a:ea typeface="+mn-ea"/>
              <a:cs typeface="+mn-cs"/>
            </a:rPr>
            <a:t>- NATO</a:t>
          </a:r>
        </a:p>
        <a:p>
          <a:pPr algn="ctr"/>
          <a:r>
            <a:rPr lang="en-US" sz="1400">
              <a:solidFill>
                <a:sysClr val="windowText" lastClr="000000"/>
              </a:solidFill>
              <a:latin typeface="Calibri"/>
              <a:ea typeface="+mn-ea"/>
              <a:cs typeface="+mn-cs"/>
            </a:rPr>
            <a:t>- The Warsaw Pact</a:t>
          </a:r>
        </a:p>
        <a:p>
          <a:pPr algn="ctr"/>
          <a:r>
            <a:rPr lang="en-US" sz="1400">
              <a:solidFill>
                <a:sysClr val="windowText" lastClr="000000"/>
              </a:solidFill>
              <a:latin typeface="Calibri"/>
              <a:ea typeface="+mn-ea"/>
              <a:cs typeface="+mn-cs"/>
            </a:rPr>
            <a:t>*How did World War II help cause the Cold War?</a:t>
          </a:r>
        </a:p>
        <a:p>
          <a:pPr algn="l"/>
          <a:r>
            <a:rPr lang="en-US" sz="1400" b="1">
              <a:solidFill>
                <a:sysClr val="windowText" lastClr="000000"/>
              </a:solidFill>
              <a:latin typeface="Calibri"/>
              <a:ea typeface="+mn-ea"/>
              <a:cs typeface="+mn-cs"/>
            </a:rPr>
            <a:t>Notes:</a:t>
          </a:r>
        </a:p>
        <a:p>
          <a:pPr algn="ctr"/>
          <a:endParaRPr lang="en-US" sz="1400">
            <a:solidFill>
              <a:sysClr val="windowText" lastClr="000000"/>
            </a:solidFill>
            <a:latin typeface="Calibri"/>
            <a:ea typeface="+mn-ea"/>
            <a:cs typeface="+mn-cs"/>
          </a:endParaRPr>
        </a:p>
        <a:p>
          <a:pPr algn="ctr"/>
          <a:endParaRPr lang="en-US" sz="1400">
            <a:solidFill>
              <a:sysClr val="windowText" lastClr="000000"/>
            </a:solidFill>
            <a:latin typeface="Calibri"/>
            <a:ea typeface="+mn-ea"/>
            <a:cs typeface="+mn-cs"/>
          </a:endParaRPr>
        </a:p>
        <a:p>
          <a:pPr algn="ctr"/>
          <a:endParaRPr lang="en-US" sz="1400">
            <a:solidFill>
              <a:sysClr val="windowText" lastClr="000000"/>
            </a:solidFill>
            <a:latin typeface="Calibri"/>
            <a:ea typeface="+mn-ea"/>
            <a:cs typeface="+mn-cs"/>
          </a:endParaRPr>
        </a:p>
        <a:p>
          <a:pPr algn="ctr"/>
          <a:endParaRPr lang="en-US" sz="1400">
            <a:solidFill>
              <a:sysClr val="windowText" lastClr="000000"/>
            </a:solidFill>
            <a:latin typeface="Calibri"/>
            <a:ea typeface="+mn-ea"/>
            <a:cs typeface="+mn-cs"/>
          </a:endParaRPr>
        </a:p>
        <a:p>
          <a:pPr algn="ctr"/>
          <a:endParaRPr lang="en-US" sz="1400">
            <a:solidFill>
              <a:sysClr val="windowText" lastClr="000000"/>
            </a:solidFill>
            <a:latin typeface="Calibri"/>
            <a:ea typeface="+mn-ea"/>
            <a:cs typeface="+mn-cs"/>
          </a:endParaRPr>
        </a:p>
        <a:p>
          <a:pPr algn="ctr"/>
          <a:r>
            <a:rPr lang="en-US" sz="1400">
              <a:solidFill>
                <a:sysClr val="windowText" lastClr="000000"/>
              </a:solidFill>
              <a:latin typeface="Calibri"/>
              <a:ea typeface="+mn-ea"/>
              <a:cs typeface="+mn-cs"/>
            </a:rPr>
            <a:t> </a:t>
          </a:r>
        </a:p>
      </dgm:t>
    </dgm:pt>
    <dgm:pt modelId="{0D76762E-934D-4484-9320-8907ED6CDACE}" type="parTrans" cxnId="{9AF5FB35-3945-434C-B83D-9923F31F68C4}">
      <dgm:prSet/>
      <dgm:spPr/>
      <dgm:t>
        <a:bodyPr/>
        <a:lstStyle/>
        <a:p>
          <a:endParaRPr lang="en-US"/>
        </a:p>
      </dgm:t>
    </dgm:pt>
    <dgm:pt modelId="{1D816414-FE38-4480-817D-D9FABFF181C1}" type="sibTrans" cxnId="{9AF5FB35-3945-434C-B83D-9923F31F68C4}">
      <dgm:prSet/>
      <dgm:spPr/>
      <dgm:t>
        <a:bodyPr/>
        <a:lstStyle/>
        <a:p>
          <a:endParaRPr lang="en-US"/>
        </a:p>
      </dgm:t>
    </dgm:pt>
    <dgm:pt modelId="{EF9122BF-466D-4094-AC45-6C99DE3C8E07}" type="pres">
      <dgm:prSet presAssocID="{62F80B9E-3269-412B-B6B1-31EEDA8BB5BF}" presName="diagram" presStyleCnt="0">
        <dgm:presLayoutVars>
          <dgm:chMax val="1"/>
          <dgm:dir/>
          <dgm:animLvl val="ctr"/>
          <dgm:resizeHandles val="exact"/>
        </dgm:presLayoutVars>
      </dgm:prSet>
      <dgm:spPr/>
      <dgm:t>
        <a:bodyPr/>
        <a:lstStyle/>
        <a:p>
          <a:endParaRPr lang="en-US"/>
        </a:p>
      </dgm:t>
    </dgm:pt>
    <dgm:pt modelId="{142255B0-E6BF-4F70-B3E2-8E482590D4F9}" type="pres">
      <dgm:prSet presAssocID="{62F80B9E-3269-412B-B6B1-31EEDA8BB5BF}" presName="matrix" presStyleCnt="0"/>
      <dgm:spPr/>
    </dgm:pt>
    <dgm:pt modelId="{2A1C534F-383A-4331-9F72-68ADA51A7DDD}" type="pres">
      <dgm:prSet presAssocID="{62F80B9E-3269-412B-B6B1-31EEDA8BB5BF}" presName="tile1" presStyleLbl="node1" presStyleIdx="0" presStyleCnt="4"/>
      <dgm:spPr/>
      <dgm:t>
        <a:bodyPr/>
        <a:lstStyle/>
        <a:p>
          <a:endParaRPr lang="en-US"/>
        </a:p>
      </dgm:t>
    </dgm:pt>
    <dgm:pt modelId="{00533C8D-3C12-4A3E-ACAA-3A617A74247E}" type="pres">
      <dgm:prSet presAssocID="{62F80B9E-3269-412B-B6B1-31EEDA8BB5BF}" presName="tile1text" presStyleLbl="node1" presStyleIdx="0" presStyleCnt="4">
        <dgm:presLayoutVars>
          <dgm:chMax val="0"/>
          <dgm:chPref val="0"/>
          <dgm:bulletEnabled val="1"/>
        </dgm:presLayoutVars>
      </dgm:prSet>
      <dgm:spPr/>
      <dgm:t>
        <a:bodyPr/>
        <a:lstStyle/>
        <a:p>
          <a:endParaRPr lang="en-US"/>
        </a:p>
      </dgm:t>
    </dgm:pt>
    <dgm:pt modelId="{3E75C9ED-5545-4B38-8639-CBD91E9CF0CF}" type="pres">
      <dgm:prSet presAssocID="{62F80B9E-3269-412B-B6B1-31EEDA8BB5BF}" presName="tile2" presStyleLbl="node1" presStyleIdx="1" presStyleCnt="4"/>
      <dgm:spPr/>
      <dgm:t>
        <a:bodyPr/>
        <a:lstStyle/>
        <a:p>
          <a:endParaRPr lang="en-US"/>
        </a:p>
      </dgm:t>
    </dgm:pt>
    <dgm:pt modelId="{048301E6-0649-47D6-AC15-7C0B4577335D}" type="pres">
      <dgm:prSet presAssocID="{62F80B9E-3269-412B-B6B1-31EEDA8BB5BF}" presName="tile2text" presStyleLbl="node1" presStyleIdx="1" presStyleCnt="4">
        <dgm:presLayoutVars>
          <dgm:chMax val="0"/>
          <dgm:chPref val="0"/>
          <dgm:bulletEnabled val="1"/>
        </dgm:presLayoutVars>
      </dgm:prSet>
      <dgm:spPr/>
      <dgm:t>
        <a:bodyPr/>
        <a:lstStyle/>
        <a:p>
          <a:endParaRPr lang="en-US"/>
        </a:p>
      </dgm:t>
    </dgm:pt>
    <dgm:pt modelId="{692D5593-73C5-451C-B8A5-1AD0CDC75BFF}" type="pres">
      <dgm:prSet presAssocID="{62F80B9E-3269-412B-B6B1-31EEDA8BB5BF}" presName="tile3" presStyleLbl="node1" presStyleIdx="2" presStyleCnt="4"/>
      <dgm:spPr/>
      <dgm:t>
        <a:bodyPr/>
        <a:lstStyle/>
        <a:p>
          <a:endParaRPr lang="en-US"/>
        </a:p>
      </dgm:t>
    </dgm:pt>
    <dgm:pt modelId="{32445CB6-340B-4CB7-BA77-8962AD6A4474}" type="pres">
      <dgm:prSet presAssocID="{62F80B9E-3269-412B-B6B1-31EEDA8BB5BF}" presName="tile3text" presStyleLbl="node1" presStyleIdx="2" presStyleCnt="4">
        <dgm:presLayoutVars>
          <dgm:chMax val="0"/>
          <dgm:chPref val="0"/>
          <dgm:bulletEnabled val="1"/>
        </dgm:presLayoutVars>
      </dgm:prSet>
      <dgm:spPr/>
      <dgm:t>
        <a:bodyPr/>
        <a:lstStyle/>
        <a:p>
          <a:endParaRPr lang="en-US"/>
        </a:p>
      </dgm:t>
    </dgm:pt>
    <dgm:pt modelId="{3CCC3888-5D96-4976-95B0-F924D303AB55}" type="pres">
      <dgm:prSet presAssocID="{62F80B9E-3269-412B-B6B1-31EEDA8BB5BF}" presName="tile4" presStyleLbl="node1" presStyleIdx="3" presStyleCnt="4"/>
      <dgm:spPr/>
      <dgm:t>
        <a:bodyPr/>
        <a:lstStyle/>
        <a:p>
          <a:endParaRPr lang="en-US"/>
        </a:p>
      </dgm:t>
    </dgm:pt>
    <dgm:pt modelId="{DA843692-902C-487C-A744-5EEEA7D21BF8}" type="pres">
      <dgm:prSet presAssocID="{62F80B9E-3269-412B-B6B1-31EEDA8BB5BF}" presName="tile4text" presStyleLbl="node1" presStyleIdx="3" presStyleCnt="4">
        <dgm:presLayoutVars>
          <dgm:chMax val="0"/>
          <dgm:chPref val="0"/>
          <dgm:bulletEnabled val="1"/>
        </dgm:presLayoutVars>
      </dgm:prSet>
      <dgm:spPr/>
      <dgm:t>
        <a:bodyPr/>
        <a:lstStyle/>
        <a:p>
          <a:endParaRPr lang="en-US"/>
        </a:p>
      </dgm:t>
    </dgm:pt>
    <dgm:pt modelId="{98C882EB-7CEE-4524-A71B-242652CC1D37}" type="pres">
      <dgm:prSet presAssocID="{62F80B9E-3269-412B-B6B1-31EEDA8BB5BF}" presName="centerTile" presStyleLbl="fgShp" presStyleIdx="0" presStyleCnt="1" custScaleX="60796" custScaleY="50378" custLinFactNeighborX="2389" custLinFactNeighborY="-13953">
        <dgm:presLayoutVars>
          <dgm:chMax val="0"/>
          <dgm:chPref val="0"/>
        </dgm:presLayoutVars>
      </dgm:prSet>
      <dgm:spPr/>
      <dgm:t>
        <a:bodyPr/>
        <a:lstStyle/>
        <a:p>
          <a:endParaRPr lang="en-US"/>
        </a:p>
      </dgm:t>
    </dgm:pt>
  </dgm:ptLst>
  <dgm:cxnLst>
    <dgm:cxn modelId="{843A3EDE-D547-4A09-B77D-D2C1F3EC5E80}" type="presOf" srcId="{24F3CF8B-90D8-4624-99EE-D14EF0C73831}" destId="{32445CB6-340B-4CB7-BA77-8962AD6A4474}" srcOrd="1" destOrd="0" presId="urn:microsoft.com/office/officeart/2005/8/layout/matrix1"/>
    <dgm:cxn modelId="{1FF49D80-6C94-4505-AD27-373961F285E4}" type="presOf" srcId="{D1AAD771-A399-4F43-937D-BE66BB567038}" destId="{3E75C9ED-5545-4B38-8639-CBD91E9CF0CF}" srcOrd="0" destOrd="0" presId="urn:microsoft.com/office/officeart/2005/8/layout/matrix1"/>
    <dgm:cxn modelId="{6E521372-ACD4-486D-8EE2-DEAF64A11A5D}" type="presOf" srcId="{24F3CF8B-90D8-4624-99EE-D14EF0C73831}" destId="{692D5593-73C5-451C-B8A5-1AD0CDC75BFF}" srcOrd="0" destOrd="0" presId="urn:microsoft.com/office/officeart/2005/8/layout/matrix1"/>
    <dgm:cxn modelId="{3D49A1CC-3771-4888-B026-77C6FD457F5C}" type="presOf" srcId="{06EFDCC5-D391-4E3A-8135-A4CFB145D753}" destId="{3CCC3888-5D96-4976-95B0-F924D303AB55}" srcOrd="0" destOrd="0" presId="urn:microsoft.com/office/officeart/2005/8/layout/matrix1"/>
    <dgm:cxn modelId="{B643C453-6C01-48CF-A8E6-71BD7FEF112C}" type="presOf" srcId="{D1AAD771-A399-4F43-937D-BE66BB567038}" destId="{048301E6-0649-47D6-AC15-7C0B4577335D}" srcOrd="1" destOrd="0" presId="urn:microsoft.com/office/officeart/2005/8/layout/matrix1"/>
    <dgm:cxn modelId="{61DDBF70-F8D4-497E-896B-D55D4E122309}" type="presOf" srcId="{AE1B20D0-90C4-4626-9BB1-0C705CC988CF}" destId="{00533C8D-3C12-4A3E-ACAA-3A617A74247E}" srcOrd="1" destOrd="0" presId="urn:microsoft.com/office/officeart/2005/8/layout/matrix1"/>
    <dgm:cxn modelId="{81B5742A-9AC7-4B7A-8B94-7F27CF4158D6}" srcId="{962CF65C-8BCD-462B-A53B-CEFC2A73FBA4}" destId="{AE1B20D0-90C4-4626-9BB1-0C705CC988CF}" srcOrd="0" destOrd="0" parTransId="{27174B5B-D30D-43A2-B9D9-2E0493B9A7C0}" sibTransId="{E0950409-8726-40F8-AE35-387377E76233}"/>
    <dgm:cxn modelId="{96C6673D-F790-4E92-8CDF-442A4140CDD1}" srcId="{962CF65C-8BCD-462B-A53B-CEFC2A73FBA4}" destId="{24F3CF8B-90D8-4624-99EE-D14EF0C73831}" srcOrd="2" destOrd="0" parTransId="{9035ACEA-DFFB-4D23-BA47-FA8E63CBFFF8}" sibTransId="{328CC542-C2EB-4831-A9F2-3A5CBD3706E9}"/>
    <dgm:cxn modelId="{DE359A08-F399-4332-ACBB-A842FF062F0C}" type="presOf" srcId="{62F80B9E-3269-412B-B6B1-31EEDA8BB5BF}" destId="{EF9122BF-466D-4094-AC45-6C99DE3C8E07}" srcOrd="0" destOrd="0" presId="urn:microsoft.com/office/officeart/2005/8/layout/matrix1"/>
    <dgm:cxn modelId="{48E87BB2-6CBF-4F9E-9C04-8539E4A046E0}" type="presOf" srcId="{962CF65C-8BCD-462B-A53B-CEFC2A73FBA4}" destId="{98C882EB-7CEE-4524-A71B-242652CC1D37}" srcOrd="0" destOrd="0" presId="urn:microsoft.com/office/officeart/2005/8/layout/matrix1"/>
    <dgm:cxn modelId="{9B8E0660-C768-47A9-9972-D0C70E4A36B3}" srcId="{962CF65C-8BCD-462B-A53B-CEFC2A73FBA4}" destId="{D1AAD771-A399-4F43-937D-BE66BB567038}" srcOrd="1" destOrd="0" parTransId="{136C5C44-F0CF-477D-86E7-073F4C0EE20A}" sibTransId="{51DEF8C2-6CB5-457B-BB68-C40154B7550D}"/>
    <dgm:cxn modelId="{FA499F30-E8B4-494F-8D2A-9E53BFF836AB}" srcId="{62F80B9E-3269-412B-B6B1-31EEDA8BB5BF}" destId="{962CF65C-8BCD-462B-A53B-CEFC2A73FBA4}" srcOrd="0" destOrd="0" parTransId="{331DF28A-E9D2-4F3A-BA7F-54F427A71D48}" sibTransId="{4AEA32E1-A535-4883-8B9A-EC1C2F3B8D61}"/>
    <dgm:cxn modelId="{54799FE6-7AA7-4A4F-BA2F-924A2CFDB8A0}" type="presOf" srcId="{AE1B20D0-90C4-4626-9BB1-0C705CC988CF}" destId="{2A1C534F-383A-4331-9F72-68ADA51A7DDD}" srcOrd="0" destOrd="0" presId="urn:microsoft.com/office/officeart/2005/8/layout/matrix1"/>
    <dgm:cxn modelId="{7934E9A8-6CC7-4DCF-90BE-C57EC9FA66CC}" type="presOf" srcId="{06EFDCC5-D391-4E3A-8135-A4CFB145D753}" destId="{DA843692-902C-487C-A744-5EEEA7D21BF8}" srcOrd="1" destOrd="0" presId="urn:microsoft.com/office/officeart/2005/8/layout/matrix1"/>
    <dgm:cxn modelId="{9AF5FB35-3945-434C-B83D-9923F31F68C4}" srcId="{962CF65C-8BCD-462B-A53B-CEFC2A73FBA4}" destId="{06EFDCC5-D391-4E3A-8135-A4CFB145D753}" srcOrd="3" destOrd="0" parTransId="{0D76762E-934D-4484-9320-8907ED6CDACE}" sibTransId="{1D816414-FE38-4480-817D-D9FABFF181C1}"/>
    <dgm:cxn modelId="{17909816-8116-41C3-8CE2-61B99A64E89B}" type="presParOf" srcId="{EF9122BF-466D-4094-AC45-6C99DE3C8E07}" destId="{142255B0-E6BF-4F70-B3E2-8E482590D4F9}" srcOrd="0" destOrd="0" presId="urn:microsoft.com/office/officeart/2005/8/layout/matrix1"/>
    <dgm:cxn modelId="{060B9E38-132B-464F-805D-E71CB606FDE9}" type="presParOf" srcId="{142255B0-E6BF-4F70-B3E2-8E482590D4F9}" destId="{2A1C534F-383A-4331-9F72-68ADA51A7DDD}" srcOrd="0" destOrd="0" presId="urn:microsoft.com/office/officeart/2005/8/layout/matrix1"/>
    <dgm:cxn modelId="{20AA26E6-229D-4015-9160-CC5489445079}" type="presParOf" srcId="{142255B0-E6BF-4F70-B3E2-8E482590D4F9}" destId="{00533C8D-3C12-4A3E-ACAA-3A617A74247E}" srcOrd="1" destOrd="0" presId="urn:microsoft.com/office/officeart/2005/8/layout/matrix1"/>
    <dgm:cxn modelId="{EF64400B-9209-403D-AF7A-100C8AA58B2A}" type="presParOf" srcId="{142255B0-E6BF-4F70-B3E2-8E482590D4F9}" destId="{3E75C9ED-5545-4B38-8639-CBD91E9CF0CF}" srcOrd="2" destOrd="0" presId="urn:microsoft.com/office/officeart/2005/8/layout/matrix1"/>
    <dgm:cxn modelId="{BFA835C4-650B-474E-B358-1CD240845D5F}" type="presParOf" srcId="{142255B0-E6BF-4F70-B3E2-8E482590D4F9}" destId="{048301E6-0649-47D6-AC15-7C0B4577335D}" srcOrd="3" destOrd="0" presId="urn:microsoft.com/office/officeart/2005/8/layout/matrix1"/>
    <dgm:cxn modelId="{43EE0CD3-AEED-4B6F-A52A-6A3AC3E001F2}" type="presParOf" srcId="{142255B0-E6BF-4F70-B3E2-8E482590D4F9}" destId="{692D5593-73C5-451C-B8A5-1AD0CDC75BFF}" srcOrd="4" destOrd="0" presId="urn:microsoft.com/office/officeart/2005/8/layout/matrix1"/>
    <dgm:cxn modelId="{12D4C158-24D0-42B1-9779-4351958169AE}" type="presParOf" srcId="{142255B0-E6BF-4F70-B3E2-8E482590D4F9}" destId="{32445CB6-340B-4CB7-BA77-8962AD6A4474}" srcOrd="5" destOrd="0" presId="urn:microsoft.com/office/officeart/2005/8/layout/matrix1"/>
    <dgm:cxn modelId="{3DC44564-6015-43D3-AEDE-D74AD54357E3}" type="presParOf" srcId="{142255B0-E6BF-4F70-B3E2-8E482590D4F9}" destId="{3CCC3888-5D96-4976-95B0-F924D303AB55}" srcOrd="6" destOrd="0" presId="urn:microsoft.com/office/officeart/2005/8/layout/matrix1"/>
    <dgm:cxn modelId="{6FB5B2F9-6CD4-43FF-8D0E-27CA16FF8D85}" type="presParOf" srcId="{142255B0-E6BF-4F70-B3E2-8E482590D4F9}" destId="{DA843692-902C-487C-A744-5EEEA7D21BF8}" srcOrd="7" destOrd="0" presId="urn:microsoft.com/office/officeart/2005/8/layout/matrix1"/>
    <dgm:cxn modelId="{587C5018-CDF1-4A5A-A3A7-FB4BF0029C6B}" type="presParOf" srcId="{EF9122BF-466D-4094-AC45-6C99DE3C8E07}" destId="{98C882EB-7CEE-4524-A71B-242652CC1D37}" srcOrd="1" destOrd="0" presId="urn:microsoft.com/office/officeart/2005/8/layout/matrix1"/>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C534F-383A-4331-9F72-68ADA51A7DDD}">
      <dsp:nvSpPr>
        <dsp:cNvPr id="0" name=""/>
        <dsp:cNvSpPr/>
      </dsp:nvSpPr>
      <dsp:spPr>
        <a:xfrm rot="16200000">
          <a:off x="628650" y="-628650"/>
          <a:ext cx="3390900" cy="46482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kern="1200" dirty="0">
              <a:solidFill>
                <a:sysClr val="windowText" lastClr="000000"/>
              </a:solidFill>
              <a:latin typeface="Calibri"/>
              <a:ea typeface="+mn-ea"/>
              <a:cs typeface="+mn-cs"/>
            </a:rPr>
            <a:t>The War's Aftermath</a:t>
          </a:r>
        </a:p>
        <a:p>
          <a:pPr lvl="0" algn="ctr" defTabSz="1022350">
            <a:lnSpc>
              <a:spcPct val="90000"/>
            </a:lnSpc>
            <a:spcBef>
              <a:spcPct val="0"/>
            </a:spcBef>
            <a:spcAft>
              <a:spcPct val="35000"/>
            </a:spcAft>
          </a:pPr>
          <a:r>
            <a:rPr lang="en-US" sz="2300" kern="1200" dirty="0">
              <a:solidFill>
                <a:sysClr val="windowText" lastClr="000000"/>
              </a:solidFill>
              <a:latin typeface="Calibri"/>
              <a:ea typeface="+mn-ea"/>
              <a:cs typeface="+mn-cs"/>
            </a:rPr>
            <a:t>- </a:t>
          </a:r>
          <a:r>
            <a:rPr lang="en-US" sz="1600" kern="1200" dirty="0">
              <a:solidFill>
                <a:sysClr val="windowText" lastClr="000000"/>
              </a:solidFill>
              <a:latin typeface="Calibri"/>
              <a:ea typeface="+mn-ea"/>
              <a:cs typeface="+mn-cs"/>
            </a:rPr>
            <a:t>Holocaust</a:t>
          </a:r>
        </a:p>
        <a:p>
          <a:pPr lvl="0" algn="ctr" defTabSz="1022350">
            <a:lnSpc>
              <a:spcPct val="90000"/>
            </a:lnSpc>
            <a:spcBef>
              <a:spcPct val="0"/>
            </a:spcBef>
            <a:spcAft>
              <a:spcPct val="35000"/>
            </a:spcAft>
          </a:pPr>
          <a:r>
            <a:rPr lang="en-US" sz="1600" kern="1200" dirty="0">
              <a:solidFill>
                <a:sysClr val="windowText" lastClr="000000"/>
              </a:solidFill>
              <a:latin typeface="Calibri"/>
              <a:ea typeface="+mn-ea"/>
              <a:cs typeface="+mn-cs"/>
            </a:rPr>
            <a:t>- The Nuremburg Trials</a:t>
          </a:r>
        </a:p>
        <a:p>
          <a:pPr lvl="0" algn="ctr" defTabSz="1022350">
            <a:lnSpc>
              <a:spcPct val="90000"/>
            </a:lnSpc>
            <a:spcBef>
              <a:spcPct val="0"/>
            </a:spcBef>
            <a:spcAft>
              <a:spcPct val="35000"/>
            </a:spcAft>
          </a:pPr>
          <a:r>
            <a:rPr lang="en-US" sz="1600" kern="1200" dirty="0">
              <a:solidFill>
                <a:sysClr val="windowText" lastClr="000000"/>
              </a:solidFill>
              <a:latin typeface="Calibri"/>
              <a:ea typeface="+mn-ea"/>
              <a:cs typeface="+mn-cs"/>
            </a:rPr>
            <a:t>- Occupying Germany &amp; Japan</a:t>
          </a:r>
        </a:p>
        <a:p>
          <a:pPr lvl="0" algn="ctr" defTabSz="1022350">
            <a:lnSpc>
              <a:spcPct val="90000"/>
            </a:lnSpc>
            <a:spcBef>
              <a:spcPct val="0"/>
            </a:spcBef>
            <a:spcAft>
              <a:spcPct val="35000"/>
            </a:spcAft>
          </a:pPr>
          <a:r>
            <a:rPr lang="en-US" sz="1600" kern="1200" dirty="0">
              <a:solidFill>
                <a:sysClr val="windowText" lastClr="000000"/>
              </a:solidFill>
              <a:latin typeface="Calibri"/>
              <a:ea typeface="+mn-ea"/>
              <a:cs typeface="+mn-cs"/>
            </a:rPr>
            <a:t>*What issues did the Allies face after World War II?</a:t>
          </a:r>
        </a:p>
        <a:p>
          <a:pPr lvl="0" algn="l" defTabSz="1022350">
            <a:lnSpc>
              <a:spcPct val="90000"/>
            </a:lnSpc>
            <a:spcBef>
              <a:spcPct val="0"/>
            </a:spcBef>
            <a:spcAft>
              <a:spcPct val="35000"/>
            </a:spcAft>
          </a:pPr>
          <a:r>
            <a:rPr lang="en-US" sz="1600" b="1" kern="1200" dirty="0">
              <a:solidFill>
                <a:sysClr val="windowText" lastClr="000000"/>
              </a:solidFill>
              <a:latin typeface="Calibri"/>
              <a:ea typeface="+mn-ea"/>
              <a:cs typeface="+mn-cs"/>
            </a:rPr>
            <a:t>Notes: </a:t>
          </a:r>
        </a:p>
        <a:p>
          <a:pPr lvl="0" algn="ctr" defTabSz="1022350">
            <a:lnSpc>
              <a:spcPct val="90000"/>
            </a:lnSpc>
            <a:spcBef>
              <a:spcPct val="0"/>
            </a:spcBef>
            <a:spcAft>
              <a:spcPct val="35000"/>
            </a:spcAft>
          </a:pPr>
          <a:endParaRPr lang="en-US" sz="1600" kern="1200" dirty="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dirty="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dirty="0">
            <a:solidFill>
              <a:sysClr val="windowText" lastClr="000000"/>
            </a:solidFill>
            <a:latin typeface="Calibri"/>
            <a:ea typeface="+mn-ea"/>
            <a:cs typeface="+mn-cs"/>
          </a:endParaRPr>
        </a:p>
      </dsp:txBody>
      <dsp:txXfrm rot="5400000">
        <a:off x="0" y="124148"/>
        <a:ext cx="4648200" cy="2419027"/>
      </dsp:txXfrm>
    </dsp:sp>
    <dsp:sp modelId="{3E75C9ED-5545-4B38-8639-CBD91E9CF0CF}">
      <dsp:nvSpPr>
        <dsp:cNvPr id="0" name=""/>
        <dsp:cNvSpPr/>
      </dsp:nvSpPr>
      <dsp:spPr>
        <a:xfrm>
          <a:off x="4648200" y="0"/>
          <a:ext cx="4648200" cy="33909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a:solidFill>
                <a:sysClr val="windowText" lastClr="000000"/>
              </a:solidFill>
              <a:latin typeface="Calibri"/>
              <a:ea typeface="+mn-ea"/>
              <a:cs typeface="+mn-cs"/>
            </a:rPr>
            <a:t>Establishing the United Nations</a:t>
          </a:r>
        </a:p>
        <a:p>
          <a:pPr lvl="0" algn="ctr" defTabSz="1066800">
            <a:lnSpc>
              <a:spcPct val="90000"/>
            </a:lnSpc>
            <a:spcBef>
              <a:spcPct val="0"/>
            </a:spcBef>
            <a:spcAft>
              <a:spcPct val="35000"/>
            </a:spcAft>
          </a:pPr>
          <a:r>
            <a:rPr lang="en-US" sz="1600" kern="1200">
              <a:solidFill>
                <a:sysClr val="windowText" lastClr="000000"/>
              </a:solidFill>
              <a:latin typeface="Calibri"/>
              <a:ea typeface="+mn-ea"/>
              <a:cs typeface="+mn-cs"/>
            </a:rPr>
            <a:t>- The United Nations</a:t>
          </a:r>
        </a:p>
        <a:p>
          <a:pPr lvl="0" algn="ctr" defTabSz="1066800">
            <a:lnSpc>
              <a:spcPct val="90000"/>
            </a:lnSpc>
            <a:spcBef>
              <a:spcPct val="0"/>
            </a:spcBef>
            <a:spcAft>
              <a:spcPct val="35000"/>
            </a:spcAft>
          </a:pPr>
          <a:r>
            <a:rPr lang="en-US" sz="1600" kern="1200">
              <a:solidFill>
                <a:sysClr val="windowText" lastClr="000000"/>
              </a:solidFill>
              <a:latin typeface="Calibri"/>
              <a:ea typeface="+mn-ea"/>
              <a:cs typeface="+mn-cs"/>
            </a:rPr>
            <a:t>*Compare &amp; Contrast the UN with the League of Nations: Why is the UN a stronger organization?</a:t>
          </a:r>
        </a:p>
        <a:p>
          <a:pPr lvl="0" algn="l" defTabSz="1066800">
            <a:lnSpc>
              <a:spcPct val="90000"/>
            </a:lnSpc>
            <a:spcBef>
              <a:spcPct val="0"/>
            </a:spcBef>
            <a:spcAft>
              <a:spcPct val="35000"/>
            </a:spcAft>
          </a:pPr>
          <a:r>
            <a:rPr lang="en-US" sz="1600" b="1" kern="1200">
              <a:solidFill>
                <a:sysClr val="windowText" lastClr="000000"/>
              </a:solidFill>
              <a:latin typeface="Calibri"/>
              <a:ea typeface="+mn-ea"/>
              <a:cs typeface="+mn-cs"/>
            </a:rPr>
            <a:t>Notes:</a:t>
          </a:r>
        </a:p>
        <a:p>
          <a:pPr lvl="0" algn="ctr" defTabSz="106680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6680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66800">
            <a:lnSpc>
              <a:spcPct val="90000"/>
            </a:lnSpc>
            <a:spcBef>
              <a:spcPct val="0"/>
            </a:spcBef>
            <a:spcAft>
              <a:spcPct val="35000"/>
            </a:spcAft>
          </a:pPr>
          <a:endParaRPr lang="en-US" sz="1600" kern="1200">
            <a:solidFill>
              <a:sysClr val="windowText" lastClr="000000"/>
            </a:solidFill>
            <a:latin typeface="Calibri"/>
            <a:ea typeface="+mn-ea"/>
            <a:cs typeface="+mn-cs"/>
          </a:endParaRPr>
        </a:p>
      </dsp:txBody>
      <dsp:txXfrm>
        <a:off x="4648200" y="0"/>
        <a:ext cx="4524052" cy="2543175"/>
      </dsp:txXfrm>
    </dsp:sp>
    <dsp:sp modelId="{692D5593-73C5-451C-B8A5-1AD0CDC75BFF}">
      <dsp:nvSpPr>
        <dsp:cNvPr id="0" name=""/>
        <dsp:cNvSpPr/>
      </dsp:nvSpPr>
      <dsp:spPr>
        <a:xfrm rot="10800000">
          <a:off x="0" y="3390900"/>
          <a:ext cx="4648200" cy="33909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kern="1200">
              <a:solidFill>
                <a:sysClr val="windowText" lastClr="000000"/>
              </a:solidFill>
              <a:latin typeface="Calibri"/>
              <a:ea typeface="+mn-ea"/>
              <a:cs typeface="+mn-cs"/>
            </a:rPr>
            <a:t>The Alliance Breaks Apart</a:t>
          </a:r>
        </a:p>
        <a:p>
          <a:pPr lvl="0" algn="ctr" defTabSz="1022350">
            <a:lnSpc>
              <a:spcPct val="90000"/>
            </a:lnSpc>
            <a:spcBef>
              <a:spcPct val="0"/>
            </a:spcBef>
            <a:spcAft>
              <a:spcPct val="35000"/>
            </a:spcAft>
          </a:pPr>
          <a:r>
            <a:rPr lang="en-US" sz="1600" kern="1200">
              <a:solidFill>
                <a:sysClr val="windowText" lastClr="000000"/>
              </a:solidFill>
              <a:latin typeface="Calibri"/>
              <a:ea typeface="+mn-ea"/>
              <a:cs typeface="+mn-cs"/>
            </a:rPr>
            <a:t>-The Cold War</a:t>
          </a:r>
        </a:p>
        <a:p>
          <a:pPr lvl="0" algn="ctr" defTabSz="1022350">
            <a:lnSpc>
              <a:spcPct val="90000"/>
            </a:lnSpc>
            <a:spcBef>
              <a:spcPct val="0"/>
            </a:spcBef>
            <a:spcAft>
              <a:spcPct val="35000"/>
            </a:spcAft>
          </a:pPr>
          <a:r>
            <a:rPr lang="en-US" sz="1600" kern="1200">
              <a:solidFill>
                <a:sysClr val="windowText" lastClr="000000"/>
              </a:solidFill>
              <a:latin typeface="Calibri"/>
              <a:ea typeface="+mn-ea"/>
              <a:cs typeface="+mn-cs"/>
            </a:rPr>
            <a:t>*What post-war issues caused the Western Allies and the Societ Union to disagree? What was the result of these disagreements?</a:t>
          </a:r>
        </a:p>
        <a:p>
          <a:pPr lvl="0" algn="l" defTabSz="1022350">
            <a:lnSpc>
              <a:spcPct val="90000"/>
            </a:lnSpc>
            <a:spcBef>
              <a:spcPct val="0"/>
            </a:spcBef>
            <a:spcAft>
              <a:spcPct val="35000"/>
            </a:spcAft>
          </a:pPr>
          <a:r>
            <a:rPr lang="en-US" sz="1600" b="1" kern="1200">
              <a:solidFill>
                <a:sysClr val="windowText" lastClr="000000"/>
              </a:solidFill>
              <a:latin typeface="Calibri"/>
              <a:ea typeface="+mn-ea"/>
              <a:cs typeface="+mn-cs"/>
            </a:rPr>
            <a:t>Notes:</a:t>
          </a: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a:p>
          <a:pPr lvl="0" algn="ctr" defTabSz="1022350">
            <a:lnSpc>
              <a:spcPct val="90000"/>
            </a:lnSpc>
            <a:spcBef>
              <a:spcPct val="0"/>
            </a:spcBef>
            <a:spcAft>
              <a:spcPct val="35000"/>
            </a:spcAft>
          </a:pPr>
          <a:endParaRPr lang="en-US" sz="1600" kern="1200">
            <a:solidFill>
              <a:sysClr val="windowText" lastClr="000000"/>
            </a:solidFill>
            <a:latin typeface="Calibri"/>
            <a:ea typeface="+mn-ea"/>
            <a:cs typeface="+mn-cs"/>
          </a:endParaRPr>
        </a:p>
      </dsp:txBody>
      <dsp:txXfrm rot="10800000">
        <a:off x="124148" y="4238624"/>
        <a:ext cx="4524052" cy="2543175"/>
      </dsp:txXfrm>
    </dsp:sp>
    <dsp:sp modelId="{3CCC3888-5D96-4976-95B0-F924D303AB55}">
      <dsp:nvSpPr>
        <dsp:cNvPr id="0" name=""/>
        <dsp:cNvSpPr/>
      </dsp:nvSpPr>
      <dsp:spPr>
        <a:xfrm rot="5400000">
          <a:off x="5276850" y="2762249"/>
          <a:ext cx="3390900" cy="4648200"/>
        </a:xfrm>
        <a:prstGeom prst="round1Rect">
          <a:avLst/>
        </a:prstGeom>
        <a:noFill/>
        <a:ln>
          <a:solidFill>
            <a:sysClr val="windowText" lastClr="000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a:solidFill>
                <a:sysClr val="windowText" lastClr="000000"/>
              </a:solidFill>
              <a:latin typeface="Calibri"/>
              <a:ea typeface="+mn-ea"/>
              <a:cs typeface="+mn-cs"/>
            </a:rPr>
            <a:t>New Conflicts Develop</a:t>
          </a: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 The Truman Doctrine</a:t>
          </a: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 The Marshall Plan</a:t>
          </a: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 NATO</a:t>
          </a: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 The Warsaw Pact</a:t>
          </a: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*How did World War II help cause the Cold War?</a:t>
          </a:r>
        </a:p>
        <a:p>
          <a:pPr lvl="0" algn="l" defTabSz="977900">
            <a:lnSpc>
              <a:spcPct val="90000"/>
            </a:lnSpc>
            <a:spcBef>
              <a:spcPct val="0"/>
            </a:spcBef>
            <a:spcAft>
              <a:spcPct val="35000"/>
            </a:spcAft>
          </a:pPr>
          <a:r>
            <a:rPr lang="en-US" sz="1400" b="1" kern="1200">
              <a:solidFill>
                <a:sysClr val="windowText" lastClr="000000"/>
              </a:solidFill>
              <a:latin typeface="Calibri"/>
              <a:ea typeface="+mn-ea"/>
              <a:cs typeface="+mn-cs"/>
            </a:rPr>
            <a:t>Notes:</a:t>
          </a:r>
        </a:p>
        <a:p>
          <a:pPr lvl="0" algn="ctr" defTabSz="977900">
            <a:lnSpc>
              <a:spcPct val="90000"/>
            </a:lnSpc>
            <a:spcBef>
              <a:spcPct val="0"/>
            </a:spcBef>
            <a:spcAft>
              <a:spcPct val="35000"/>
            </a:spcAft>
          </a:pPr>
          <a:endParaRPr lang="en-US" sz="1400" kern="1200">
            <a:solidFill>
              <a:sysClr val="windowText" lastClr="000000"/>
            </a:solidFill>
            <a:latin typeface="Calibri"/>
            <a:ea typeface="+mn-ea"/>
            <a:cs typeface="+mn-cs"/>
          </a:endParaRPr>
        </a:p>
        <a:p>
          <a:pPr lvl="0" algn="ctr" defTabSz="977900">
            <a:lnSpc>
              <a:spcPct val="90000"/>
            </a:lnSpc>
            <a:spcBef>
              <a:spcPct val="0"/>
            </a:spcBef>
            <a:spcAft>
              <a:spcPct val="35000"/>
            </a:spcAft>
          </a:pPr>
          <a:endParaRPr lang="en-US" sz="1400" kern="1200">
            <a:solidFill>
              <a:sysClr val="windowText" lastClr="000000"/>
            </a:solidFill>
            <a:latin typeface="Calibri"/>
            <a:ea typeface="+mn-ea"/>
            <a:cs typeface="+mn-cs"/>
          </a:endParaRPr>
        </a:p>
        <a:p>
          <a:pPr lvl="0" algn="ctr" defTabSz="977900">
            <a:lnSpc>
              <a:spcPct val="90000"/>
            </a:lnSpc>
            <a:spcBef>
              <a:spcPct val="0"/>
            </a:spcBef>
            <a:spcAft>
              <a:spcPct val="35000"/>
            </a:spcAft>
          </a:pPr>
          <a:endParaRPr lang="en-US" sz="1400" kern="1200">
            <a:solidFill>
              <a:sysClr val="windowText" lastClr="000000"/>
            </a:solidFill>
            <a:latin typeface="Calibri"/>
            <a:ea typeface="+mn-ea"/>
            <a:cs typeface="+mn-cs"/>
          </a:endParaRPr>
        </a:p>
        <a:p>
          <a:pPr lvl="0" algn="ctr" defTabSz="977900">
            <a:lnSpc>
              <a:spcPct val="90000"/>
            </a:lnSpc>
            <a:spcBef>
              <a:spcPct val="0"/>
            </a:spcBef>
            <a:spcAft>
              <a:spcPct val="35000"/>
            </a:spcAft>
          </a:pPr>
          <a:endParaRPr lang="en-US" sz="1400" kern="1200">
            <a:solidFill>
              <a:sysClr val="windowText" lastClr="000000"/>
            </a:solidFill>
            <a:latin typeface="Calibri"/>
            <a:ea typeface="+mn-ea"/>
            <a:cs typeface="+mn-cs"/>
          </a:endParaRPr>
        </a:p>
        <a:p>
          <a:pPr lvl="0" algn="ctr" defTabSz="977900">
            <a:lnSpc>
              <a:spcPct val="90000"/>
            </a:lnSpc>
            <a:spcBef>
              <a:spcPct val="0"/>
            </a:spcBef>
            <a:spcAft>
              <a:spcPct val="35000"/>
            </a:spcAft>
          </a:pPr>
          <a:endParaRPr lang="en-US" sz="1400" kern="1200">
            <a:solidFill>
              <a:sysClr val="windowText" lastClr="000000"/>
            </a:solidFill>
            <a:latin typeface="Calibri"/>
            <a:ea typeface="+mn-ea"/>
            <a:cs typeface="+mn-cs"/>
          </a:endParaRPr>
        </a:p>
        <a:p>
          <a:pPr lvl="0" algn="ctr" defTabSz="977900">
            <a:lnSpc>
              <a:spcPct val="90000"/>
            </a:lnSpc>
            <a:spcBef>
              <a:spcPct val="0"/>
            </a:spcBef>
            <a:spcAft>
              <a:spcPct val="35000"/>
            </a:spcAft>
          </a:pPr>
          <a:r>
            <a:rPr lang="en-US" sz="1400" kern="1200">
              <a:solidFill>
                <a:sysClr val="windowText" lastClr="000000"/>
              </a:solidFill>
              <a:latin typeface="Calibri"/>
              <a:ea typeface="+mn-ea"/>
              <a:cs typeface="+mn-cs"/>
            </a:rPr>
            <a:t> </a:t>
          </a:r>
        </a:p>
      </dsp:txBody>
      <dsp:txXfrm rot="-5400000">
        <a:off x="4648200" y="4238624"/>
        <a:ext cx="4648200" cy="2419027"/>
      </dsp:txXfrm>
    </dsp:sp>
    <dsp:sp modelId="{98C882EB-7CEE-4524-A71B-242652CC1D37}">
      <dsp:nvSpPr>
        <dsp:cNvPr id="0" name=""/>
        <dsp:cNvSpPr/>
      </dsp:nvSpPr>
      <dsp:spPr>
        <a:xfrm>
          <a:off x="3867051" y="2727266"/>
          <a:ext cx="1695551" cy="854133"/>
        </a:xfrm>
        <a:prstGeom prst="roundRect">
          <a:avLst/>
        </a:prstGeom>
        <a:gradFill rotWithShape="0">
          <a:gsLst>
            <a:gs pos="0">
              <a:srgbClr val="4F81BD">
                <a:tint val="60000"/>
                <a:hueOff val="0"/>
                <a:satOff val="0"/>
                <a:lumOff val="0"/>
                <a:alphaOff val="0"/>
                <a:tint val="50000"/>
                <a:satMod val="300000"/>
              </a:srgbClr>
            </a:gs>
            <a:gs pos="35000">
              <a:srgbClr val="4F81BD">
                <a:tint val="60000"/>
                <a:hueOff val="0"/>
                <a:satOff val="0"/>
                <a:lumOff val="0"/>
                <a:alphaOff val="0"/>
                <a:tint val="37000"/>
                <a:satMod val="300000"/>
              </a:srgbClr>
            </a:gs>
            <a:gs pos="100000">
              <a:srgbClr val="4F81BD">
                <a:tint val="60000"/>
                <a:hueOff val="0"/>
                <a:satOff val="0"/>
                <a:lumOff val="0"/>
                <a:alphaOff val="0"/>
                <a:tint val="15000"/>
                <a:satMod val="350000"/>
              </a:srgbClr>
            </a:gs>
          </a:gsLst>
          <a:lin ang="16200000" scaled="1"/>
        </a:grad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ysClr val="windowText" lastClr="000000">
                  <a:hueOff val="0"/>
                  <a:satOff val="0"/>
                  <a:lumOff val="0"/>
                  <a:alphaOff val="0"/>
                </a:sysClr>
              </a:solidFill>
              <a:latin typeface="Calibri"/>
              <a:ea typeface="+mn-ea"/>
              <a:cs typeface="+mn-cs"/>
            </a:rPr>
            <a:t>The End Of World War II</a:t>
          </a:r>
        </a:p>
      </dsp:txBody>
      <dsp:txXfrm>
        <a:off x="3908746" y="2768961"/>
        <a:ext cx="1612161" cy="77074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0.34098</cdr:x>
      <cdr:y>0.92194</cdr:y>
    </cdr:from>
    <cdr:to>
      <cdr:x>0.78684</cdr:x>
      <cdr:y>0.99094</cdr:y>
    </cdr:to>
    <cdr:sp macro="" textlink="">
      <cdr:nvSpPr>
        <cdr:cNvPr id="58369" name="TextBox 1"/>
        <cdr:cNvSpPr txBox="1">
          <a:spLocks xmlns:a="http://schemas.openxmlformats.org/drawingml/2006/main" noChangeArrowheads="1"/>
        </cdr:cNvSpPr>
      </cdr:nvSpPr>
      <cdr:spPr bwMode="auto">
        <a:xfrm xmlns:a="http://schemas.openxmlformats.org/drawingml/2006/main">
          <a:off x="1587635" y="5010046"/>
          <a:ext cx="2283607" cy="3461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45720" rIns="91440" bIns="45720" anchor="t" upright="1"/>
        <a:lstStyle xmlns:a="http://schemas.openxmlformats.org/drawingml/2006/main"/>
        <a:p xmlns:a="http://schemas.openxmlformats.org/drawingml/2006/main">
          <a:pPr algn="l" rtl="0">
            <a:defRPr sz="1000"/>
          </a:pPr>
          <a:r>
            <a:rPr lang="en-US" sz="1100" b="0" i="0" u="none" strike="noStrike" baseline="0" dirty="0">
              <a:solidFill>
                <a:srgbClr val="000000"/>
              </a:solidFill>
              <a:latin typeface="Calibri"/>
            </a:rPr>
            <a:t>                         </a:t>
          </a:r>
          <a:r>
            <a:rPr lang="en-US" sz="1500" b="1" i="0" u="none" strike="noStrike" baseline="0" dirty="0">
              <a:solidFill>
                <a:srgbClr val="000000"/>
              </a:solidFill>
              <a:latin typeface="Calibri"/>
            </a:rPr>
            <a:t>Year</a:t>
          </a:r>
        </a:p>
      </cdr:txBody>
    </cdr:sp>
  </cdr:relSizeAnchor>
  <cdr:relSizeAnchor xmlns:cdr="http://schemas.openxmlformats.org/drawingml/2006/chartDrawing">
    <cdr:from>
      <cdr:x>0.00947</cdr:x>
      <cdr:y>0.22788</cdr:y>
    </cdr:from>
    <cdr:to>
      <cdr:x>0.15266</cdr:x>
      <cdr:y>0.8662</cdr:y>
    </cdr:to>
    <cdr:sp macro="" textlink="">
      <cdr:nvSpPr>
        <cdr:cNvPr id="58370" name="TextBox 2"/>
        <cdr:cNvSpPr txBox="1">
          <a:spLocks xmlns:a="http://schemas.openxmlformats.org/drawingml/2006/main" noChangeArrowheads="1"/>
        </cdr:cNvSpPr>
      </cdr:nvSpPr>
      <cdr:spPr bwMode="auto">
        <a:xfrm xmlns:a="http://schemas.openxmlformats.org/drawingml/2006/main">
          <a:off x="50800" y="1223299"/>
          <a:ext cx="588038" cy="35042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91440" tIns="45720" rIns="91440" bIns="45720" anchor="t" upright="1"/>
        <a:lstStyle xmlns:a="http://schemas.openxmlformats.org/drawingml/2006/main"/>
        <a:p xmlns:a="http://schemas.openxmlformats.org/drawingml/2006/main">
          <a:pPr algn="l" rtl="0">
            <a:defRPr sz="1000"/>
          </a:pPr>
          <a:r>
            <a:rPr lang="en-US" sz="1500" b="1" i="0" u="none" strike="noStrike" baseline="0" dirty="0">
              <a:solidFill>
                <a:srgbClr val="000000"/>
              </a:solidFill>
              <a:latin typeface="Calibri"/>
            </a:rPr>
            <a:t>                     Percent Unemployed   </a:t>
          </a:r>
        </a:p>
      </cdr:txBody>
    </cdr:sp>
  </cdr:relSizeAnchor>
  <cdr:relSizeAnchor xmlns:cdr="http://schemas.openxmlformats.org/drawingml/2006/chartDrawing">
    <cdr:from>
      <cdr:x>0.03591</cdr:x>
      <cdr:y>0.00366</cdr:y>
    </cdr:from>
    <cdr:to>
      <cdr:x>0.99029</cdr:x>
      <cdr:y>0.13013</cdr:y>
    </cdr:to>
    <cdr:sp macro="" textlink="">
      <cdr:nvSpPr>
        <cdr:cNvPr id="58371" name="TextBox 3"/>
        <cdr:cNvSpPr txBox="1">
          <a:spLocks xmlns:a="http://schemas.openxmlformats.org/drawingml/2006/main" noChangeArrowheads="1"/>
        </cdr:cNvSpPr>
      </cdr:nvSpPr>
      <cdr:spPr bwMode="auto">
        <a:xfrm xmlns:a="http://schemas.openxmlformats.org/drawingml/2006/main">
          <a:off x="160230" y="22947"/>
          <a:ext cx="4700695" cy="66185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45720" rIns="91440" bIns="45720" anchor="t" upright="1"/>
        <a:lstStyle xmlns:a="http://schemas.openxmlformats.org/drawingml/2006/main"/>
        <a:p xmlns:a="http://schemas.openxmlformats.org/drawingml/2006/main">
          <a:pPr algn="l" rtl="0">
            <a:defRPr sz="1000"/>
          </a:pPr>
          <a:r>
            <a:rPr lang="en-US" sz="2000" b="1" i="0" u="none" strike="noStrike" baseline="0" dirty="0" smtClean="0">
              <a:solidFill>
                <a:srgbClr val="000000"/>
              </a:solidFill>
              <a:latin typeface="Calibri"/>
            </a:rPr>
            <a:t>Unemployment </a:t>
          </a:r>
          <a:r>
            <a:rPr lang="en-US" sz="2000" b="1" i="0" u="none" strike="noStrike" baseline="0" dirty="0">
              <a:solidFill>
                <a:srgbClr val="000000"/>
              </a:solidFill>
              <a:latin typeface="Calibri"/>
            </a:rPr>
            <a:t>During the Depression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1E8722B4-E018-4336-8A76-6719900463D2}" type="datetimeFigureOut">
              <a:rPr lang="en-US" smtClean="0"/>
              <a:pPr/>
              <a:t>5/25/2018</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1440" tIns="45720" rIns="91440" bIns="45720" rtlCol="0" anchor="b"/>
          <a:lstStyle>
            <a:lvl1pPr algn="r">
              <a:defRPr sz="1200"/>
            </a:lvl1pPr>
          </a:lstStyle>
          <a:p>
            <a:fld id="{2D97466E-6656-4721-8A84-357A3F63D520}" type="slidenum">
              <a:rPr lang="en-US" smtClean="0"/>
              <a:pPr/>
              <a:t>‹#›</a:t>
            </a:fld>
            <a:endParaRPr lang="en-US" dirty="0"/>
          </a:p>
        </p:txBody>
      </p:sp>
    </p:spTree>
    <p:extLst>
      <p:ext uri="{BB962C8B-B14F-4D97-AF65-F5344CB8AC3E}">
        <p14:creationId xmlns:p14="http://schemas.microsoft.com/office/powerpoint/2010/main" val="449828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511F8606-AC59-4E17-ADAB-F0B7C2D5B95E}" type="datetimeFigureOut">
              <a:rPr lang="en-US" smtClean="0"/>
              <a:pPr/>
              <a:t>5/25/2018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D6FE0C4D-80EF-4BBB-9D15-25E9BD4FE950}" type="slidenum">
              <a:rPr lang="en-US" smtClean="0"/>
              <a:pPr/>
              <a:t>‹#›</a:t>
            </a:fld>
            <a:endParaRPr lang="en-US" dirty="0"/>
          </a:p>
        </p:txBody>
      </p:sp>
    </p:spTree>
    <p:extLst>
      <p:ext uri="{BB962C8B-B14F-4D97-AF65-F5344CB8AC3E}">
        <p14:creationId xmlns:p14="http://schemas.microsoft.com/office/powerpoint/2010/main" val="319129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4433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7832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45261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2797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0910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9790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5340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77375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0848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27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9706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3543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4879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6220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4510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319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75738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807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7101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533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38CBFC0-A61D-4B5F-96A3-587F618AF7D6}"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4160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007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79963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91755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09922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9189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15000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55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35116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434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79139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4437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093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43078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76944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68749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1211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45457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47643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4741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5067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92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8021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13003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54765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79140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20582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45531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3725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6767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7379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52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95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22062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93414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196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72368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7891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8237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67641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48913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7769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816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49664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2195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02202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5181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6566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14769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3837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27827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5846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175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017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28178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5441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3367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9949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15664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68175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71548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8219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48833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52264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349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37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2894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45385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8291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03530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45606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63150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4817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0647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1498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174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43406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801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03543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0193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8473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58634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31668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4775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38295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80532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21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6476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06270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33031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38781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96079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7621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47387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2116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2875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0822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2531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0130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67820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2547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1553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900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423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8CBFC0-A61D-4B5F-96A3-587F618AF7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15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0442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64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870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6126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636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2762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2626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370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353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80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826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8CBFC0-A61D-4B5F-96A3-587F618AF7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1678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110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9336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62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88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34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462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092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346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7903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5361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2212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1988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773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0029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9055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738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783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5029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543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957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556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048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720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2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4248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6163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7722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5759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674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8086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7377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545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352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6058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595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8436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7645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9726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41489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3786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7068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5444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399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791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4869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987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3703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138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3682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81539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1558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28560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016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69C93-C3BE-487F-A2D2-F7B7FE17D1D5}" type="datetimeFigureOut">
              <a:rPr lang="en-US" smtClean="0"/>
              <a:pPr/>
              <a:t>5/25/2018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8A796F-E154-4227-830E-1512F44EDC8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9317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63134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142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1217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0781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54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1818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638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2919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67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69C93-C3BE-487F-A2D2-F7B7FE17D1D5}" type="datetimeFigureOut">
              <a:rPr lang="en-US" smtClean="0"/>
              <a:pPr/>
              <a:t>5/25/2018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A796F-E154-4227-830E-1512F44EDC8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27592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4462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65679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72417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9488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658357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05908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979299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591356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55512D-9482-4D80-85EE-62C147AF33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419531-BBCF-4C81-BD8F-1F1FDF02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862922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87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869C93-C3BE-487F-A2D2-F7B7FE17D1D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8A796F-E154-4227-830E-1512F44EDC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68112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3629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8539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97233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26304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BA05C8-ECA1-4F26-9232-9DFF1238747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9585B-1957-424A-A0C6-9B02159E84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0640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956160-1F8B-48B0-BFD1-F569C6E597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C2B4CA-B61E-45FB-BEB9-07B1AE3B800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035183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upload.wikimedia.org/wikipedia/commons/d/dc/British_55th_Division_gas_casualties_10_April_1918.jpg"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www.pbs.org/greatwar/maps/index.html"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en.wikipedia.org/wiki/File:1stAlameinBritDefense.jpg" TargetMode="External"/><Relationship Id="rId1" Type="http://schemas.openxmlformats.org/officeDocument/2006/relationships/slideLayout" Target="../slideLayouts/slideLayout170.xml"/><Relationship Id="rId5" Type="http://schemas.openxmlformats.org/officeDocument/2006/relationships/image" Target="../media/image130.jpeg"/><Relationship Id="rId4" Type="http://schemas.openxmlformats.org/officeDocument/2006/relationships/hyperlink" Target="http://en.wikipedia.org/wiki/File:Invasionofitaly1943.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en.wikipedia.org/wiki/File:1944_NormandyLST.jpg" TargetMode="External"/><Relationship Id="rId1" Type="http://schemas.openxmlformats.org/officeDocument/2006/relationships/slideLayout" Target="../slideLayouts/slideLayout170.xml"/><Relationship Id="rId5" Type="http://schemas.openxmlformats.org/officeDocument/2006/relationships/image" Target="../media/image132.jpeg"/><Relationship Id="rId4" Type="http://schemas.openxmlformats.org/officeDocument/2006/relationships/hyperlink" Target="http://en.wikipedia.org/wiki/File:Bundesarchiv_Bild_183-R77767,_Berlin,_Rotarmisten_Unter_den_Linden.jp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5.jpeg"/><Relationship Id="rId2" Type="http://schemas.openxmlformats.org/officeDocument/2006/relationships/hyperlink" Target="http://en.wikipedia.org/wiki/File:Rows_of_bodies_of_dead_inmates_fill_the_yard_of_Lager_Nordhausen,_a_Gestapo_concentration_camp.jpg" TargetMode="External"/><Relationship Id="rId1" Type="http://schemas.openxmlformats.org/officeDocument/2006/relationships/slideLayout" Target="../slideLayouts/slideLayout192.xml"/><Relationship Id="rId6" Type="http://schemas.openxmlformats.org/officeDocument/2006/relationships/hyperlink" Target="http://en.wikipedia.org/wiki/File:Rail_leading_to_Auschwitz_II_(Birkenau).jpg" TargetMode="External"/><Relationship Id="rId5" Type="http://schemas.openxmlformats.org/officeDocument/2006/relationships/image" Target="../media/image134.jpeg"/><Relationship Id="rId4" Type="http://schemas.openxmlformats.org/officeDocument/2006/relationships/hyperlink" Target="http://en.wikipedia.org/wiki/File:Bundesarchiv_Bild_101I-680-8285A-26,_Budapest,_Festnahme_von_Juden.jp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hyperlink" Target="http://upload.wikimedia.org/wikipedia/en/4/4b/Majorcampseurope.gif" TargetMode="External"/><Relationship Id="rId1" Type="http://schemas.openxmlformats.org/officeDocument/2006/relationships/slideLayout" Target="../slideLayouts/slideLayout192.xml"/></Relationships>
</file>

<file path=ppt/slides/_rels/slide104.xml.rels><?xml version="1.0" encoding="UTF-8" standalone="yes"?>
<Relationships xmlns="http://schemas.openxmlformats.org/package/2006/relationships"><Relationship Id="rId3" Type="http://schemas.openxmlformats.org/officeDocument/2006/relationships/hyperlink" Target="http://en.wikipedia.org/wiki/File:Selection_Birkenau_ramp.jpg" TargetMode="External"/><Relationship Id="rId2" Type="http://schemas.openxmlformats.org/officeDocument/2006/relationships/hyperlink" Target="http://www.youtube.com/user/USCShoahFoundation?blend=24&amp;ob=5" TargetMode="External"/><Relationship Id="rId1" Type="http://schemas.openxmlformats.org/officeDocument/2006/relationships/slideLayout" Target="../slideLayouts/slideLayout192.xml"/><Relationship Id="rId4" Type="http://schemas.openxmlformats.org/officeDocument/2006/relationships/image" Target="../media/image13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File:Russian_prisoners_tannenberg.jpg" TargetMode="External"/><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f/f6/Anzac,_the_landing_1915.jpg"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upload.wikimedia.org/wikipedia/commons/c/c4/Western_front_1918_allied.jpg" TargetMode="Externa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hyperlink" Target="http://en.wikipedia.org/wiki/File:AWM_AWM_E03183_peronne.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en.wikipedia.org/wiki/File:Nieuport_(1).jpg"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en.wikipedia.org/wiki/File:U9Submarine.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upload.wikimedia.org/wikipedia/commons/4/4c/Liberty-shall-not-perish-Pennell.jpe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blogger.com/goog_1718345027"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blogger.com/goog_1718345027"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upload.wikimedia.org/wikipedia/commons/4/4f/WWI-re.pn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37.xml"/><Relationship Id="rId5" Type="http://schemas.openxmlformats.org/officeDocument/2006/relationships/image" Target="../media/image74.jpeg"/><Relationship Id="rId4" Type="http://schemas.openxmlformats.org/officeDocument/2006/relationships/hyperlink" Target="http://upload.wikimedia.org/wikipedia/en/b/b1/Hitlermusso2_edit.jp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en.wikipedia.org/wiki/File:Bundesarchiv_Bild_183-2007-1022-506,_Italien,_deutsche_Frontk%C3%A4mpfer_in_Rom_crop.jpg" TargetMode="External"/><Relationship Id="rId1" Type="http://schemas.openxmlformats.org/officeDocument/2006/relationships/slideLayout" Target="../slideLayouts/slideLayout82.xml"/><Relationship Id="rId5" Type="http://schemas.openxmlformats.org/officeDocument/2006/relationships/image" Target="../media/image76.jpeg"/><Relationship Id="rId4" Type="http://schemas.openxmlformats.org/officeDocument/2006/relationships/hyperlink" Target="http://en.wikipedia.org/wiki/File:Mussd.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com/url?sa=i&amp;rct=j&amp;q=Italy+mussolini&amp;source=images&amp;cd=&amp;cad=rja&amp;docid=lYNH3pu8SHYAlM&amp;tbnid=DbBeW2mNS85wqM:&amp;ved=0CAUQjRw&amp;url=http://en.wikipedia.org/wiki/File:Benito_Mussolini_Roman_Salute.jpg&amp;ei=W4SsUd_xD8Xh4APrkYC4Bw&amp;bvm=bv.47244034,d.dmg&amp;psig=AFQjCNHubwa-GtiGcoB0amnG53vuVM-aeA&amp;ust=1370346953506897" TargetMode="Externa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sentierierranti.com/2012_04_01_archive.html" TargetMode="Externa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7.jpeg"/><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google.com/url?sa=i&amp;rct=j&amp;q=Italy+mussolini&amp;source=images&amp;cd=&amp;cad=rja&amp;docid=hA0sjQU9RWXp2M&amp;tbnid=YiyKIVKd_8BEUM:&amp;ved=0CAUQjRw&amp;url=http://izquotes.com/quote/255130&amp;ei=WoWsUdLbE9fH4AP0-oHAAw&amp;bvm=bv.47244034,d.dmg&amp;psig=AFQjCNHubwa-GtiGcoB0amnG53vuVM-aeA&amp;ust=1370346953506897" TargetMode="Externa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google.com/url?sa=i&amp;rct=j&amp;q=germany+1920&amp;source=images&amp;cd=&amp;cad=rja&amp;docid=57Gu8QCjRGUMhM&amp;tbnid=hypb4l_eIDeiIM:&amp;ved=0CAUQjRw&amp;url=http://www.stampedia.net/stamp/catalogue/SL,DEU,1920,5,,,/&amp;ei=XKGoUeqQD82g4APDv4HYBA&amp;psig=AFQjCNHJXwIc7q8hxoicauai37ZGczt_5A&amp;ust=1370092104815470" TargetMode="External"/><Relationship Id="rId1" Type="http://schemas.openxmlformats.org/officeDocument/2006/relationships/slideLayout" Target="../slideLayouts/slideLayout8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hyperlink" Target="http://www.google.com/url?sa=i&amp;rct=j&amp;q=germany+great+depression&amp;source=images&amp;cd=&amp;cad=rja&amp;docid=TDfpwDNNW5vMIM&amp;tbnid=H4X6Poohbz4BpM:&amp;ved=0CAUQjRw&amp;url=http://cla.calpoly.edu/~lcall/213/outline.depression.f03.html&amp;ei=D56oUbrbLZS34AOLyoHAAg&amp;bvm=bv.47244034,d.dmg&amp;psig=AFQjCNESwnqcsiUfMvr7EiTa3YZgNRNTFQ&amp;ust=1370091381952854"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url?sa=i&amp;rct=j&amp;q=germany+1920&amp;source=images&amp;cd=&amp;cad=rja&amp;docid=i3xcF2KXZ2zTkM&amp;tbnid=5XZAfOxzD_NHiM:&amp;ved=0CAUQjRw&amp;url=http://recontextualizingtheavant-garde.blogspot.com/&amp;ei=C5-oUZHxMueh4APQ3oGwDw&amp;bvm=bv.47244034,d.dmg&amp;psig=AFQjCNGJDloku66_YeN9gUuhQVs5g5Gh3Q&amp;ust=1370091649264244" TargetMode="External"/><Relationship Id="rId1" Type="http://schemas.openxmlformats.org/officeDocument/2006/relationships/slideLayout" Target="../slideLayouts/slideLayout86.xml"/><Relationship Id="rId6" Type="http://schemas.openxmlformats.org/officeDocument/2006/relationships/image" Target="../media/image91.jpeg"/><Relationship Id="rId5" Type="http://schemas.openxmlformats.org/officeDocument/2006/relationships/hyperlink" Target="http://www.google.com/url?sa=i&amp;rct=j&amp;q=germany+1920&amp;source=images&amp;cd=&amp;cad=rja&amp;docid=pcKEP86Xg-BtiM&amp;tbnid=oWK14ArliiOVRM:&amp;ved=0CAUQjRw&amp;url=http://www.nytimes.com/2008/10/04/world/europe/04germany.html?pagewanted=all&amp;ei=yqGoUcGnApjH4AOJi4D4Bw&amp;psig=AFQjCNHOKxVu25hSyg98r5ezHvxXAxPi1w&amp;ust=1370092360748473" TargetMode="Externa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2.xml"/><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82.xml"/><Relationship Id="rId4" Type="http://schemas.openxmlformats.org/officeDocument/2006/relationships/image" Target="../media/image10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jpeg"/><Relationship Id="rId2" Type="http://schemas.openxmlformats.org/officeDocument/2006/relationships/hyperlink" Target="http://upload.wikimedia.org/wikipedia/commons/1/14/Hitlermember.png" TargetMode="External"/><Relationship Id="rId1" Type="http://schemas.openxmlformats.org/officeDocument/2006/relationships/slideLayout" Target="../slideLayouts/slideLayout82.xml"/><Relationship Id="rId6" Type="http://schemas.openxmlformats.org/officeDocument/2006/relationships/hyperlink" Target="http://en.wikipedia.org/wiki/File:Bundesarchiv_Bild_146-2007-0003,_Soldaten_bei_der_Verhaftung_von_Stadtr%C3%A4ten.jpg" TargetMode="External"/><Relationship Id="rId5" Type="http://schemas.openxmlformats.org/officeDocument/2006/relationships/image" Target="../media/image102.jpeg"/><Relationship Id="rId4" Type="http://schemas.openxmlformats.org/officeDocument/2006/relationships/hyperlink" Target="http://en.wikipedia.org/wiki/File:Bundesarchiv_Bild_119-1486,_Hitler-Putsch,_M%C3%BCnchen,_Marienplatz.jp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en.wikipedia.org/wiki/File:Mein_Kampf_dust_jacket.jpeg" TargetMode="External"/><Relationship Id="rId1" Type="http://schemas.openxmlformats.org/officeDocument/2006/relationships/slideLayout" Target="../slideLayouts/slideLayout8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hyperlink" Target="http://upload.wikimedia.org/wikipedia/en/6/6d/Hitler_1928.jpg"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en.wikipedia.org/wiki/German_federal_election,_March_1933" TargetMode="External"/><Relationship Id="rId3" Type="http://schemas.openxmlformats.org/officeDocument/2006/relationships/hyperlink" Target="http://en.wikipedia.org/wiki/German_federal_election,_December_1924" TargetMode="External"/><Relationship Id="rId7" Type="http://schemas.openxmlformats.org/officeDocument/2006/relationships/hyperlink" Target="http://en.wikipedia.org/wiki/German_federal_election,_November_1932" TargetMode="External"/><Relationship Id="rId2" Type="http://schemas.openxmlformats.org/officeDocument/2006/relationships/hyperlink" Target="http://en.wikipedia.org/wiki/German_federal_election,_May_1924" TargetMode="External"/><Relationship Id="rId1" Type="http://schemas.openxmlformats.org/officeDocument/2006/relationships/slideLayout" Target="../slideLayouts/slideLayout82.xml"/><Relationship Id="rId6" Type="http://schemas.openxmlformats.org/officeDocument/2006/relationships/hyperlink" Target="http://en.wikipedia.org/wiki/German_federal_election,_July_1932" TargetMode="External"/><Relationship Id="rId5" Type="http://schemas.openxmlformats.org/officeDocument/2006/relationships/hyperlink" Target="http://en.wikipedia.org/wiki/German_federal_election,_1930" TargetMode="External"/><Relationship Id="rId4" Type="http://schemas.openxmlformats.org/officeDocument/2006/relationships/hyperlink" Target="http://en.wikipedia.org/wiki/German_federal_election,_1928" TargetMode="External"/><Relationship Id="rId9" Type="http://schemas.openxmlformats.org/officeDocument/2006/relationships/image" Target="../media/image10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free.bridal-shower-themes.com/img/how-did-hitler-rise_2.jpg" TargetMode="External"/><Relationship Id="rId1" Type="http://schemas.openxmlformats.org/officeDocument/2006/relationships/slideLayout" Target="../slideLayouts/slideLayout87.xml"/><Relationship Id="rId5" Type="http://schemas.openxmlformats.org/officeDocument/2006/relationships/image" Target="../media/image109.jpeg"/><Relationship Id="rId4" Type="http://schemas.openxmlformats.org/officeDocument/2006/relationships/hyperlink" Target="http://upload.wikimedia.org/wikipedia/commons/e/eb/Bundesarchiv_Bild_102-04062A,_N%C3%BCrnberg,_Reichsparteitag,_SA-_und_SS-Appell.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upload.wikimedia.org/wikipedia/commons/9/93/Bundesarchiv_Bild_146-1972-026-11,_Macht%C3%BCbernahme_Hitlers.jpg" TargetMode="External"/><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3" Type="http://schemas.openxmlformats.org/officeDocument/2006/relationships/hyperlink" Target="http://upload.wikimedia.org/wikipedia/en/3/3d/Ztrib.jpg" TargetMode="External"/><Relationship Id="rId2" Type="http://schemas.openxmlformats.org/officeDocument/2006/relationships/image" Target="../media/image111.jpeg"/><Relationship Id="rId1" Type="http://schemas.openxmlformats.org/officeDocument/2006/relationships/slideLayout" Target="../slideLayouts/slideLayout87.xml"/><Relationship Id="rId5" Type="http://schemas.openxmlformats.org/officeDocument/2006/relationships/image" Target="../media/image113.jpeg"/><Relationship Id="rId4" Type="http://schemas.openxmlformats.org/officeDocument/2006/relationships/image" Target="../media/image112.jpeg"/></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s://www.youtube.com/watch?v=jFICRFKtAc4" TargetMode="External"/><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en.wikipedia.org/wiki/File:Keep_Calm_and_Carry_On_Poster.svg" TargetMode="External"/><Relationship Id="rId1" Type="http://schemas.openxmlformats.org/officeDocument/2006/relationships/slideLayout" Target="../slideLayouts/slideLayout9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f/f5/Royal_Irish_Rifles_ration_party_Somme_July_1916.jpg"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upload.wikimedia.org/wikipedia/commons/5/55/Canadian_tank_and_soldiers_Vimy_1917.jp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2.jpeg"/><Relationship Id="rId2" Type="http://schemas.openxmlformats.org/officeDocument/2006/relationships/hyperlink" Target="http://en.wikipedia.org/wiki/File:Battle_of_britain_air_observer.jpg" TargetMode="External"/><Relationship Id="rId1" Type="http://schemas.openxmlformats.org/officeDocument/2006/relationships/slideLayout" Target="../slideLayouts/slideLayout137.xml"/><Relationship Id="rId6" Type="http://schemas.openxmlformats.org/officeDocument/2006/relationships/hyperlink" Target="http://en.wikipedia.org/wiki/File:Bombing_of_London.jpg" TargetMode="External"/><Relationship Id="rId5" Type="http://schemas.openxmlformats.org/officeDocument/2006/relationships/image" Target="../media/image121.jpeg"/><Relationship Id="rId4" Type="http://schemas.openxmlformats.org/officeDocument/2006/relationships/hyperlink" Target="http://en.wikipedia.org/wiki/File:Heinkel_He_111_during_the_Battle_of_Britain.jpg"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telegraph.co.uk/news/newstopics/world-war-2/8208926/Unseen-images-of-Manchester-Christmas-Blitz.html" TargetMode="External"/><Relationship Id="rId2" Type="http://schemas.openxmlformats.org/officeDocument/2006/relationships/hyperlink" Target="http://www.telegraph.co.uk/news/newstopics/world-war-2/8021316/How-it-felt-to-shelter-from-the-Blitz.html" TargetMode="External"/><Relationship Id="rId1" Type="http://schemas.openxmlformats.org/officeDocument/2006/relationships/slideLayout" Target="../slideLayouts/slideLayout137.xml"/><Relationship Id="rId5" Type="http://schemas.openxmlformats.org/officeDocument/2006/relationships/image" Target="../media/image124.jpeg"/><Relationship Id="rId4" Type="http://schemas.openxmlformats.org/officeDocument/2006/relationships/image" Target="../media/image123.gif"/></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8.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8.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upload.wikimedia.org/wikipedia/commons/7/79/Second_world_war_europe_1941-1942_map_de.png" TargetMode="External"/><Relationship Id="rId1" Type="http://schemas.openxmlformats.org/officeDocument/2006/relationships/slideLayout" Target="../slideLayouts/slideLayout159.xml"/></Relationships>
</file>

<file path=ppt/slides/_rels/slide99.xml.rels><?xml version="1.0" encoding="UTF-8" standalone="yes"?>
<Relationships xmlns="http://schemas.openxmlformats.org/package/2006/relationships"><Relationship Id="rId3" Type="http://schemas.openxmlformats.org/officeDocument/2006/relationships/hyperlink" Target="http://www.history.com/shows/wwii-in-hd/videos/world-war-ii-battle-of-stalingrad" TargetMode="External"/><Relationship Id="rId2" Type="http://schemas.openxmlformats.org/officeDocument/2006/relationships/image" Target="../media/image128.jpeg"/><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Unit 7 – World Wars</a:t>
            </a:r>
            <a:endParaRPr lang="en-US" dirty="0">
              <a:latin typeface="Algerian" panose="04020705040A02060702" pitchFamily="82" charset="0"/>
            </a:endParaRPr>
          </a:p>
        </p:txBody>
      </p:sp>
      <p:sp>
        <p:nvSpPr>
          <p:cNvPr id="3" name="Content Placeholder 2"/>
          <p:cNvSpPr>
            <a:spLocks noGrp="1"/>
          </p:cNvSpPr>
          <p:nvPr>
            <p:ph idx="1"/>
          </p:nvPr>
        </p:nvSpPr>
        <p:spPr>
          <a:xfrm>
            <a:off x="381000" y="1600200"/>
            <a:ext cx="4114800" cy="1828800"/>
          </a:xfrm>
          <a:ln w="38100">
            <a:solidFill>
              <a:schemeClr val="accent4"/>
            </a:solidFill>
          </a:ln>
        </p:spPr>
        <p:txBody>
          <a:bodyPr/>
          <a:lstStyle/>
          <a:p>
            <a:r>
              <a:rPr lang="en-US" dirty="0" smtClean="0"/>
              <a:t>WW1 (1914 – 1918)</a:t>
            </a:r>
          </a:p>
          <a:p>
            <a:r>
              <a:rPr lang="en-US" dirty="0" smtClean="0"/>
              <a:t>Interwar Years</a:t>
            </a:r>
          </a:p>
          <a:p>
            <a:r>
              <a:rPr lang="en-US" dirty="0" smtClean="0"/>
              <a:t>WW2 (1939 – 1945)</a:t>
            </a:r>
            <a:endParaRPr lang="en-US" dirty="0"/>
          </a:p>
        </p:txBody>
      </p:sp>
      <p:pic>
        <p:nvPicPr>
          <p:cNvPr id="4" name="Picture 2" descr="File:British 55th Division gas casualties 10 April 1918.jpg">
            <a:hlinkClick r:id="rId2"/>
          </p:cNvPr>
          <p:cNvPicPr>
            <a:picLocks noChangeAspect="1" noChangeArrowheads="1"/>
          </p:cNvPicPr>
          <p:nvPr/>
        </p:nvPicPr>
        <p:blipFill>
          <a:blip r:embed="rId3" cstate="print"/>
          <a:srcRect/>
          <a:stretch>
            <a:fillRect/>
          </a:stretch>
        </p:blipFill>
        <p:spPr bwMode="auto">
          <a:xfrm>
            <a:off x="4762500" y="1200468"/>
            <a:ext cx="3657600" cy="2263140"/>
          </a:xfrm>
          <a:prstGeom prst="rect">
            <a:avLst/>
          </a:prstGeom>
          <a:noFill/>
        </p:spPr>
      </p:pic>
      <p:pic>
        <p:nvPicPr>
          <p:cNvPr id="1026" name="Picture 2" descr="Image result for ww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92" y="3859512"/>
            <a:ext cx="4145489" cy="2966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holton.k12.mi.us/teachers/robinson/assets/Harli/1920s-fashion-2.jpg"/>
          <p:cNvPicPr>
            <a:picLocks noChangeAspect="1" noChangeArrowheads="1"/>
          </p:cNvPicPr>
          <p:nvPr/>
        </p:nvPicPr>
        <p:blipFill>
          <a:blip r:embed="rId5" cstate="print"/>
          <a:srcRect/>
          <a:stretch>
            <a:fillRect/>
          </a:stretch>
        </p:blipFill>
        <p:spPr bwMode="auto">
          <a:xfrm>
            <a:off x="5219700" y="3498039"/>
            <a:ext cx="2743200" cy="3388660"/>
          </a:xfrm>
          <a:prstGeom prst="rect">
            <a:avLst/>
          </a:prstGeom>
          <a:noFill/>
        </p:spPr>
      </p:pic>
    </p:spTree>
    <p:extLst>
      <p:ext uri="{BB962C8B-B14F-4D97-AF65-F5344CB8AC3E}">
        <p14:creationId xmlns:p14="http://schemas.microsoft.com/office/powerpoint/2010/main" val="3948187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1" y="0"/>
          <a:ext cx="8915400" cy="6858000"/>
        </p:xfrm>
        <a:graphic>
          <a:graphicData uri="http://schemas.openxmlformats.org/drawingml/2006/table">
            <a:tbl>
              <a:tblPr/>
              <a:tblGrid>
                <a:gridCol w="2305908">
                  <a:extLst>
                    <a:ext uri="{9D8B030D-6E8A-4147-A177-3AD203B41FA5}">
                      <a16:colId xmlns:a16="http://schemas.microsoft.com/office/drawing/2014/main" val="20000"/>
                    </a:ext>
                  </a:extLst>
                </a:gridCol>
                <a:gridCol w="6609492">
                  <a:extLst>
                    <a:ext uri="{9D8B030D-6E8A-4147-A177-3AD203B41FA5}">
                      <a16:colId xmlns:a16="http://schemas.microsoft.com/office/drawing/2014/main" val="20001"/>
                    </a:ext>
                  </a:extLst>
                </a:gridCol>
              </a:tblGrid>
              <a:tr h="937544">
                <a:tc>
                  <a:txBody>
                    <a:bodyPr/>
                    <a:lstStyle/>
                    <a:p>
                      <a:pPr marL="0" marR="0">
                        <a:spcBef>
                          <a:spcPts val="0"/>
                        </a:spcBef>
                        <a:spcAft>
                          <a:spcPts val="0"/>
                        </a:spcAft>
                      </a:pPr>
                      <a:r>
                        <a:rPr lang="en-US" sz="2000" b="1" dirty="0">
                          <a:latin typeface="Times New Roman"/>
                          <a:ea typeface="Times New Roman"/>
                          <a:cs typeface="Times New Roman"/>
                        </a:rPr>
                        <a:t>Marne (1914)</a:t>
                      </a:r>
                      <a:r>
                        <a:rPr lang="en-US" sz="2000" dirty="0">
                          <a:latin typeface="Times New Roman"/>
                          <a:ea typeface="Times New Roman"/>
                          <a:cs typeface="Times New Roman"/>
                        </a:rPr>
                        <a:t> Western Front</a:t>
                      </a: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buFontTx/>
                        <a:buChar char="-"/>
                      </a:pPr>
                      <a:r>
                        <a:rPr lang="en-US" sz="1800" dirty="0" smtClean="0">
                          <a:latin typeface="Times New Roman"/>
                          <a:ea typeface="Times New Roman"/>
                          <a:cs typeface="Times New Roman"/>
                        </a:rPr>
                        <a:t>Fought outside of Paris</a:t>
                      </a:r>
                    </a:p>
                    <a:p>
                      <a:pPr marL="0" marR="0">
                        <a:spcBef>
                          <a:spcPts val="0"/>
                        </a:spcBef>
                        <a:spcAft>
                          <a:spcPts val="0"/>
                        </a:spcAft>
                        <a:buFontTx/>
                        <a:buChar char="-"/>
                      </a:pPr>
                      <a:r>
                        <a:rPr lang="en-US" sz="1800" dirty="0" smtClean="0">
                          <a:latin typeface="Times New Roman"/>
                          <a:ea typeface="Times New Roman"/>
                          <a:cs typeface="Times New Roman"/>
                        </a:rPr>
                        <a:t>French</a:t>
                      </a:r>
                      <a:r>
                        <a:rPr lang="en-US" sz="1800" baseline="0" dirty="0" smtClean="0">
                          <a:latin typeface="Times New Roman"/>
                          <a:ea typeface="Times New Roman"/>
                          <a:cs typeface="Times New Roman"/>
                        </a:rPr>
                        <a:t> and British troops vs. Germany </a:t>
                      </a:r>
                    </a:p>
                    <a:p>
                      <a:pPr marL="0" marR="0">
                        <a:spcBef>
                          <a:spcPts val="0"/>
                        </a:spcBef>
                        <a:spcAft>
                          <a:spcPts val="0"/>
                        </a:spcAft>
                        <a:buFontTx/>
                        <a:buChar char="-"/>
                      </a:pPr>
                      <a:r>
                        <a:rPr lang="en-US" sz="1800" baseline="0" dirty="0" smtClean="0">
                          <a:latin typeface="Times New Roman"/>
                          <a:ea typeface="Times New Roman"/>
                          <a:cs typeface="Times New Roman"/>
                        </a:rPr>
                        <a:t>Allied powers dig trenches (this is the beginning of the stalemate)</a:t>
                      </a:r>
                      <a:endParaRPr lang="en-US" sz="18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4728">
                <a:tc>
                  <a:txBody>
                    <a:bodyPr/>
                    <a:lstStyle/>
                    <a:p>
                      <a:pPr marL="0" marR="0">
                        <a:spcBef>
                          <a:spcPts val="0"/>
                        </a:spcBef>
                        <a:spcAft>
                          <a:spcPts val="0"/>
                        </a:spcAft>
                      </a:pPr>
                      <a:r>
                        <a:rPr lang="en-US" sz="2000" b="1" dirty="0" err="1">
                          <a:latin typeface="Times New Roman"/>
                          <a:ea typeface="Times New Roman"/>
                          <a:cs typeface="Times New Roman"/>
                        </a:rPr>
                        <a:t>Tannenberg</a:t>
                      </a:r>
                      <a:r>
                        <a:rPr lang="en-US" sz="2000" b="1" dirty="0">
                          <a:latin typeface="Times New Roman"/>
                          <a:ea typeface="Times New Roman"/>
                          <a:cs typeface="Times New Roman"/>
                        </a:rPr>
                        <a:t> (1914)</a:t>
                      </a:r>
                      <a:endParaRPr lang="en-US" sz="2000" dirty="0">
                        <a:latin typeface="Times New Roman"/>
                        <a:ea typeface="Times New Roman"/>
                        <a:cs typeface="Times New Roman"/>
                      </a:endParaRPr>
                    </a:p>
                    <a:p>
                      <a:pPr marL="0" marR="0">
                        <a:spcBef>
                          <a:spcPts val="0"/>
                        </a:spcBef>
                        <a:spcAft>
                          <a:spcPts val="0"/>
                        </a:spcAft>
                      </a:pPr>
                      <a:r>
                        <a:rPr lang="en-US" sz="2000" dirty="0">
                          <a:latin typeface="Times New Roman"/>
                          <a:ea typeface="Times New Roman"/>
                          <a:cs typeface="Times New Roman"/>
                        </a:rPr>
                        <a:t>Eastern Front</a:t>
                      </a: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buFontTx/>
                        <a:buChar char="-"/>
                      </a:pPr>
                      <a:r>
                        <a:rPr lang="en-US" sz="1800" dirty="0" smtClean="0">
                          <a:latin typeface="Times New Roman"/>
                          <a:ea typeface="Times New Roman"/>
                          <a:cs typeface="Times New Roman"/>
                        </a:rPr>
                        <a:t>Germany</a:t>
                      </a:r>
                      <a:r>
                        <a:rPr lang="en-US" sz="1800" baseline="0" dirty="0" smtClean="0">
                          <a:latin typeface="Times New Roman"/>
                          <a:ea typeface="Times New Roman"/>
                          <a:cs typeface="Times New Roman"/>
                        </a:rPr>
                        <a:t> vs. Russia</a:t>
                      </a:r>
                      <a:endParaRPr lang="en-US" sz="1800" dirty="0" smtClean="0">
                        <a:latin typeface="Times New Roman"/>
                        <a:ea typeface="Times New Roman"/>
                        <a:cs typeface="Times New Roman"/>
                      </a:endParaRPr>
                    </a:p>
                    <a:p>
                      <a:pPr marL="0" marR="0">
                        <a:spcBef>
                          <a:spcPts val="0"/>
                        </a:spcBef>
                        <a:spcAft>
                          <a:spcPts val="0"/>
                        </a:spcAft>
                        <a:buFontTx/>
                        <a:buChar char="-"/>
                      </a:pPr>
                      <a:r>
                        <a:rPr lang="en-US" sz="1800" dirty="0" smtClean="0">
                          <a:latin typeface="Times New Roman"/>
                          <a:ea typeface="Times New Roman"/>
                          <a:cs typeface="Times New Roman"/>
                        </a:rPr>
                        <a:t>Fought just inside of Germany</a:t>
                      </a:r>
                      <a:r>
                        <a:rPr lang="en-US" sz="1800" baseline="0" dirty="0" smtClean="0">
                          <a:latin typeface="Times New Roman"/>
                          <a:ea typeface="Times New Roman"/>
                          <a:cs typeface="Times New Roman"/>
                        </a:rPr>
                        <a:t> (</a:t>
                      </a:r>
                      <a:r>
                        <a:rPr lang="en-US" sz="1800" dirty="0" smtClean="0">
                          <a:latin typeface="Times New Roman"/>
                          <a:ea typeface="Times New Roman"/>
                          <a:cs typeface="Times New Roman"/>
                        </a:rPr>
                        <a:t>Russia advanced early in war)</a:t>
                      </a:r>
                    </a:p>
                    <a:p>
                      <a:pPr marL="0" marR="0">
                        <a:spcBef>
                          <a:spcPts val="0"/>
                        </a:spcBef>
                        <a:spcAft>
                          <a:spcPts val="0"/>
                        </a:spcAft>
                        <a:buFontTx/>
                        <a:buChar char="-"/>
                      </a:pPr>
                      <a:r>
                        <a:rPr lang="en-US" sz="1800" baseline="0" dirty="0" smtClean="0">
                          <a:latin typeface="Times New Roman"/>
                          <a:ea typeface="Times New Roman"/>
                          <a:cs typeface="Times New Roman"/>
                        </a:rPr>
                        <a:t> Germany repulsed Russians and inflicted heavy casualties</a:t>
                      </a:r>
                    </a:p>
                    <a:p>
                      <a:pPr marL="0" marR="0">
                        <a:spcBef>
                          <a:spcPts val="0"/>
                        </a:spcBef>
                        <a:spcAft>
                          <a:spcPts val="0"/>
                        </a:spcAft>
                        <a:buFontTx/>
                        <a:buChar char="-"/>
                      </a:pPr>
                      <a:r>
                        <a:rPr lang="en-US" sz="1800" baseline="0" dirty="0" smtClean="0">
                          <a:latin typeface="Times New Roman"/>
                          <a:ea typeface="Times New Roman"/>
                          <a:cs typeface="Times New Roman"/>
                        </a:rPr>
                        <a:t>Russia begins a retreat that would last most of the war….</a:t>
                      </a:r>
                      <a:endParaRPr lang="en-US" sz="18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44728">
                <a:tc>
                  <a:txBody>
                    <a:bodyPr/>
                    <a:lstStyle/>
                    <a:p>
                      <a:pPr marL="0" marR="0">
                        <a:spcBef>
                          <a:spcPts val="0"/>
                        </a:spcBef>
                        <a:spcAft>
                          <a:spcPts val="0"/>
                        </a:spcAft>
                      </a:pPr>
                      <a:r>
                        <a:rPr lang="en-US" sz="2000" b="1" dirty="0">
                          <a:latin typeface="Times New Roman"/>
                          <a:ea typeface="Times New Roman"/>
                          <a:cs typeface="Times New Roman"/>
                        </a:rPr>
                        <a:t>Gallipoli (1915-6)</a:t>
                      </a:r>
                      <a:endParaRPr lang="en-US" sz="20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smtClean="0">
                          <a:latin typeface="Times New Roman"/>
                          <a:ea typeface="Times New Roman"/>
                          <a:cs typeface="Times New Roman"/>
                        </a:rPr>
                        <a:t>-Ottom</a:t>
                      </a:r>
                      <a:r>
                        <a:rPr lang="en-US" sz="1800" baseline="0" dirty="0" smtClean="0">
                          <a:latin typeface="Times New Roman"/>
                          <a:ea typeface="Times New Roman"/>
                          <a:cs typeface="Times New Roman"/>
                        </a:rPr>
                        <a:t>an Empire joined the Central Powers </a:t>
                      </a:r>
                    </a:p>
                    <a:p>
                      <a:pPr marL="0" marR="0">
                        <a:spcBef>
                          <a:spcPts val="0"/>
                        </a:spcBef>
                        <a:spcAft>
                          <a:spcPts val="0"/>
                        </a:spcAft>
                      </a:pPr>
                      <a:r>
                        <a:rPr lang="en-US" sz="1800" baseline="0" dirty="0" smtClean="0">
                          <a:latin typeface="Times New Roman"/>
                          <a:ea typeface="Times New Roman"/>
                          <a:cs typeface="Times New Roman"/>
                        </a:rPr>
                        <a:t>-Allies landed in the Dardanelles (connect with ally Russia), and can’t get off the beached for 10 months! Very heavy casualties </a:t>
                      </a:r>
                    </a:p>
                    <a:p>
                      <a:pPr marL="0" marR="0">
                        <a:spcBef>
                          <a:spcPts val="0"/>
                        </a:spcBef>
                        <a:spcAft>
                          <a:spcPts val="0"/>
                        </a:spcAft>
                      </a:pPr>
                      <a:r>
                        <a:rPr lang="en-US" sz="1800" baseline="0" dirty="0" smtClean="0">
                          <a:latin typeface="Times New Roman"/>
                          <a:ea typeface="Times New Roman"/>
                          <a:cs typeface="Times New Roman"/>
                        </a:rPr>
                        <a:t>- Ottomans cause Allies to retreat (more stress on Russia)</a:t>
                      </a: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55910">
                <a:tc>
                  <a:txBody>
                    <a:bodyPr/>
                    <a:lstStyle/>
                    <a:p>
                      <a:pPr marL="0" marR="0">
                        <a:spcBef>
                          <a:spcPts val="0"/>
                        </a:spcBef>
                        <a:spcAft>
                          <a:spcPts val="0"/>
                        </a:spcAft>
                      </a:pPr>
                      <a:r>
                        <a:rPr lang="en-US" sz="2000" b="1" dirty="0">
                          <a:latin typeface="Times New Roman"/>
                          <a:ea typeface="Times New Roman"/>
                          <a:cs typeface="Times New Roman"/>
                        </a:rPr>
                        <a:t>Somme &amp; Verdun (1916)</a:t>
                      </a:r>
                      <a:r>
                        <a:rPr lang="en-US" sz="2000" dirty="0">
                          <a:latin typeface="Times New Roman"/>
                          <a:ea typeface="Times New Roman"/>
                          <a:cs typeface="Times New Roman"/>
                        </a:rPr>
                        <a:t> Western </a:t>
                      </a:r>
                      <a:r>
                        <a:rPr lang="en-US" sz="2000" dirty="0" smtClean="0">
                          <a:latin typeface="Times New Roman"/>
                          <a:ea typeface="Times New Roman"/>
                          <a:cs typeface="Times New Roman"/>
                        </a:rPr>
                        <a:t>Front (Stalemate)</a:t>
                      </a:r>
                      <a:endParaRPr lang="en-US" sz="20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buFontTx/>
                        <a:buChar char="-"/>
                      </a:pPr>
                      <a:r>
                        <a:rPr lang="en-US" sz="1800" baseline="0" dirty="0" smtClean="0">
                          <a:latin typeface="Times New Roman"/>
                          <a:ea typeface="Times New Roman"/>
                          <a:cs typeface="Times New Roman"/>
                        </a:rPr>
                        <a:t>Germany/ Allies wanted to break the stalemate</a:t>
                      </a:r>
                    </a:p>
                    <a:p>
                      <a:pPr marL="0" marR="0">
                        <a:spcBef>
                          <a:spcPts val="0"/>
                        </a:spcBef>
                        <a:spcAft>
                          <a:spcPts val="0"/>
                        </a:spcAft>
                        <a:buFontTx/>
                        <a:buChar char="-"/>
                      </a:pPr>
                      <a:r>
                        <a:rPr lang="en-US" sz="1800" baseline="0" dirty="0" smtClean="0">
                          <a:latin typeface="Times New Roman"/>
                          <a:ea typeface="Times New Roman"/>
                          <a:cs typeface="Times New Roman"/>
                        </a:rPr>
                        <a:t>Verdun: Massive German assault that lasted  11 months, 700,000 casualties</a:t>
                      </a:r>
                    </a:p>
                    <a:p>
                      <a:pPr marL="0" marR="0">
                        <a:spcBef>
                          <a:spcPts val="0"/>
                        </a:spcBef>
                        <a:spcAft>
                          <a:spcPts val="0"/>
                        </a:spcAft>
                        <a:buFontTx/>
                        <a:buChar char="-"/>
                      </a:pPr>
                      <a:r>
                        <a:rPr lang="en-US" sz="1800" baseline="0" dirty="0" smtClean="0">
                          <a:latin typeface="Times New Roman"/>
                          <a:ea typeface="Times New Roman"/>
                          <a:cs typeface="Times New Roman"/>
                        </a:rPr>
                        <a:t>Somme: massive English and French assault, 1 million casualties</a:t>
                      </a:r>
                    </a:p>
                    <a:p>
                      <a:pPr marL="0" marR="0">
                        <a:spcBef>
                          <a:spcPts val="0"/>
                        </a:spcBef>
                        <a:spcAft>
                          <a:spcPts val="0"/>
                        </a:spcAft>
                        <a:buFontTx/>
                        <a:buChar char="-"/>
                      </a:pPr>
                      <a:r>
                        <a:rPr lang="en-US" sz="1800" baseline="0" dirty="0" smtClean="0">
                          <a:latin typeface="Times New Roman"/>
                          <a:ea typeface="Times New Roman"/>
                          <a:cs typeface="Times New Roman"/>
                        </a:rPr>
                        <a:t>(both battles indecisive – nothing changes)</a:t>
                      </a:r>
                      <a:endParaRPr lang="en-US" sz="18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75090">
                <a:tc>
                  <a:txBody>
                    <a:bodyPr/>
                    <a:lstStyle/>
                    <a:p>
                      <a:pPr marL="0" marR="0">
                        <a:spcBef>
                          <a:spcPts val="0"/>
                        </a:spcBef>
                        <a:spcAft>
                          <a:spcPts val="0"/>
                        </a:spcAft>
                      </a:pPr>
                      <a:r>
                        <a:rPr lang="en-US" sz="2000" b="1" dirty="0">
                          <a:latin typeface="Times New Roman"/>
                          <a:ea typeface="Times New Roman"/>
                          <a:cs typeface="Times New Roman"/>
                        </a:rPr>
                        <a:t>The Grand Offensive (1918) </a:t>
                      </a:r>
                      <a:r>
                        <a:rPr lang="en-US" sz="2000" dirty="0">
                          <a:latin typeface="Times New Roman"/>
                          <a:ea typeface="Times New Roman"/>
                          <a:cs typeface="Times New Roman"/>
                        </a:rPr>
                        <a:t>Battle of the Argonne Forest</a:t>
                      </a: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buFontTx/>
                        <a:buChar char="-"/>
                      </a:pPr>
                      <a:r>
                        <a:rPr lang="en-US" sz="1800" baseline="0" dirty="0" smtClean="0">
                          <a:latin typeface="Times New Roman"/>
                          <a:ea typeface="Times New Roman"/>
                          <a:cs typeface="Times New Roman"/>
                        </a:rPr>
                        <a:t>Final Allied push, an attack on all parts of the Western Front (US has joined)</a:t>
                      </a:r>
                    </a:p>
                    <a:p>
                      <a:pPr marL="0" marR="0">
                        <a:spcBef>
                          <a:spcPts val="0"/>
                        </a:spcBef>
                        <a:spcAft>
                          <a:spcPts val="0"/>
                        </a:spcAft>
                        <a:buFontTx/>
                        <a:buChar char="-"/>
                      </a:pPr>
                      <a:r>
                        <a:rPr lang="en-US" sz="1800" baseline="0" dirty="0" smtClean="0">
                          <a:latin typeface="Times New Roman"/>
                          <a:ea typeface="Times New Roman"/>
                          <a:cs typeface="Times New Roman"/>
                        </a:rPr>
                        <a:t>Allies were able to push back the Germans, who had low morale</a:t>
                      </a:r>
                    </a:p>
                    <a:p>
                      <a:pPr marL="0" marR="0">
                        <a:spcBef>
                          <a:spcPts val="0"/>
                        </a:spcBef>
                        <a:spcAft>
                          <a:spcPts val="0"/>
                        </a:spcAft>
                        <a:buFontTx/>
                        <a:buChar char="-"/>
                      </a:pPr>
                      <a:r>
                        <a:rPr lang="en-US" sz="1800" baseline="0" dirty="0" smtClean="0">
                          <a:latin typeface="Times New Roman"/>
                          <a:ea typeface="Times New Roman"/>
                          <a:cs typeface="Times New Roman"/>
                        </a:rPr>
                        <a:t>Led to Germany accepting an armistice – a cease fire</a:t>
                      </a:r>
                    </a:p>
                    <a:p>
                      <a:pPr marL="0" marR="0">
                        <a:spcBef>
                          <a:spcPts val="0"/>
                        </a:spcBef>
                        <a:spcAft>
                          <a:spcPts val="0"/>
                        </a:spcAft>
                        <a:buFontTx/>
                        <a:buChar char="-"/>
                      </a:pPr>
                      <a:r>
                        <a:rPr lang="en-US" sz="1800" dirty="0" smtClean="0">
                          <a:latin typeface="Times New Roman"/>
                          <a:ea typeface="Times New Roman"/>
                          <a:cs typeface="Times New Roman"/>
                          <a:hlinkClick r:id="rId2"/>
                        </a:rPr>
                        <a:t>http://www.pbs.org/greatwar/maps/index.html</a:t>
                      </a:r>
                      <a:endParaRPr lang="en-US" sz="1800" dirty="0" smtClean="0">
                        <a:latin typeface="Times New Roman"/>
                        <a:ea typeface="Times New Roman"/>
                        <a:cs typeface="Times New Roman"/>
                      </a:endParaRPr>
                    </a:p>
                    <a:p>
                      <a:pPr marL="0" marR="0">
                        <a:spcBef>
                          <a:spcPts val="0"/>
                        </a:spcBef>
                        <a:spcAft>
                          <a:spcPts val="0"/>
                        </a:spcAft>
                        <a:buFontTx/>
                        <a:buChar char="-"/>
                      </a:pPr>
                      <a:endParaRPr lang="en-US" sz="1800" dirty="0">
                        <a:latin typeface="Times New Roman"/>
                        <a:ea typeface="Times New Roman"/>
                        <a:cs typeface="Times New Roman"/>
                      </a:endParaRPr>
                    </a:p>
                  </a:txBody>
                  <a:tcPr marL="61993" marR="61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Turning the Tide</a:t>
            </a:r>
            <a:endParaRPr lang="en-US" dirty="0"/>
          </a:p>
        </p:txBody>
      </p:sp>
      <p:sp>
        <p:nvSpPr>
          <p:cNvPr id="3" name="Content Placeholder 2"/>
          <p:cNvSpPr>
            <a:spLocks noGrp="1"/>
          </p:cNvSpPr>
          <p:nvPr>
            <p:ph idx="1"/>
          </p:nvPr>
        </p:nvSpPr>
        <p:spPr>
          <a:xfrm>
            <a:off x="0" y="914400"/>
            <a:ext cx="6705600" cy="5943600"/>
          </a:xfrm>
        </p:spPr>
        <p:txBody>
          <a:bodyPr>
            <a:normAutofit fontScale="62500" lnSpcReduction="20000"/>
          </a:bodyPr>
          <a:lstStyle/>
          <a:p>
            <a:pPr>
              <a:buNone/>
            </a:pPr>
            <a:r>
              <a:rPr lang="en-US" b="1" dirty="0" smtClean="0"/>
              <a:t>African Theater - 1942</a:t>
            </a:r>
          </a:p>
          <a:p>
            <a:r>
              <a:rPr lang="en-US" dirty="0" smtClean="0"/>
              <a:t>Rommel had the British and French on the run to Egypt</a:t>
            </a:r>
          </a:p>
          <a:p>
            <a:pPr lvl="1"/>
            <a:r>
              <a:rPr lang="en-US" dirty="0" smtClean="0"/>
              <a:t>Was running out of supplies and reserves, which Hitler needed for Russia</a:t>
            </a:r>
          </a:p>
          <a:p>
            <a:r>
              <a:rPr lang="en-US" dirty="0" smtClean="0"/>
              <a:t>The British stopped his advance at the </a:t>
            </a:r>
            <a:r>
              <a:rPr lang="en-US" b="1" dirty="0" smtClean="0"/>
              <a:t>Battle of El Alamein</a:t>
            </a:r>
            <a:r>
              <a:rPr lang="en-US" dirty="0" smtClean="0"/>
              <a:t> in Egypt</a:t>
            </a:r>
          </a:p>
          <a:p>
            <a:pPr lvl="1"/>
            <a:r>
              <a:rPr lang="en-US" dirty="0" smtClean="0"/>
              <a:t>This turned the tide against Germany and Italy in Africa</a:t>
            </a:r>
          </a:p>
          <a:p>
            <a:pPr>
              <a:buNone/>
            </a:pPr>
            <a:r>
              <a:rPr lang="en-US" b="1" dirty="0" smtClean="0"/>
              <a:t>Italian Campaign –</a:t>
            </a:r>
          </a:p>
          <a:p>
            <a:pPr>
              <a:buNone/>
            </a:pPr>
            <a:r>
              <a:rPr lang="en-US" dirty="0" smtClean="0"/>
              <a:t> Summer 1943</a:t>
            </a:r>
          </a:p>
          <a:p>
            <a:r>
              <a:rPr lang="en-US" dirty="0" smtClean="0"/>
              <a:t>Allies invaded Sicily and then at the Battle of Salerno and quickly won a victory</a:t>
            </a:r>
          </a:p>
          <a:p>
            <a:pPr lvl="1"/>
            <a:r>
              <a:rPr lang="en-US" dirty="0" smtClean="0"/>
              <a:t>King Victor Emmanuel III forced Mussolini to step down</a:t>
            </a:r>
          </a:p>
          <a:p>
            <a:pPr lvl="1"/>
            <a:r>
              <a:rPr lang="en-US" dirty="0" smtClean="0"/>
              <a:t>Italy sued for peace with the Allies and declared war on Germany	</a:t>
            </a:r>
          </a:p>
          <a:p>
            <a:pPr>
              <a:buNone/>
            </a:pPr>
            <a:r>
              <a:rPr lang="en-US" dirty="0" smtClean="0"/>
              <a:t>Fall 1943 – 1945</a:t>
            </a:r>
          </a:p>
          <a:p>
            <a:pPr lvl="1"/>
            <a:r>
              <a:rPr lang="en-US" dirty="0" smtClean="0"/>
              <a:t>Germany fought Allies on Italian soil and resisted until the end of the war</a:t>
            </a:r>
          </a:p>
          <a:p>
            <a:pPr lvl="1"/>
            <a:r>
              <a:rPr lang="en-US" dirty="0" smtClean="0"/>
              <a:t>Mussolini was captured by Ally-sympathetic Italians and executed (dead body hung in public)</a:t>
            </a:r>
          </a:p>
          <a:p>
            <a:endParaRPr lang="en-US" dirty="0"/>
          </a:p>
        </p:txBody>
      </p:sp>
      <p:pic>
        <p:nvPicPr>
          <p:cNvPr id="4098" name="Picture 2" descr="1stAlameinBritDefense.jpg">
            <a:hlinkClick r:id="rId2"/>
          </p:cNvPr>
          <p:cNvPicPr>
            <a:picLocks noChangeAspect="1" noChangeArrowheads="1"/>
          </p:cNvPicPr>
          <p:nvPr/>
        </p:nvPicPr>
        <p:blipFill>
          <a:blip r:embed="rId3" cstate="print"/>
          <a:srcRect/>
          <a:stretch>
            <a:fillRect/>
          </a:stretch>
        </p:blipFill>
        <p:spPr bwMode="auto">
          <a:xfrm>
            <a:off x="6762750" y="990600"/>
            <a:ext cx="2381250" cy="2209801"/>
          </a:xfrm>
          <a:prstGeom prst="rect">
            <a:avLst/>
          </a:prstGeom>
          <a:noFill/>
        </p:spPr>
      </p:pic>
      <p:pic>
        <p:nvPicPr>
          <p:cNvPr id="4100" name="Picture 4" descr="http://upload.wikimedia.org/wikipedia/commons/thumb/c/c2/Invasionofitaly1943.jpg/300px-Invasionofitaly1943.jpg">
            <a:hlinkClick r:id="rId4"/>
          </p:cNvPr>
          <p:cNvPicPr>
            <a:picLocks noChangeAspect="1" noChangeArrowheads="1"/>
          </p:cNvPicPr>
          <p:nvPr/>
        </p:nvPicPr>
        <p:blipFill>
          <a:blip r:embed="rId5" cstate="print"/>
          <a:srcRect/>
          <a:stretch>
            <a:fillRect/>
          </a:stretch>
        </p:blipFill>
        <p:spPr bwMode="auto">
          <a:xfrm>
            <a:off x="6667500" y="3429000"/>
            <a:ext cx="2476500" cy="2971801"/>
          </a:xfrm>
          <a:prstGeom prst="rect">
            <a:avLst/>
          </a:prstGeom>
          <a:noFill/>
        </p:spPr>
      </p:pic>
    </p:spTree>
    <p:extLst>
      <p:ext uri="{BB962C8B-B14F-4D97-AF65-F5344CB8AC3E}">
        <p14:creationId xmlns:p14="http://schemas.microsoft.com/office/powerpoint/2010/main" val="12092340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Turning the Tide</a:t>
            </a:r>
            <a:endParaRPr lang="en-US" dirty="0"/>
          </a:p>
        </p:txBody>
      </p:sp>
      <p:sp>
        <p:nvSpPr>
          <p:cNvPr id="3" name="Content Placeholder 2"/>
          <p:cNvSpPr>
            <a:spLocks noGrp="1"/>
          </p:cNvSpPr>
          <p:nvPr>
            <p:ph idx="1"/>
          </p:nvPr>
        </p:nvSpPr>
        <p:spPr>
          <a:xfrm>
            <a:off x="0" y="914400"/>
            <a:ext cx="6858000" cy="5486400"/>
          </a:xfrm>
        </p:spPr>
        <p:txBody>
          <a:bodyPr>
            <a:normAutofit fontScale="85000" lnSpcReduction="10000"/>
          </a:bodyPr>
          <a:lstStyle/>
          <a:p>
            <a:pPr>
              <a:buNone/>
            </a:pPr>
            <a:r>
              <a:rPr lang="en-US" dirty="0" smtClean="0"/>
              <a:t>Western Front (France, Belgium, Netherlands)</a:t>
            </a:r>
          </a:p>
          <a:p>
            <a:pPr>
              <a:buNone/>
            </a:pPr>
            <a:r>
              <a:rPr lang="en-US" dirty="0" smtClean="0"/>
              <a:t>	Summer 1944</a:t>
            </a:r>
          </a:p>
          <a:p>
            <a:pPr lvl="1"/>
            <a:r>
              <a:rPr lang="en-US" dirty="0" smtClean="0"/>
              <a:t>W/ </a:t>
            </a:r>
            <a:r>
              <a:rPr lang="en-US" b="1" dirty="0" smtClean="0"/>
              <a:t>German</a:t>
            </a:r>
            <a:r>
              <a:rPr lang="en-US" dirty="0" smtClean="0"/>
              <a:t> forces diverted to Italy and Russia, Allied sought to launch into France </a:t>
            </a:r>
          </a:p>
          <a:p>
            <a:pPr lvl="1"/>
            <a:r>
              <a:rPr lang="en-US" dirty="0" smtClean="0">
                <a:solidFill>
                  <a:srgbClr val="FF0000"/>
                </a:solidFill>
              </a:rPr>
              <a:t>June 6</a:t>
            </a:r>
            <a:r>
              <a:rPr lang="en-US" b="1" i="1" dirty="0" smtClean="0"/>
              <a:t>(D-Day</a:t>
            </a:r>
            <a:r>
              <a:rPr lang="en-US" dirty="0" smtClean="0"/>
              <a:t>): </a:t>
            </a:r>
            <a:r>
              <a:rPr lang="en-US" b="1" dirty="0" smtClean="0"/>
              <a:t>The Battle of Normandy</a:t>
            </a:r>
            <a:endParaRPr lang="en-US" dirty="0" smtClean="0"/>
          </a:p>
          <a:p>
            <a:pPr lvl="2"/>
            <a:r>
              <a:rPr lang="en-US" dirty="0" smtClean="0"/>
              <a:t>stormy, unexpected locale, amphibious landing = </a:t>
            </a:r>
            <a:r>
              <a:rPr lang="en-US" b="1" dirty="0" smtClean="0"/>
              <a:t>Germans</a:t>
            </a:r>
            <a:r>
              <a:rPr lang="en-US" dirty="0" smtClean="0"/>
              <a:t> caught off guard</a:t>
            </a:r>
          </a:p>
          <a:p>
            <a:pPr>
              <a:buNone/>
            </a:pPr>
            <a:r>
              <a:rPr lang="en-US" dirty="0" smtClean="0"/>
              <a:t>	Winter/Spring 1945</a:t>
            </a:r>
          </a:p>
          <a:p>
            <a:pPr lvl="1"/>
            <a:r>
              <a:rPr lang="en-US" dirty="0" smtClean="0"/>
              <a:t>Russians pushed into the eastern half of </a:t>
            </a:r>
            <a:r>
              <a:rPr lang="en-US" b="1" dirty="0" smtClean="0"/>
              <a:t>Germany </a:t>
            </a:r>
            <a:endParaRPr lang="en-US" dirty="0" smtClean="0"/>
          </a:p>
          <a:p>
            <a:pPr lvl="1"/>
            <a:r>
              <a:rPr lang="en-US" dirty="0" smtClean="0"/>
              <a:t>US/English pushed into western </a:t>
            </a:r>
            <a:r>
              <a:rPr lang="en-US" b="1" dirty="0" smtClean="0"/>
              <a:t>Germany</a:t>
            </a:r>
            <a:endParaRPr lang="en-US" dirty="0" smtClean="0"/>
          </a:p>
          <a:p>
            <a:pPr lvl="1"/>
            <a:r>
              <a:rPr lang="en-US" b="1" dirty="0" smtClean="0"/>
              <a:t>Germany</a:t>
            </a:r>
            <a:r>
              <a:rPr lang="en-US" dirty="0" smtClean="0"/>
              <a:t> surrendered into </a:t>
            </a:r>
            <a:r>
              <a:rPr lang="en-US" i="1" dirty="0" smtClean="0"/>
              <a:t>de facto</a:t>
            </a:r>
            <a:r>
              <a:rPr lang="en-US" dirty="0" smtClean="0"/>
              <a:t> peace in April and May</a:t>
            </a:r>
          </a:p>
          <a:p>
            <a:pPr lvl="1"/>
            <a:r>
              <a:rPr lang="en-US" dirty="0" smtClean="0"/>
              <a:t>Allies struck a </a:t>
            </a:r>
            <a:r>
              <a:rPr lang="en-US" i="1" dirty="0" smtClean="0"/>
              <a:t>de jure</a:t>
            </a:r>
            <a:r>
              <a:rPr lang="en-US" dirty="0" smtClean="0"/>
              <a:t> peace in June 1945</a:t>
            </a:r>
          </a:p>
          <a:p>
            <a:endParaRPr lang="en-US" dirty="0"/>
          </a:p>
        </p:txBody>
      </p:sp>
      <p:pic>
        <p:nvPicPr>
          <p:cNvPr id="3074" name="Picture 2" descr="1944 NormandyLST.jpg">
            <a:hlinkClick r:id="rId2"/>
          </p:cNvPr>
          <p:cNvPicPr>
            <a:picLocks noChangeAspect="1" noChangeArrowheads="1"/>
          </p:cNvPicPr>
          <p:nvPr/>
        </p:nvPicPr>
        <p:blipFill>
          <a:blip r:embed="rId3" cstate="print"/>
          <a:srcRect/>
          <a:stretch>
            <a:fillRect/>
          </a:stretch>
        </p:blipFill>
        <p:spPr bwMode="auto">
          <a:xfrm>
            <a:off x="6781800" y="685800"/>
            <a:ext cx="2362200" cy="1787399"/>
          </a:xfrm>
          <a:prstGeom prst="rect">
            <a:avLst/>
          </a:prstGeom>
          <a:noFill/>
        </p:spPr>
      </p:pic>
      <p:pic>
        <p:nvPicPr>
          <p:cNvPr id="3076" name="Picture 4" descr="Bundesarchiv Bild 183-R77767, Berlin, Rotarmisten Unter den Linden.jpg">
            <a:hlinkClick r:id="rId4"/>
          </p:cNvPr>
          <p:cNvPicPr>
            <a:picLocks noChangeAspect="1" noChangeArrowheads="1"/>
          </p:cNvPicPr>
          <p:nvPr/>
        </p:nvPicPr>
        <p:blipFill>
          <a:blip r:embed="rId5" cstate="print"/>
          <a:srcRect/>
          <a:stretch>
            <a:fillRect/>
          </a:stretch>
        </p:blipFill>
        <p:spPr bwMode="auto">
          <a:xfrm>
            <a:off x="6286500" y="3276600"/>
            <a:ext cx="2857500" cy="1781176"/>
          </a:xfrm>
          <a:prstGeom prst="rect">
            <a:avLst/>
          </a:prstGeom>
          <a:noFill/>
        </p:spPr>
      </p:pic>
    </p:spTree>
    <p:extLst>
      <p:ext uri="{BB962C8B-B14F-4D97-AF65-F5344CB8AC3E}">
        <p14:creationId xmlns:p14="http://schemas.microsoft.com/office/powerpoint/2010/main" val="17697981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11162"/>
          </a:xfrm>
        </p:spPr>
        <p:txBody>
          <a:bodyPr>
            <a:normAutofit fontScale="90000"/>
          </a:bodyPr>
          <a:lstStyle/>
          <a:p>
            <a:r>
              <a:rPr lang="en-US" dirty="0" smtClean="0"/>
              <a:t>Phases</a:t>
            </a:r>
            <a:endParaRPr lang="en-US" dirty="0"/>
          </a:p>
        </p:txBody>
      </p:sp>
      <p:sp>
        <p:nvSpPr>
          <p:cNvPr id="3" name="Content Placeholder 2"/>
          <p:cNvSpPr>
            <a:spLocks noGrp="1"/>
          </p:cNvSpPr>
          <p:nvPr>
            <p:ph idx="1"/>
          </p:nvPr>
        </p:nvSpPr>
        <p:spPr>
          <a:xfrm>
            <a:off x="0" y="685800"/>
            <a:ext cx="5181600" cy="5943600"/>
          </a:xfrm>
        </p:spPr>
        <p:txBody>
          <a:bodyPr>
            <a:normAutofit fontScale="92500" lnSpcReduction="20000"/>
          </a:bodyPr>
          <a:lstStyle/>
          <a:p>
            <a:r>
              <a:rPr lang="en-US" dirty="0" smtClean="0"/>
              <a:t>Persecution</a:t>
            </a:r>
          </a:p>
          <a:p>
            <a:pPr lvl="1"/>
            <a:r>
              <a:rPr lang="en-US" dirty="0" smtClean="0"/>
              <a:t>Laws established to restrict rights </a:t>
            </a:r>
          </a:p>
          <a:p>
            <a:pPr lvl="1"/>
            <a:r>
              <a:rPr lang="en-US" dirty="0" smtClean="0"/>
              <a:t>Pogroms such as </a:t>
            </a:r>
            <a:r>
              <a:rPr lang="en-US" i="1" dirty="0" err="1" smtClean="0"/>
              <a:t>kristallnacht</a:t>
            </a:r>
            <a:endParaRPr lang="en-US" dirty="0" smtClean="0"/>
          </a:p>
          <a:p>
            <a:r>
              <a:rPr lang="en-US" dirty="0" smtClean="0"/>
              <a:t>Confinement</a:t>
            </a:r>
          </a:p>
          <a:p>
            <a:pPr lvl="1"/>
            <a:r>
              <a:rPr lang="en-US" dirty="0" smtClean="0"/>
              <a:t>Ghettos and 1</a:t>
            </a:r>
            <a:r>
              <a:rPr lang="en-US" baseline="30000" dirty="0" smtClean="0"/>
              <a:t>st</a:t>
            </a:r>
            <a:r>
              <a:rPr lang="en-US" dirty="0" smtClean="0"/>
              <a:t> Camps </a:t>
            </a:r>
          </a:p>
          <a:p>
            <a:r>
              <a:rPr lang="en-US" dirty="0" smtClean="0"/>
              <a:t>Mass Murders </a:t>
            </a:r>
          </a:p>
          <a:p>
            <a:pPr lvl="1"/>
            <a:r>
              <a:rPr lang="en-US" i="1" dirty="0" err="1" smtClean="0"/>
              <a:t>Eisengruppen</a:t>
            </a:r>
            <a:r>
              <a:rPr lang="en-US" i="1" dirty="0" smtClean="0"/>
              <a:t> </a:t>
            </a:r>
            <a:r>
              <a:rPr lang="en-US" dirty="0" smtClean="0"/>
              <a:t>(death squads) traveled followed the main German Army and kill thousands of individuals</a:t>
            </a:r>
          </a:p>
          <a:p>
            <a:pPr lvl="2"/>
            <a:r>
              <a:rPr lang="en-US" dirty="0" smtClean="0"/>
              <a:t> (deemed to time consuming &amp; bad for the German soldiers)</a:t>
            </a:r>
            <a:endParaRPr lang="en-US" i="1" dirty="0" smtClean="0"/>
          </a:p>
          <a:p>
            <a:r>
              <a:rPr lang="en-US" dirty="0" smtClean="0"/>
              <a:t>Final Solution</a:t>
            </a:r>
          </a:p>
          <a:p>
            <a:pPr lvl="1"/>
            <a:r>
              <a:rPr lang="en-US" dirty="0" smtClean="0"/>
              <a:t>Mass murders in death camps</a:t>
            </a:r>
          </a:p>
          <a:p>
            <a:pPr lvl="1"/>
            <a:endParaRPr lang="en-US" dirty="0" smtClean="0"/>
          </a:p>
          <a:p>
            <a:endParaRPr lang="en-US" dirty="0"/>
          </a:p>
        </p:txBody>
      </p:sp>
      <p:pic>
        <p:nvPicPr>
          <p:cNvPr id="47106" name="Picture 2" descr="http://upload.wikimedia.org/wikipedia/commons/thumb/8/84/Rows_of_bodies_of_dead_inmates_fill_the_yard_of_Lager_Nordhausen%2C_a_Gestapo_concentration_camp.jpg/220px-Rows_of_bodies_of_dead_inmates_fill_the_yard_of_Lager_Nordhausen%2C_a_Gestapo_concentration_camp.jpg">
            <a:hlinkClick r:id="rId2"/>
          </p:cNvPr>
          <p:cNvPicPr>
            <a:picLocks noChangeAspect="1" noChangeArrowheads="1"/>
          </p:cNvPicPr>
          <p:nvPr/>
        </p:nvPicPr>
        <p:blipFill>
          <a:blip r:embed="rId3" cstate="print"/>
          <a:srcRect/>
          <a:stretch>
            <a:fillRect/>
          </a:stretch>
        </p:blipFill>
        <p:spPr bwMode="auto">
          <a:xfrm>
            <a:off x="5029200" y="2057400"/>
            <a:ext cx="3276600" cy="2561705"/>
          </a:xfrm>
          <a:prstGeom prst="rect">
            <a:avLst/>
          </a:prstGeom>
          <a:noFill/>
        </p:spPr>
      </p:pic>
      <p:pic>
        <p:nvPicPr>
          <p:cNvPr id="47108" name="Picture 4" descr="http://upload.wikimedia.org/wikipedia/commons/thumb/3/3d/Bundesarchiv_Bild_101I-680-8285A-26%2C_Budapest%2C_Festnahme_von_Juden.jpg/220px-Bundesarchiv_Bild_101I-680-8285A-26%2C_Budapest%2C_Festnahme_von_Juden.jpg">
            <a:hlinkClick r:id="rId4"/>
          </p:cNvPr>
          <p:cNvPicPr>
            <a:picLocks noChangeAspect="1" noChangeArrowheads="1"/>
          </p:cNvPicPr>
          <p:nvPr/>
        </p:nvPicPr>
        <p:blipFill>
          <a:blip r:embed="rId5" cstate="print"/>
          <a:srcRect/>
          <a:stretch>
            <a:fillRect/>
          </a:stretch>
        </p:blipFill>
        <p:spPr bwMode="auto">
          <a:xfrm>
            <a:off x="5562599" y="0"/>
            <a:ext cx="3581401" cy="2311631"/>
          </a:xfrm>
          <a:prstGeom prst="rect">
            <a:avLst/>
          </a:prstGeom>
          <a:noFill/>
        </p:spPr>
      </p:pic>
      <p:pic>
        <p:nvPicPr>
          <p:cNvPr id="47110" name="Picture 6" descr="http://upload.wikimedia.org/wikipedia/commons/thumb/a/a4/Rail_leading_to_Auschwitz_II_%28Birkenau%29.jpg/220px-Rail_leading_to_Auschwitz_II_%28Birkenau%29.jpg">
            <a:hlinkClick r:id="rId6"/>
          </p:cNvPr>
          <p:cNvPicPr>
            <a:picLocks noChangeAspect="1" noChangeArrowheads="1"/>
          </p:cNvPicPr>
          <p:nvPr/>
        </p:nvPicPr>
        <p:blipFill>
          <a:blip r:embed="rId7" cstate="print"/>
          <a:srcRect/>
          <a:stretch>
            <a:fillRect/>
          </a:stretch>
        </p:blipFill>
        <p:spPr bwMode="auto">
          <a:xfrm>
            <a:off x="5943600" y="4457698"/>
            <a:ext cx="3200400" cy="2400302"/>
          </a:xfrm>
          <a:prstGeom prst="rect">
            <a:avLst/>
          </a:prstGeom>
          <a:noFill/>
        </p:spPr>
      </p:pic>
    </p:spTree>
    <p:extLst>
      <p:ext uri="{BB962C8B-B14F-4D97-AF65-F5344CB8AC3E}">
        <p14:creationId xmlns:p14="http://schemas.microsoft.com/office/powerpoint/2010/main" val="28705482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le:Majorcampseurope.gif">
            <a:hlinkClick r:id="rId2"/>
          </p:cNvPr>
          <p:cNvPicPr>
            <a:picLocks noChangeAspect="1" noChangeArrowheads="1"/>
          </p:cNvPicPr>
          <p:nvPr/>
        </p:nvPicPr>
        <p:blipFill>
          <a:blip r:embed="rId3" cstate="print"/>
          <a:srcRect/>
          <a:stretch>
            <a:fillRect/>
          </a:stretch>
        </p:blipFill>
        <p:spPr bwMode="auto">
          <a:xfrm>
            <a:off x="0" y="0"/>
            <a:ext cx="9173026" cy="6858000"/>
          </a:xfrm>
          <a:prstGeom prst="rect">
            <a:avLst/>
          </a:prstGeom>
          <a:noFill/>
        </p:spPr>
      </p:pic>
    </p:spTree>
    <p:extLst>
      <p:ext uri="{BB962C8B-B14F-4D97-AF65-F5344CB8AC3E}">
        <p14:creationId xmlns:p14="http://schemas.microsoft.com/office/powerpoint/2010/main" val="36850392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err="1" smtClean="0"/>
              <a:t>Shoah</a:t>
            </a:r>
            <a:r>
              <a:rPr lang="en-US" dirty="0" smtClean="0"/>
              <a:t> “destruction”</a:t>
            </a:r>
            <a:endParaRPr lang="en-US" dirty="0"/>
          </a:p>
        </p:txBody>
      </p:sp>
      <p:sp>
        <p:nvSpPr>
          <p:cNvPr id="3" name="Content Placeholder 2"/>
          <p:cNvSpPr>
            <a:spLocks noGrp="1"/>
          </p:cNvSpPr>
          <p:nvPr>
            <p:ph idx="1"/>
          </p:nvPr>
        </p:nvSpPr>
        <p:spPr>
          <a:xfrm>
            <a:off x="152400" y="1371600"/>
            <a:ext cx="4114800" cy="4754563"/>
          </a:xfrm>
        </p:spPr>
        <p:txBody>
          <a:bodyPr>
            <a:normAutofit fontScale="77500" lnSpcReduction="20000"/>
          </a:bodyPr>
          <a:lstStyle/>
          <a:p>
            <a:r>
              <a:rPr lang="en-US" dirty="0" smtClean="0"/>
              <a:t>In 1994, Steven Spielberg founded the </a:t>
            </a:r>
            <a:r>
              <a:rPr lang="en-US" b="1" dirty="0" smtClean="0"/>
              <a:t>Survivors of the </a:t>
            </a:r>
            <a:r>
              <a:rPr lang="en-US" b="1" dirty="0" err="1" smtClean="0"/>
              <a:t>Shoah</a:t>
            </a:r>
            <a:r>
              <a:rPr lang="en-US" b="1" dirty="0" smtClean="0"/>
              <a:t> Visual History Foundation</a:t>
            </a:r>
            <a:r>
              <a:rPr lang="en-US" dirty="0" smtClean="0"/>
              <a:t> (original title), a nonprofit organization established to record testimonies in video format of survivors and other witnesses of the Holocaust.</a:t>
            </a:r>
          </a:p>
          <a:p>
            <a:endParaRPr lang="en-US" dirty="0" smtClean="0">
              <a:hlinkClick r:id="rId2"/>
            </a:endParaRPr>
          </a:p>
          <a:p>
            <a:r>
              <a:rPr lang="en-US" dirty="0" smtClean="0">
                <a:hlinkClick r:id="rId2"/>
              </a:rPr>
              <a:t>http://www.youtube.com/user/USCShoahFoundation?blend=24&amp;ob=5</a:t>
            </a:r>
            <a:endParaRPr lang="en-US" dirty="0" smtClean="0"/>
          </a:p>
          <a:p>
            <a:endParaRPr lang="en-US" dirty="0"/>
          </a:p>
        </p:txBody>
      </p:sp>
      <p:pic>
        <p:nvPicPr>
          <p:cNvPr id="46082" name="Picture 2" descr="http://upload.wikimedia.org/wikipedia/en/thumb/8/89/Selection_Birkenau_ramp.jpg/300px-Selection_Birkenau_ramp.jpg">
            <a:hlinkClick r:id="rId3"/>
          </p:cNvPr>
          <p:cNvPicPr>
            <a:picLocks noChangeAspect="1" noChangeArrowheads="1"/>
          </p:cNvPicPr>
          <p:nvPr/>
        </p:nvPicPr>
        <p:blipFill>
          <a:blip r:embed="rId4" cstate="print"/>
          <a:srcRect/>
          <a:stretch>
            <a:fillRect/>
          </a:stretch>
        </p:blipFill>
        <p:spPr bwMode="auto">
          <a:xfrm>
            <a:off x="4419600" y="967232"/>
            <a:ext cx="4419600" cy="3299970"/>
          </a:xfrm>
          <a:prstGeom prst="rect">
            <a:avLst/>
          </a:prstGeom>
          <a:noFill/>
        </p:spPr>
      </p:pic>
    </p:spTree>
    <p:extLst>
      <p:ext uri="{BB962C8B-B14F-4D97-AF65-F5344CB8AC3E}">
        <p14:creationId xmlns:p14="http://schemas.microsoft.com/office/powerpoint/2010/main" val="10896570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Survivor’s Stories Questions: </a:t>
            </a:r>
            <a:endParaRPr lang="en-US" dirty="0"/>
          </a:p>
        </p:txBody>
      </p:sp>
      <p:sp>
        <p:nvSpPr>
          <p:cNvPr id="3" name="Content Placeholder 2"/>
          <p:cNvSpPr>
            <a:spLocks noGrp="1"/>
          </p:cNvSpPr>
          <p:nvPr>
            <p:ph idx="1"/>
          </p:nvPr>
        </p:nvSpPr>
        <p:spPr>
          <a:xfrm>
            <a:off x="609600" y="4191000"/>
            <a:ext cx="8229600" cy="1981200"/>
          </a:xfrm>
        </p:spPr>
        <p:txBody>
          <a:bodyPr>
            <a:normAutofit fontScale="70000" lnSpcReduction="20000"/>
          </a:bodyPr>
          <a:lstStyle/>
          <a:p>
            <a:pPr>
              <a:buNone/>
            </a:pPr>
            <a:r>
              <a:rPr lang="en-US" b="1" dirty="0" smtClean="0"/>
              <a:t>Questions for everyone:</a:t>
            </a:r>
          </a:p>
          <a:p>
            <a:pPr marL="514350" indent="-514350">
              <a:buFont typeface="+mj-lt"/>
              <a:buAutoNum type="arabicPeriod" startAt="4"/>
            </a:pPr>
            <a:r>
              <a:rPr lang="en-US" dirty="0" smtClean="0"/>
              <a:t>Describe what happens to the prisoners immediately after arriving at Auschwitz. </a:t>
            </a:r>
          </a:p>
          <a:p>
            <a:pPr marL="971550" lvl="1" indent="-514350"/>
            <a:r>
              <a:rPr lang="en-US" dirty="0" smtClean="0"/>
              <a:t>(what is the process that the Germans put the prisoners through?)</a:t>
            </a:r>
          </a:p>
          <a:p>
            <a:pPr marL="514350" indent="-514350">
              <a:buFont typeface="+mj-lt"/>
              <a:buAutoNum type="arabicPeriod" startAt="4"/>
            </a:pPr>
            <a:r>
              <a:rPr lang="en-US" dirty="0" smtClean="0"/>
              <a:t>How do the German’s dehumanize (take away the individuality) the prisoners? </a:t>
            </a:r>
            <a:endParaRPr lang="en-US" dirty="0"/>
          </a:p>
        </p:txBody>
      </p:sp>
      <p:graphicFrame>
        <p:nvGraphicFramePr>
          <p:cNvPr id="4" name="Table 3"/>
          <p:cNvGraphicFramePr>
            <a:graphicFrameLocks noGrp="1"/>
          </p:cNvGraphicFramePr>
          <p:nvPr/>
        </p:nvGraphicFramePr>
        <p:xfrm>
          <a:off x="533400" y="914400"/>
          <a:ext cx="8229600" cy="312419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05691">
                <a:tc>
                  <a:txBody>
                    <a:bodyPr/>
                    <a:lstStyle/>
                    <a:p>
                      <a:r>
                        <a:rPr lang="en-US" dirty="0" smtClean="0"/>
                        <a:t>MAUS</a:t>
                      </a:r>
                      <a:r>
                        <a:rPr lang="en-US" baseline="0" dirty="0" smtClean="0"/>
                        <a:t> II: a survivor’s tale</a:t>
                      </a:r>
                      <a:endParaRPr lang="en-US" dirty="0"/>
                    </a:p>
                  </a:txBody>
                  <a:tcPr/>
                </a:tc>
                <a:tc>
                  <a:txBody>
                    <a:bodyPr/>
                    <a:lstStyle/>
                    <a:p>
                      <a:r>
                        <a:rPr lang="en-US" dirty="0" smtClean="0"/>
                        <a:t>Survival in Auschwitz</a:t>
                      </a:r>
                      <a:endParaRPr lang="en-US" dirty="0"/>
                    </a:p>
                  </a:txBody>
                  <a:tcPr/>
                </a:tc>
                <a:extLst>
                  <a:ext uri="{0D108BD9-81ED-4DB2-BD59-A6C34878D82A}">
                    <a16:rowId xmlns:a16="http://schemas.microsoft.com/office/drawing/2014/main" val="10000"/>
                  </a:ext>
                </a:extLst>
              </a:tr>
              <a:tr h="872836">
                <a:tc>
                  <a:txBody>
                    <a:bodyPr/>
                    <a:lstStyle/>
                    <a:p>
                      <a:r>
                        <a:rPr lang="en-US" dirty="0" smtClean="0"/>
                        <a:t>1. How did</a:t>
                      </a:r>
                      <a:r>
                        <a:rPr lang="en-US" baseline="0" dirty="0" smtClean="0"/>
                        <a:t> the main character reunite with his wife in Auschwitz?</a:t>
                      </a:r>
                      <a:endParaRPr lang="en-US" dirty="0"/>
                    </a:p>
                  </a:txBody>
                  <a:tcPr/>
                </a:tc>
                <a:tc>
                  <a:txBody>
                    <a:bodyPr/>
                    <a:lstStyle/>
                    <a:p>
                      <a:r>
                        <a:rPr lang="en-US" dirty="0" smtClean="0"/>
                        <a:t>1. What does the sign above the</a:t>
                      </a:r>
                      <a:r>
                        <a:rPr lang="en-US" baseline="0" dirty="0" smtClean="0"/>
                        <a:t> entrance to Auschwitz say? </a:t>
                      </a:r>
                      <a:endParaRPr lang="en-US" dirty="0"/>
                    </a:p>
                  </a:txBody>
                  <a:tcPr/>
                </a:tc>
                <a:extLst>
                  <a:ext uri="{0D108BD9-81ED-4DB2-BD59-A6C34878D82A}">
                    <a16:rowId xmlns:a16="http://schemas.microsoft.com/office/drawing/2014/main" val="10001"/>
                  </a:ext>
                </a:extLst>
              </a:tr>
              <a:tr h="872836">
                <a:tc>
                  <a:txBody>
                    <a:bodyPr/>
                    <a:lstStyle/>
                    <a:p>
                      <a:r>
                        <a:rPr lang="en-US" dirty="0" smtClean="0"/>
                        <a:t>2. What</a:t>
                      </a:r>
                      <a:r>
                        <a:rPr lang="en-US" baseline="0" dirty="0" smtClean="0"/>
                        <a:t> camp were the women in? How was this camp different from Auschwitz I?</a:t>
                      </a:r>
                      <a:endParaRPr lang="en-US" dirty="0"/>
                    </a:p>
                  </a:txBody>
                  <a:tcPr/>
                </a:tc>
                <a:tc>
                  <a:txBody>
                    <a:bodyPr/>
                    <a:lstStyle/>
                    <a:p>
                      <a:r>
                        <a:rPr lang="en-US" dirty="0" smtClean="0"/>
                        <a:t>2. Why wouldn’t</a:t>
                      </a:r>
                      <a:r>
                        <a:rPr lang="en-US" baseline="0" dirty="0" smtClean="0"/>
                        <a:t> the German translator ask the guards the prisoners questions? </a:t>
                      </a:r>
                      <a:endParaRPr lang="en-US" dirty="0"/>
                    </a:p>
                  </a:txBody>
                  <a:tcPr/>
                </a:tc>
                <a:extLst>
                  <a:ext uri="{0D108BD9-81ED-4DB2-BD59-A6C34878D82A}">
                    <a16:rowId xmlns:a16="http://schemas.microsoft.com/office/drawing/2014/main" val="10002"/>
                  </a:ext>
                </a:extLst>
              </a:tr>
              <a:tr h="872836">
                <a:tc>
                  <a:txBody>
                    <a:bodyPr/>
                    <a:lstStyle/>
                    <a:p>
                      <a:r>
                        <a:rPr lang="en-US" dirty="0" smtClean="0"/>
                        <a:t>3. What type of work did</a:t>
                      </a:r>
                      <a:r>
                        <a:rPr lang="en-US" baseline="0" dirty="0" smtClean="0"/>
                        <a:t> the prisoners do in the camp?</a:t>
                      </a:r>
                      <a:endParaRPr lang="en-US" dirty="0"/>
                    </a:p>
                  </a:txBody>
                  <a:tcPr/>
                </a:tc>
                <a:tc>
                  <a:txBody>
                    <a:bodyPr/>
                    <a:lstStyle/>
                    <a:p>
                      <a:r>
                        <a:rPr lang="en-US" dirty="0" smtClean="0"/>
                        <a:t>3. Why does the author say that he has ‘reached the bottom?’</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1078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Turning the Tide</a:t>
            </a:r>
            <a:endParaRPr lang="en-US" dirty="0"/>
          </a:p>
        </p:txBody>
      </p:sp>
      <p:sp>
        <p:nvSpPr>
          <p:cNvPr id="3" name="Content Placeholder 2"/>
          <p:cNvSpPr>
            <a:spLocks noGrp="1"/>
          </p:cNvSpPr>
          <p:nvPr>
            <p:ph idx="1"/>
          </p:nvPr>
        </p:nvSpPr>
        <p:spPr>
          <a:xfrm>
            <a:off x="0" y="762000"/>
            <a:ext cx="8839200" cy="6096000"/>
          </a:xfrm>
        </p:spPr>
        <p:txBody>
          <a:bodyPr>
            <a:normAutofit fontScale="77500" lnSpcReduction="20000"/>
          </a:bodyPr>
          <a:lstStyle/>
          <a:p>
            <a:pPr>
              <a:buNone/>
            </a:pPr>
            <a:r>
              <a:rPr lang="en-US" dirty="0" smtClean="0"/>
              <a:t>Pacific Theater</a:t>
            </a:r>
          </a:p>
          <a:p>
            <a:pPr>
              <a:buNone/>
            </a:pPr>
            <a:r>
              <a:rPr lang="en-US" dirty="0" smtClean="0"/>
              <a:t>	Summer 1942</a:t>
            </a:r>
          </a:p>
          <a:p>
            <a:pPr lvl="1"/>
            <a:r>
              <a:rPr lang="en-US" dirty="0" smtClean="0"/>
              <a:t>Japan’s plan after Pearl Harbor was to split </a:t>
            </a:r>
          </a:p>
          <a:p>
            <a:pPr lvl="1">
              <a:buNone/>
            </a:pPr>
            <a:r>
              <a:rPr lang="en-US" dirty="0" smtClean="0"/>
              <a:t>     the US Pacific fleet </a:t>
            </a:r>
          </a:p>
          <a:p>
            <a:pPr lvl="2"/>
            <a:r>
              <a:rPr lang="en-US" dirty="0" smtClean="0"/>
              <a:t>Sailed to Midway Island and the Aleutian Islands</a:t>
            </a:r>
          </a:p>
          <a:p>
            <a:pPr lvl="1"/>
            <a:r>
              <a:rPr lang="en-US" dirty="0" smtClean="0"/>
              <a:t>US broke the code and knew the plan</a:t>
            </a:r>
          </a:p>
          <a:p>
            <a:pPr lvl="2"/>
            <a:r>
              <a:rPr lang="en-US" dirty="0" smtClean="0"/>
              <a:t>Battle of Midway: each side used aircraft carriers and planes</a:t>
            </a:r>
          </a:p>
          <a:p>
            <a:pPr lvl="2"/>
            <a:r>
              <a:rPr lang="en-US" dirty="0" smtClean="0"/>
              <a:t>US shot down 300 planes and 4 aircraft carriers – Japan lost the initiative</a:t>
            </a:r>
          </a:p>
          <a:p>
            <a:pPr>
              <a:buNone/>
            </a:pPr>
            <a:r>
              <a:rPr lang="en-US" dirty="0" smtClean="0"/>
              <a:t>Island Hopping – Japanese goal became to inflict as many casualties as possible, not win battles</a:t>
            </a:r>
          </a:p>
          <a:p>
            <a:r>
              <a:rPr lang="en-US" dirty="0" smtClean="0"/>
              <a:t>1943: </a:t>
            </a:r>
            <a:r>
              <a:rPr lang="en-US" dirty="0" err="1" smtClean="0"/>
              <a:t>Tawara</a:t>
            </a:r>
            <a:r>
              <a:rPr lang="en-US" dirty="0" smtClean="0"/>
              <a:t>, Marshall Islands</a:t>
            </a:r>
          </a:p>
          <a:p>
            <a:r>
              <a:rPr lang="en-US" dirty="0" smtClean="0"/>
              <a:t>1944: Guam, Philippines</a:t>
            </a:r>
          </a:p>
          <a:p>
            <a:r>
              <a:rPr lang="en-US" dirty="0" smtClean="0"/>
              <a:t>1945: Iwo Jima, Okinawa – fight to the end: 100,000 Japanese troops died, ¼ of civ. pop. </a:t>
            </a:r>
          </a:p>
          <a:p>
            <a:pPr lvl="1"/>
            <a:r>
              <a:rPr lang="en-US" dirty="0" smtClean="0"/>
              <a:t>Led to US: firebombed Tokyo; atomic bombs (Hiroshima: August 6, Nagasaki: August 9)</a:t>
            </a:r>
          </a:p>
          <a:p>
            <a:pPr lvl="1"/>
            <a:r>
              <a:rPr lang="en-US" dirty="0" smtClean="0"/>
              <a:t>compare destruction at ground zero: Hiroshima v. Tokyo</a:t>
            </a:r>
          </a:p>
          <a:p>
            <a:pPr lvl="1"/>
            <a:r>
              <a:rPr lang="en-US" dirty="0" smtClean="0"/>
              <a:t>Japan surrendered after Nagasaki and the Russian invasion of China</a:t>
            </a:r>
          </a:p>
          <a:p>
            <a:endParaRPr lang="en-US" dirty="0"/>
          </a:p>
        </p:txBody>
      </p:sp>
      <p:pic>
        <p:nvPicPr>
          <p:cNvPr id="1026" name="Picture 2" descr="http://www.stephendaitergallery.com/dynamic/images/display/Wayne_Miller_From_Pacific_Theater_WWII_aircraft_carrier_deck_2603_102.jpg"/>
          <p:cNvPicPr>
            <a:picLocks noChangeAspect="1" noChangeArrowheads="1"/>
          </p:cNvPicPr>
          <p:nvPr/>
        </p:nvPicPr>
        <p:blipFill>
          <a:blip r:embed="rId2" cstate="print"/>
          <a:srcRect/>
          <a:stretch>
            <a:fillRect/>
          </a:stretch>
        </p:blipFill>
        <p:spPr bwMode="auto">
          <a:xfrm>
            <a:off x="6324600" y="0"/>
            <a:ext cx="2819400" cy="2819401"/>
          </a:xfrm>
          <a:prstGeom prst="rect">
            <a:avLst/>
          </a:prstGeom>
          <a:noFill/>
        </p:spPr>
      </p:pic>
    </p:spTree>
    <p:extLst>
      <p:ext uri="{BB962C8B-B14F-4D97-AF65-F5344CB8AC3E}">
        <p14:creationId xmlns:p14="http://schemas.microsoft.com/office/powerpoint/2010/main" val="38943827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0" y="76200"/>
          <a:ext cx="92964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4114800" y="4572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ight Arrow 5"/>
          <p:cNvSpPr/>
          <p:nvPr/>
        </p:nvSpPr>
        <p:spPr>
          <a:xfrm>
            <a:off x="4191000" y="381000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59571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Gravestones at the Tyne Cot World War 1 Memorial (Belgium)</a:t>
            </a:r>
            <a:endParaRPr lang="en-US" dirty="0"/>
          </a:p>
        </p:txBody>
      </p:sp>
      <p:pic>
        <p:nvPicPr>
          <p:cNvPr id="8195" name="Picture 3"/>
          <p:cNvPicPr>
            <a:picLocks noChangeAspect="1" noChangeArrowheads="1"/>
          </p:cNvPicPr>
          <p:nvPr/>
        </p:nvPicPr>
        <p:blipFill>
          <a:blip r:embed="rId2" cstate="print"/>
          <a:srcRect/>
          <a:stretch>
            <a:fillRect/>
          </a:stretch>
        </p:blipFill>
        <p:spPr bwMode="auto">
          <a:xfrm>
            <a:off x="-381000" y="1447800"/>
            <a:ext cx="2819400" cy="4181475"/>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print"/>
          <a:srcRect/>
          <a:stretch>
            <a:fillRect/>
          </a:stretch>
        </p:blipFill>
        <p:spPr bwMode="auto">
          <a:xfrm>
            <a:off x="1807296" y="1828800"/>
            <a:ext cx="7336704" cy="4783531"/>
          </a:xfrm>
          <a:prstGeom prst="rect">
            <a:avLst/>
          </a:prstGeom>
          <a:noFill/>
          <a:ln w="9525">
            <a:noFill/>
            <a:miter lim="800000"/>
            <a:headEnd/>
            <a:tailEnd/>
          </a:ln>
          <a:effectLst/>
        </p:spPr>
      </p:pic>
    </p:spTree>
    <p:extLst>
      <p:ext uri="{BB962C8B-B14F-4D97-AF65-F5344CB8AC3E}">
        <p14:creationId xmlns:p14="http://schemas.microsoft.com/office/powerpoint/2010/main" val="2224605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487362"/>
          </a:xfrm>
        </p:spPr>
        <p:txBody>
          <a:bodyPr>
            <a:normAutofit fontScale="90000"/>
          </a:bodyPr>
          <a:lstStyle/>
          <a:p>
            <a:r>
              <a:rPr lang="en-US" dirty="0" smtClean="0"/>
              <a:t>Opening Clashes</a:t>
            </a:r>
            <a:endParaRPr lang="en-US" dirty="0"/>
          </a:p>
        </p:txBody>
      </p:sp>
      <p:sp>
        <p:nvSpPr>
          <p:cNvPr id="5" name="Text Placeholder 4"/>
          <p:cNvSpPr>
            <a:spLocks noGrp="1"/>
          </p:cNvSpPr>
          <p:nvPr>
            <p:ph type="body" idx="1"/>
          </p:nvPr>
        </p:nvSpPr>
        <p:spPr>
          <a:xfrm>
            <a:off x="457200" y="838200"/>
            <a:ext cx="4040188" cy="639762"/>
          </a:xfrm>
        </p:spPr>
        <p:txBody>
          <a:bodyPr>
            <a:normAutofit fontScale="77500" lnSpcReduction="20000"/>
          </a:bodyPr>
          <a:lstStyle/>
          <a:p>
            <a:r>
              <a:rPr lang="en-US" dirty="0" smtClean="0">
                <a:latin typeface="Times New Roman"/>
                <a:ea typeface="Times New Roman"/>
                <a:cs typeface="Times New Roman"/>
              </a:rPr>
              <a:t>Marne 1914</a:t>
            </a:r>
          </a:p>
          <a:p>
            <a:r>
              <a:rPr lang="en-US" dirty="0" smtClean="0">
                <a:latin typeface="Times New Roman"/>
                <a:cs typeface="Times New Roman"/>
              </a:rPr>
              <a:t>Western Front (France)</a:t>
            </a:r>
            <a:endParaRPr lang="en-US" dirty="0"/>
          </a:p>
        </p:txBody>
      </p:sp>
      <p:sp>
        <p:nvSpPr>
          <p:cNvPr id="6" name="Content Placeholder 5"/>
          <p:cNvSpPr>
            <a:spLocks noGrp="1"/>
          </p:cNvSpPr>
          <p:nvPr>
            <p:ph sz="half" idx="2"/>
          </p:nvPr>
        </p:nvSpPr>
        <p:spPr>
          <a:xfrm>
            <a:off x="0" y="1447800"/>
            <a:ext cx="4040188" cy="2320925"/>
          </a:xfrm>
        </p:spPr>
        <p:txBody>
          <a:bodyPr/>
          <a:lstStyle/>
          <a:p>
            <a:pPr marL="0" marR="0">
              <a:spcBef>
                <a:spcPts val="0"/>
              </a:spcBef>
              <a:spcAft>
                <a:spcPts val="0"/>
              </a:spcAft>
              <a:buFontTx/>
              <a:buChar char="-"/>
            </a:pPr>
            <a:r>
              <a:rPr lang="en-US" dirty="0" smtClean="0">
                <a:latin typeface="Times New Roman"/>
                <a:ea typeface="Times New Roman"/>
                <a:cs typeface="Times New Roman"/>
              </a:rPr>
              <a:t>Fought outside of Paris</a:t>
            </a:r>
          </a:p>
          <a:p>
            <a:pPr marL="0" marR="0">
              <a:spcBef>
                <a:spcPts val="0"/>
              </a:spcBef>
              <a:spcAft>
                <a:spcPts val="0"/>
              </a:spcAft>
              <a:buFontTx/>
              <a:buChar char="-"/>
            </a:pPr>
            <a:r>
              <a:rPr lang="en-US" dirty="0" smtClean="0">
                <a:latin typeface="Times New Roman"/>
                <a:ea typeface="Times New Roman"/>
                <a:cs typeface="Times New Roman"/>
              </a:rPr>
              <a:t>French and British troops vs. Germany </a:t>
            </a:r>
          </a:p>
          <a:p>
            <a:pPr marL="0" marR="0">
              <a:spcBef>
                <a:spcPts val="0"/>
              </a:spcBef>
              <a:spcAft>
                <a:spcPts val="0"/>
              </a:spcAft>
              <a:buFontTx/>
              <a:buChar char="-"/>
            </a:pPr>
            <a:r>
              <a:rPr lang="en-US" dirty="0" smtClean="0">
                <a:latin typeface="Times New Roman"/>
                <a:ea typeface="Times New Roman"/>
                <a:cs typeface="Times New Roman"/>
              </a:rPr>
              <a:t>Allied powers dig trenches (this is the beginning of the stalemate)</a:t>
            </a:r>
          </a:p>
          <a:p>
            <a:endParaRPr lang="en-US" dirty="0"/>
          </a:p>
        </p:txBody>
      </p:sp>
      <p:sp>
        <p:nvSpPr>
          <p:cNvPr id="7" name="Text Placeholder 6"/>
          <p:cNvSpPr>
            <a:spLocks noGrp="1"/>
          </p:cNvSpPr>
          <p:nvPr>
            <p:ph type="body" sz="quarter" idx="3"/>
          </p:nvPr>
        </p:nvSpPr>
        <p:spPr>
          <a:xfrm>
            <a:off x="4648200" y="762000"/>
            <a:ext cx="4041775" cy="639762"/>
          </a:xfrm>
        </p:spPr>
        <p:txBody>
          <a:bodyPr>
            <a:normAutofit fontScale="77500" lnSpcReduction="20000"/>
          </a:bodyPr>
          <a:lstStyle/>
          <a:p>
            <a:r>
              <a:rPr lang="en-US" dirty="0" err="1" smtClean="0">
                <a:latin typeface="Times New Roman"/>
                <a:ea typeface="Times New Roman"/>
                <a:cs typeface="Times New Roman"/>
              </a:rPr>
              <a:t>Tannenberg</a:t>
            </a:r>
            <a:r>
              <a:rPr lang="en-US" dirty="0" smtClean="0">
                <a:latin typeface="Times New Roman"/>
                <a:ea typeface="Times New Roman"/>
                <a:cs typeface="Times New Roman"/>
              </a:rPr>
              <a:t> 1914</a:t>
            </a:r>
          </a:p>
          <a:p>
            <a:r>
              <a:rPr lang="en-US" dirty="0" smtClean="0">
                <a:latin typeface="Times New Roman"/>
                <a:cs typeface="Times New Roman"/>
              </a:rPr>
              <a:t>Eastern Front (Russia)</a:t>
            </a:r>
            <a:endParaRPr lang="en-US" dirty="0"/>
          </a:p>
        </p:txBody>
      </p:sp>
      <p:sp>
        <p:nvSpPr>
          <p:cNvPr id="8" name="Content Placeholder 7"/>
          <p:cNvSpPr>
            <a:spLocks noGrp="1"/>
          </p:cNvSpPr>
          <p:nvPr>
            <p:ph sz="quarter" idx="4"/>
          </p:nvPr>
        </p:nvSpPr>
        <p:spPr>
          <a:xfrm>
            <a:off x="4495800" y="1371600"/>
            <a:ext cx="4041775" cy="3124200"/>
          </a:xfrm>
        </p:spPr>
        <p:txBody>
          <a:bodyPr/>
          <a:lstStyle/>
          <a:p>
            <a:pPr marL="0" marR="0">
              <a:spcBef>
                <a:spcPts val="0"/>
              </a:spcBef>
              <a:spcAft>
                <a:spcPts val="0"/>
              </a:spcAft>
              <a:buFontTx/>
              <a:buChar char="-"/>
            </a:pPr>
            <a:r>
              <a:rPr lang="en-US" dirty="0" smtClean="0">
                <a:latin typeface="Times New Roman"/>
                <a:ea typeface="Times New Roman"/>
                <a:cs typeface="Times New Roman"/>
              </a:rPr>
              <a:t>Germany vs. Russia</a:t>
            </a:r>
          </a:p>
          <a:p>
            <a:pPr marL="0" marR="0">
              <a:spcBef>
                <a:spcPts val="0"/>
              </a:spcBef>
              <a:spcAft>
                <a:spcPts val="0"/>
              </a:spcAft>
              <a:buFontTx/>
              <a:buChar char="-"/>
            </a:pPr>
            <a:r>
              <a:rPr lang="en-US" dirty="0" smtClean="0">
                <a:latin typeface="Times New Roman"/>
                <a:ea typeface="Times New Roman"/>
                <a:cs typeface="Times New Roman"/>
              </a:rPr>
              <a:t>Fought just inside of Germany (Russia advanced early in war)</a:t>
            </a:r>
          </a:p>
          <a:p>
            <a:pPr marL="0" marR="0">
              <a:spcBef>
                <a:spcPts val="0"/>
              </a:spcBef>
              <a:spcAft>
                <a:spcPts val="0"/>
              </a:spcAft>
              <a:buFontTx/>
              <a:buChar char="-"/>
            </a:pPr>
            <a:r>
              <a:rPr lang="en-US" dirty="0" smtClean="0">
                <a:latin typeface="Times New Roman"/>
                <a:ea typeface="Times New Roman"/>
                <a:cs typeface="Times New Roman"/>
              </a:rPr>
              <a:t> Germany repulsed Russians and inflicted heavy casualties</a:t>
            </a:r>
          </a:p>
          <a:p>
            <a:pPr marL="0" marR="0">
              <a:spcBef>
                <a:spcPts val="0"/>
              </a:spcBef>
              <a:spcAft>
                <a:spcPts val="0"/>
              </a:spcAft>
              <a:buFontTx/>
              <a:buChar char="-"/>
            </a:pPr>
            <a:r>
              <a:rPr lang="en-US" dirty="0" smtClean="0">
                <a:latin typeface="Times New Roman"/>
                <a:ea typeface="Times New Roman"/>
                <a:cs typeface="Times New Roman"/>
              </a:rPr>
              <a:t>Russia begins a retreat that would last most of the war….</a:t>
            </a:r>
          </a:p>
          <a:p>
            <a:endParaRPr lang="en-US" dirty="0"/>
          </a:p>
        </p:txBody>
      </p:sp>
      <p:pic>
        <p:nvPicPr>
          <p:cNvPr id="3074" name="Picture 2" descr="Battle of Mons"/>
          <p:cNvPicPr>
            <a:picLocks noChangeAspect="1" noChangeArrowheads="1"/>
          </p:cNvPicPr>
          <p:nvPr/>
        </p:nvPicPr>
        <p:blipFill>
          <a:blip r:embed="rId2" cstate="print"/>
          <a:srcRect/>
          <a:stretch>
            <a:fillRect/>
          </a:stretch>
        </p:blipFill>
        <p:spPr bwMode="auto">
          <a:xfrm>
            <a:off x="228600" y="3962400"/>
            <a:ext cx="3333750" cy="2628900"/>
          </a:xfrm>
          <a:prstGeom prst="rect">
            <a:avLst/>
          </a:prstGeom>
          <a:noFill/>
        </p:spPr>
      </p:pic>
      <p:pic>
        <p:nvPicPr>
          <p:cNvPr id="3078" name="Picture 6" descr="Russian prisoners tannenberg.jpg">
            <a:hlinkClick r:id="rId3"/>
          </p:cNvPr>
          <p:cNvPicPr>
            <a:picLocks noChangeAspect="1" noChangeArrowheads="1"/>
          </p:cNvPicPr>
          <p:nvPr/>
        </p:nvPicPr>
        <p:blipFill>
          <a:blip r:embed="rId4" cstate="print"/>
          <a:srcRect/>
          <a:stretch>
            <a:fillRect/>
          </a:stretch>
        </p:blipFill>
        <p:spPr bwMode="auto">
          <a:xfrm>
            <a:off x="4419600" y="4419600"/>
            <a:ext cx="4114800" cy="216712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Devastating Battles</a:t>
            </a:r>
            <a:endParaRPr lang="en-US" dirty="0"/>
          </a:p>
        </p:txBody>
      </p:sp>
      <p:sp>
        <p:nvSpPr>
          <p:cNvPr id="3" name="Text Placeholder 2"/>
          <p:cNvSpPr>
            <a:spLocks noGrp="1"/>
          </p:cNvSpPr>
          <p:nvPr>
            <p:ph type="body" idx="1"/>
          </p:nvPr>
        </p:nvSpPr>
        <p:spPr>
          <a:xfrm>
            <a:off x="304800" y="609600"/>
            <a:ext cx="4040188" cy="639762"/>
          </a:xfrm>
        </p:spPr>
        <p:txBody>
          <a:bodyPr/>
          <a:lstStyle/>
          <a:p>
            <a:r>
              <a:rPr lang="en-US" dirty="0" smtClean="0">
                <a:latin typeface="Times New Roman"/>
                <a:ea typeface="Times New Roman"/>
                <a:cs typeface="Times New Roman"/>
              </a:rPr>
              <a:t>Gallipoli (1915-6)</a:t>
            </a:r>
          </a:p>
        </p:txBody>
      </p:sp>
      <p:sp>
        <p:nvSpPr>
          <p:cNvPr id="4" name="Content Placeholder 3"/>
          <p:cNvSpPr>
            <a:spLocks noGrp="1"/>
          </p:cNvSpPr>
          <p:nvPr>
            <p:ph sz="half" idx="2"/>
          </p:nvPr>
        </p:nvSpPr>
        <p:spPr>
          <a:xfrm>
            <a:off x="152400" y="1219200"/>
            <a:ext cx="4040188" cy="3951288"/>
          </a:xfrm>
        </p:spPr>
        <p:txBody>
          <a:bodyPr/>
          <a:lstStyle/>
          <a:p>
            <a:pPr marL="0" marR="0">
              <a:spcBef>
                <a:spcPts val="0"/>
              </a:spcBef>
              <a:spcAft>
                <a:spcPts val="0"/>
              </a:spcAft>
              <a:buNone/>
            </a:pPr>
            <a:r>
              <a:rPr lang="en-US" dirty="0" smtClean="0">
                <a:latin typeface="Times New Roman"/>
                <a:ea typeface="Times New Roman"/>
                <a:cs typeface="Times New Roman"/>
              </a:rPr>
              <a:t>-Ottoman Empire joined the Central Powers </a:t>
            </a:r>
          </a:p>
          <a:p>
            <a:pPr marL="0" marR="0">
              <a:spcBef>
                <a:spcPts val="0"/>
              </a:spcBef>
              <a:spcAft>
                <a:spcPts val="0"/>
              </a:spcAft>
              <a:buNone/>
            </a:pPr>
            <a:r>
              <a:rPr lang="en-US" dirty="0" smtClean="0">
                <a:latin typeface="Times New Roman"/>
                <a:ea typeface="Times New Roman"/>
                <a:cs typeface="Times New Roman"/>
              </a:rPr>
              <a:t>-Allies landed in the Dardanelles (connect with ally Russia), and can’t get off the beached for 10 months! Very heavy casualties </a:t>
            </a:r>
          </a:p>
          <a:p>
            <a:pPr marL="0" marR="0">
              <a:spcBef>
                <a:spcPts val="0"/>
              </a:spcBef>
              <a:spcAft>
                <a:spcPts val="0"/>
              </a:spcAft>
              <a:buNone/>
            </a:pPr>
            <a:r>
              <a:rPr lang="en-US" dirty="0" smtClean="0">
                <a:latin typeface="Times New Roman"/>
                <a:ea typeface="Times New Roman"/>
                <a:cs typeface="Times New Roman"/>
              </a:rPr>
              <a:t>- Ottomans cause Allies to retreat (more stress on Russia)</a:t>
            </a:r>
          </a:p>
          <a:p>
            <a:endParaRPr lang="en-US" dirty="0"/>
          </a:p>
        </p:txBody>
      </p:sp>
      <p:sp>
        <p:nvSpPr>
          <p:cNvPr id="5" name="Text Placeholder 4"/>
          <p:cNvSpPr>
            <a:spLocks noGrp="1"/>
          </p:cNvSpPr>
          <p:nvPr>
            <p:ph type="body" sz="quarter" idx="3"/>
          </p:nvPr>
        </p:nvSpPr>
        <p:spPr>
          <a:xfrm>
            <a:off x="4648200" y="838200"/>
            <a:ext cx="4041775" cy="639762"/>
          </a:xfrm>
        </p:spPr>
        <p:txBody>
          <a:bodyPr>
            <a:normAutofit fontScale="92500" lnSpcReduction="20000"/>
          </a:bodyPr>
          <a:lstStyle/>
          <a:p>
            <a:r>
              <a:rPr lang="en-US" dirty="0" smtClean="0">
                <a:latin typeface="Times New Roman"/>
                <a:ea typeface="Times New Roman"/>
                <a:cs typeface="Times New Roman"/>
              </a:rPr>
              <a:t>Somme &amp; Verdun (1916) Western Front (Stalemate)</a:t>
            </a:r>
          </a:p>
        </p:txBody>
      </p:sp>
      <p:sp>
        <p:nvSpPr>
          <p:cNvPr id="6" name="Content Placeholder 5"/>
          <p:cNvSpPr>
            <a:spLocks noGrp="1"/>
          </p:cNvSpPr>
          <p:nvPr>
            <p:ph sz="quarter" idx="4"/>
          </p:nvPr>
        </p:nvSpPr>
        <p:spPr>
          <a:xfrm>
            <a:off x="4648200" y="1447800"/>
            <a:ext cx="4041775" cy="3951288"/>
          </a:xfrm>
        </p:spPr>
        <p:txBody>
          <a:bodyPr/>
          <a:lstStyle/>
          <a:p>
            <a:pPr marL="0" marR="0">
              <a:spcBef>
                <a:spcPts val="0"/>
              </a:spcBef>
              <a:spcAft>
                <a:spcPts val="0"/>
              </a:spcAft>
              <a:buFontTx/>
              <a:buChar char="-"/>
            </a:pPr>
            <a:r>
              <a:rPr lang="en-US" dirty="0" smtClean="0">
                <a:latin typeface="Times New Roman"/>
                <a:ea typeface="Times New Roman"/>
                <a:cs typeface="Times New Roman"/>
              </a:rPr>
              <a:t>Germany/ Allies wanted to break the stalemate</a:t>
            </a:r>
          </a:p>
          <a:p>
            <a:pPr marL="0" marR="0">
              <a:spcBef>
                <a:spcPts val="0"/>
              </a:spcBef>
              <a:spcAft>
                <a:spcPts val="0"/>
              </a:spcAft>
              <a:buFontTx/>
              <a:buChar char="-"/>
            </a:pPr>
            <a:r>
              <a:rPr lang="en-US" dirty="0" smtClean="0">
                <a:latin typeface="Times New Roman"/>
                <a:ea typeface="Times New Roman"/>
                <a:cs typeface="Times New Roman"/>
              </a:rPr>
              <a:t>Verdun: Massive German assault that lasted  11 months, 700,000 casualties</a:t>
            </a:r>
          </a:p>
          <a:p>
            <a:pPr marL="0" marR="0">
              <a:spcBef>
                <a:spcPts val="0"/>
              </a:spcBef>
              <a:spcAft>
                <a:spcPts val="0"/>
              </a:spcAft>
              <a:buFontTx/>
              <a:buChar char="-"/>
            </a:pPr>
            <a:r>
              <a:rPr lang="en-US" dirty="0" smtClean="0">
                <a:latin typeface="Times New Roman"/>
                <a:ea typeface="Times New Roman"/>
                <a:cs typeface="Times New Roman"/>
              </a:rPr>
              <a:t>Somme: massive English and French assault, 1 million casualties</a:t>
            </a:r>
          </a:p>
          <a:p>
            <a:pPr marL="0" marR="0">
              <a:spcBef>
                <a:spcPts val="0"/>
              </a:spcBef>
              <a:spcAft>
                <a:spcPts val="0"/>
              </a:spcAft>
              <a:buFontTx/>
              <a:buChar char="-"/>
            </a:pPr>
            <a:r>
              <a:rPr lang="en-US" dirty="0" smtClean="0">
                <a:latin typeface="Times New Roman"/>
                <a:ea typeface="Times New Roman"/>
                <a:cs typeface="Times New Roman"/>
              </a:rPr>
              <a:t>(both battles indecisive – nothing changes)</a:t>
            </a:r>
          </a:p>
          <a:p>
            <a:endParaRPr lang="en-US" dirty="0"/>
          </a:p>
        </p:txBody>
      </p:sp>
      <p:pic>
        <p:nvPicPr>
          <p:cNvPr id="2050" name="Picture 2" descr="File:Anzac, the landing 1915.jpg">
            <a:hlinkClick r:id="rId2"/>
          </p:cNvPr>
          <p:cNvPicPr>
            <a:picLocks noChangeAspect="1" noChangeArrowheads="1"/>
          </p:cNvPicPr>
          <p:nvPr/>
        </p:nvPicPr>
        <p:blipFill>
          <a:blip r:embed="rId3" cstate="print"/>
          <a:srcRect/>
          <a:stretch>
            <a:fillRect/>
          </a:stretch>
        </p:blipFill>
        <p:spPr bwMode="auto">
          <a:xfrm>
            <a:off x="228600" y="4643653"/>
            <a:ext cx="4038600" cy="221434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Final Battle</a:t>
            </a:r>
            <a:endParaRPr lang="en-US" dirty="0"/>
          </a:p>
        </p:txBody>
      </p:sp>
      <p:sp>
        <p:nvSpPr>
          <p:cNvPr id="3" name="Text Placeholder 2"/>
          <p:cNvSpPr>
            <a:spLocks noGrp="1"/>
          </p:cNvSpPr>
          <p:nvPr>
            <p:ph type="body" idx="1"/>
          </p:nvPr>
        </p:nvSpPr>
        <p:spPr>
          <a:xfrm>
            <a:off x="457200" y="914400"/>
            <a:ext cx="4040188" cy="639762"/>
          </a:xfrm>
        </p:spPr>
        <p:txBody>
          <a:bodyPr>
            <a:normAutofit fontScale="92500" lnSpcReduction="20000"/>
          </a:bodyPr>
          <a:lstStyle/>
          <a:p>
            <a:r>
              <a:rPr lang="en-US" dirty="0" smtClean="0">
                <a:latin typeface="Times New Roman"/>
                <a:ea typeface="Times New Roman"/>
                <a:cs typeface="Times New Roman"/>
              </a:rPr>
              <a:t>The Grand Offensive (1918) Battle of the Argonne Forest</a:t>
            </a:r>
          </a:p>
        </p:txBody>
      </p:sp>
      <p:sp>
        <p:nvSpPr>
          <p:cNvPr id="4" name="Content Placeholder 3"/>
          <p:cNvSpPr>
            <a:spLocks noGrp="1"/>
          </p:cNvSpPr>
          <p:nvPr>
            <p:ph sz="half" idx="2"/>
          </p:nvPr>
        </p:nvSpPr>
        <p:spPr>
          <a:xfrm>
            <a:off x="381000" y="1447800"/>
            <a:ext cx="4040188" cy="3951288"/>
          </a:xfrm>
        </p:spPr>
        <p:txBody>
          <a:bodyPr/>
          <a:lstStyle/>
          <a:p>
            <a:pPr marL="0" marR="0">
              <a:spcBef>
                <a:spcPts val="0"/>
              </a:spcBef>
              <a:spcAft>
                <a:spcPts val="0"/>
              </a:spcAft>
              <a:buFontTx/>
              <a:buChar char="-"/>
            </a:pPr>
            <a:r>
              <a:rPr lang="en-US" dirty="0" smtClean="0">
                <a:latin typeface="Times New Roman"/>
                <a:ea typeface="Times New Roman"/>
                <a:cs typeface="Times New Roman"/>
              </a:rPr>
              <a:t>Final Allied push, an attack on all parts of the Western Front (US has joined)</a:t>
            </a:r>
          </a:p>
          <a:p>
            <a:pPr marL="0" marR="0">
              <a:spcBef>
                <a:spcPts val="0"/>
              </a:spcBef>
              <a:spcAft>
                <a:spcPts val="0"/>
              </a:spcAft>
              <a:buFontTx/>
              <a:buChar char="-"/>
            </a:pPr>
            <a:r>
              <a:rPr lang="en-US" dirty="0" smtClean="0">
                <a:latin typeface="Times New Roman"/>
                <a:ea typeface="Times New Roman"/>
                <a:cs typeface="Times New Roman"/>
              </a:rPr>
              <a:t>Allies were able to push back the Germans, who had low morale</a:t>
            </a:r>
          </a:p>
          <a:p>
            <a:pPr marL="0" marR="0">
              <a:spcBef>
                <a:spcPts val="0"/>
              </a:spcBef>
              <a:spcAft>
                <a:spcPts val="0"/>
              </a:spcAft>
              <a:buFontTx/>
              <a:buNone/>
            </a:pPr>
            <a:r>
              <a:rPr lang="en-US" dirty="0" smtClean="0">
                <a:latin typeface="Times New Roman"/>
                <a:ea typeface="Times New Roman"/>
                <a:cs typeface="Times New Roman"/>
              </a:rPr>
              <a:t>- Led to Germany accepting an armistice – a cease fire</a:t>
            </a:r>
          </a:p>
          <a:p>
            <a:pPr>
              <a:buNone/>
            </a:pPr>
            <a:endParaRPr lang="en-US" dirty="0"/>
          </a:p>
        </p:txBody>
      </p:sp>
      <p:pic>
        <p:nvPicPr>
          <p:cNvPr id="1026" name="Picture 2" descr="File:Western front 1918 allied.jpg">
            <a:hlinkClick r:id="rId2"/>
          </p:cNvPr>
          <p:cNvPicPr>
            <a:picLocks noChangeAspect="1" noChangeArrowheads="1"/>
          </p:cNvPicPr>
          <p:nvPr/>
        </p:nvPicPr>
        <p:blipFill>
          <a:blip r:embed="rId3" cstate="print"/>
          <a:srcRect/>
          <a:stretch>
            <a:fillRect/>
          </a:stretch>
        </p:blipFill>
        <p:spPr bwMode="auto">
          <a:xfrm>
            <a:off x="4462155" y="1219200"/>
            <a:ext cx="4681845" cy="4038600"/>
          </a:xfrm>
          <a:prstGeom prst="rect">
            <a:avLst/>
          </a:prstGeom>
          <a:noFill/>
        </p:spPr>
      </p:pic>
      <p:pic>
        <p:nvPicPr>
          <p:cNvPr id="1028" name="Picture 4" descr="http://upload.wikimedia.org/wikipedia/commons/thumb/1/1c/AWM_AWM_E03183_peronne.jpg/285px-AWM_AWM_E03183_peronne.jpg">
            <a:hlinkClick r:id="rId4"/>
          </p:cNvPr>
          <p:cNvPicPr>
            <a:picLocks noChangeAspect="1" noChangeArrowheads="1"/>
          </p:cNvPicPr>
          <p:nvPr/>
        </p:nvPicPr>
        <p:blipFill>
          <a:blip r:embed="rId5" cstate="print"/>
          <a:srcRect/>
          <a:stretch>
            <a:fillRect/>
          </a:stretch>
        </p:blipFill>
        <p:spPr bwMode="auto">
          <a:xfrm>
            <a:off x="1600200" y="4708359"/>
            <a:ext cx="3048000" cy="214964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09600"/>
          </a:xfrm>
        </p:spPr>
        <p:txBody>
          <a:bodyPr>
            <a:normAutofit fontScale="90000"/>
          </a:bodyPr>
          <a:lstStyle/>
          <a:p>
            <a:r>
              <a:rPr lang="en-US" dirty="0" smtClean="0"/>
              <a:t>Tactics and Strategies of the Great War </a:t>
            </a:r>
            <a:endParaRPr lang="en-US" dirty="0"/>
          </a:p>
        </p:txBody>
      </p:sp>
      <p:pic>
        <p:nvPicPr>
          <p:cNvPr id="1026" name="Picture 2" descr="E:\World History 2 12-13\Unit 7 - The Great War &amp; Its Aftermath\Homework &amp; Activities\Class Activities 2012\4. the war and technology\fronts\western 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71943"/>
            <a:ext cx="6130636" cy="59751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World History 2 12-13\Unit 7 - The Great War &amp; Its Aftermath\Homework &amp; Activities\Class Activities 2012\4. the war and technology\trench warfare\trench v trench.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727" y="990600"/>
            <a:ext cx="47625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87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Overcoming the stalemate with new ideas </a:t>
            </a:r>
            <a:r>
              <a:rPr lang="en-US" dirty="0" smtClean="0"/>
              <a:t/>
            </a:r>
            <a:br>
              <a:rPr lang="en-US" dirty="0" smtClean="0"/>
            </a:br>
            <a:r>
              <a:rPr lang="en-US" dirty="0" smtClean="0"/>
              <a:t>(Weapons)</a:t>
            </a:r>
            <a:endParaRPr lang="en-US" dirty="0"/>
          </a:p>
        </p:txBody>
      </p:sp>
      <p:sp>
        <p:nvSpPr>
          <p:cNvPr id="3" name="Content Placeholder 2"/>
          <p:cNvSpPr>
            <a:spLocks noGrp="1"/>
          </p:cNvSpPr>
          <p:nvPr>
            <p:ph idx="1"/>
          </p:nvPr>
        </p:nvSpPr>
        <p:spPr>
          <a:xfrm>
            <a:off x="457200" y="1600200"/>
            <a:ext cx="5257800" cy="4525963"/>
          </a:xfrm>
        </p:spPr>
        <p:txBody>
          <a:bodyPr>
            <a:normAutofit fontScale="92500" lnSpcReduction="10000"/>
          </a:bodyPr>
          <a:lstStyle/>
          <a:p>
            <a:pPr>
              <a:buNone/>
            </a:pPr>
            <a:r>
              <a:rPr lang="en-US" dirty="0" smtClean="0"/>
              <a:t>New(</a:t>
            </a:r>
            <a:r>
              <a:rPr lang="en-US" dirty="0" err="1" smtClean="0"/>
              <a:t>ish</a:t>
            </a:r>
            <a:r>
              <a:rPr lang="en-US" dirty="0" smtClean="0"/>
              <a:t>) technology and tactics</a:t>
            </a:r>
          </a:p>
          <a:p>
            <a:r>
              <a:rPr lang="en-US" b="1" dirty="0" smtClean="0"/>
              <a:t>Air: </a:t>
            </a:r>
            <a:r>
              <a:rPr lang="en-US" dirty="0" smtClean="0"/>
              <a:t>zeppelins, airplanes- mainly used for reconnaissance &amp; bombing supply lines</a:t>
            </a:r>
          </a:p>
          <a:p>
            <a:r>
              <a:rPr lang="en-US" b="1" dirty="0" smtClean="0"/>
              <a:t>Sea: </a:t>
            </a:r>
            <a:r>
              <a:rPr lang="en-US" dirty="0" smtClean="0"/>
              <a:t>steel battleships, cruisers, u-boats; convoys; naval mines</a:t>
            </a:r>
          </a:p>
          <a:p>
            <a:r>
              <a:rPr lang="en-US" b="1" dirty="0" smtClean="0"/>
              <a:t>Land: </a:t>
            </a:r>
            <a:r>
              <a:rPr lang="en-US" dirty="0" smtClean="0"/>
              <a:t>tanks, siege howitzers, machine guns, poison gas, mortars, grenades</a:t>
            </a:r>
          </a:p>
          <a:p>
            <a:endParaRPr lang="en-US" dirty="0"/>
          </a:p>
        </p:txBody>
      </p:sp>
      <p:pic>
        <p:nvPicPr>
          <p:cNvPr id="32770" name="Picture 2" descr="http://upload.wikimedia.org/wikipedia/commons/thumb/7/76/Nieuport_%281%29.jpg/300px-Nieuport_%281%29.jpg">
            <a:hlinkClick r:id="rId2"/>
          </p:cNvPr>
          <p:cNvPicPr>
            <a:picLocks noChangeAspect="1" noChangeArrowheads="1"/>
          </p:cNvPicPr>
          <p:nvPr/>
        </p:nvPicPr>
        <p:blipFill>
          <a:blip r:embed="rId3" cstate="print"/>
          <a:srcRect/>
          <a:stretch>
            <a:fillRect/>
          </a:stretch>
        </p:blipFill>
        <p:spPr bwMode="auto">
          <a:xfrm>
            <a:off x="5740398" y="1600200"/>
            <a:ext cx="3145872" cy="2286000"/>
          </a:xfrm>
          <a:prstGeom prst="rect">
            <a:avLst/>
          </a:prstGeom>
          <a:noFill/>
        </p:spPr>
      </p:pic>
      <p:pic>
        <p:nvPicPr>
          <p:cNvPr id="32772" name="Picture 4" descr="http://upload.wikimedia.org/wikipedia/commons/thumb/0/03/U9Submarine.jpg/300px-U9Submarine.jpg">
            <a:hlinkClick r:id="rId4"/>
          </p:cNvPr>
          <p:cNvPicPr>
            <a:picLocks noChangeAspect="1" noChangeArrowheads="1"/>
          </p:cNvPicPr>
          <p:nvPr/>
        </p:nvPicPr>
        <p:blipFill>
          <a:blip r:embed="rId5" cstate="print"/>
          <a:srcRect/>
          <a:stretch>
            <a:fillRect/>
          </a:stretch>
        </p:blipFill>
        <p:spPr bwMode="auto">
          <a:xfrm>
            <a:off x="5466950" y="5105400"/>
            <a:ext cx="3692769" cy="16002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World History 2 12-13\Unit 7 - The Great War &amp; Its Aftermath\Homework &amp; Activities\Class Activities 2012\4. the war and technology\poison g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2935" y="2703305"/>
            <a:ext cx="5391150" cy="4070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3639281"/>
            <a:ext cx="4784035" cy="3139321"/>
          </a:xfrm>
          <a:prstGeom prst="rect">
            <a:avLst/>
          </a:prstGeom>
        </p:spPr>
        <p:txBody>
          <a:bodyPr wrap="square">
            <a:spAutoFit/>
          </a:bodyPr>
          <a:lstStyle/>
          <a:p>
            <a:r>
              <a:rPr lang="en-US" dirty="0"/>
              <a:t>Although it is popularly believed that the German army was the first to use gas it was in fact initially deployed by the French. the first poison gas however - in this instance, chlorine - came on 22 April 1915, at the start of the Second Battle of Ypres</a:t>
            </a:r>
            <a:r>
              <a:rPr lang="en-US" dirty="0" smtClean="0"/>
              <a:t>. The use, on both sides, quickly escalated. </a:t>
            </a:r>
          </a:p>
          <a:p>
            <a:endParaRPr lang="en-US" dirty="0"/>
          </a:p>
          <a:p>
            <a:r>
              <a:rPr lang="en-US" dirty="0" smtClean="0"/>
              <a:t>Types of </a:t>
            </a:r>
            <a:r>
              <a:rPr lang="en-US" dirty="0" err="1" smtClean="0"/>
              <a:t>Posin</a:t>
            </a:r>
            <a:r>
              <a:rPr lang="en-US" dirty="0" smtClean="0"/>
              <a:t> Gas developed – </a:t>
            </a:r>
          </a:p>
          <a:p>
            <a:r>
              <a:rPr lang="en-US" dirty="0" smtClean="0"/>
              <a:t> - Chlorine</a:t>
            </a:r>
          </a:p>
          <a:p>
            <a:r>
              <a:rPr lang="en-US" dirty="0"/>
              <a:t> </a:t>
            </a:r>
            <a:r>
              <a:rPr lang="en-US" dirty="0" smtClean="0"/>
              <a:t>- Phosgene</a:t>
            </a:r>
          </a:p>
          <a:p>
            <a:r>
              <a:rPr lang="en-US" dirty="0"/>
              <a:t> </a:t>
            </a:r>
            <a:r>
              <a:rPr lang="en-US" dirty="0" smtClean="0"/>
              <a:t>- Mustard </a:t>
            </a:r>
            <a:endParaRPr lang="en-US" dirty="0"/>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2825" y="627784"/>
            <a:ext cx="17811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07835" y="44393"/>
            <a:ext cx="2912165" cy="3139321"/>
          </a:xfrm>
          <a:prstGeom prst="rect">
            <a:avLst/>
          </a:prstGeom>
        </p:spPr>
        <p:txBody>
          <a:bodyPr wrap="square">
            <a:spAutoFit/>
          </a:bodyPr>
          <a:lstStyle/>
          <a:p>
            <a:r>
              <a:rPr lang="en-US" dirty="0"/>
              <a:t>Mustard gas, an almost </a:t>
            </a:r>
            <a:r>
              <a:rPr lang="en-US" dirty="0" smtClean="0"/>
              <a:t>odorless </a:t>
            </a:r>
            <a:r>
              <a:rPr lang="en-US" dirty="0"/>
              <a:t>chemical, was distinguished by the serious blisters it caused both internally and externally, brought on several hours after exposure.  Protection against mustard gas proved more difficult than against either chlorine or phosgene gas.</a:t>
            </a:r>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5482"/>
            <a:ext cx="4038600" cy="321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919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334962"/>
          </a:xfrm>
        </p:spPr>
        <p:txBody>
          <a:bodyPr>
            <a:normAutofit fontScale="90000"/>
          </a:bodyPr>
          <a:lstStyle/>
          <a:p>
            <a:r>
              <a:rPr lang="en-US" dirty="0" smtClean="0"/>
              <a:t>Impact of New Weapons</a:t>
            </a:r>
            <a:endParaRPr lang="en-US" dirty="0"/>
          </a:p>
        </p:txBody>
      </p:sp>
      <p:pic>
        <p:nvPicPr>
          <p:cNvPr id="6146" name="Picture 2" descr="E:\World History 2 12-13\Unit 7 - The Great War &amp; Its Aftermath\Homework &amp; Activities\Class Activities 2012\4. the war and technology\trench warfare\trench cross s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64" y="685800"/>
            <a:ext cx="5486400" cy="301525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2" y="3534904"/>
            <a:ext cx="5465618" cy="33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685800"/>
            <a:ext cx="3810000" cy="328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808051"/>
            <a:ext cx="2286000" cy="303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847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855"/>
            <a:ext cx="8077200" cy="715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602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492"/>
            <a:ext cx="9143999" cy="698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62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World War 1 – Causes</a:t>
            </a:r>
            <a:endParaRPr lang="en-US" dirty="0"/>
          </a:p>
        </p:txBody>
      </p:sp>
      <p:sp>
        <p:nvSpPr>
          <p:cNvPr id="3" name="Content Placeholder 2"/>
          <p:cNvSpPr>
            <a:spLocks noGrp="1"/>
          </p:cNvSpPr>
          <p:nvPr>
            <p:ph idx="1"/>
          </p:nvPr>
        </p:nvSpPr>
        <p:spPr>
          <a:xfrm>
            <a:off x="297873" y="1676400"/>
            <a:ext cx="7162800" cy="4525963"/>
          </a:xfrm>
        </p:spPr>
        <p:txBody>
          <a:bodyPr>
            <a:normAutofit lnSpcReduction="10000"/>
          </a:bodyPr>
          <a:lstStyle/>
          <a:p>
            <a:r>
              <a:rPr lang="en-US" b="1" i="1" dirty="0">
                <a:solidFill>
                  <a:srgbClr val="000000"/>
                </a:solidFill>
              </a:rPr>
              <a:t>Causes of the War:</a:t>
            </a:r>
          </a:p>
          <a:p>
            <a:r>
              <a:rPr lang="en-US" dirty="0" smtClean="0">
                <a:solidFill>
                  <a:srgbClr val="000000"/>
                </a:solidFill>
              </a:rPr>
              <a:t>-</a:t>
            </a:r>
            <a:r>
              <a:rPr lang="en-US" b="1" dirty="0" smtClean="0">
                <a:solidFill>
                  <a:srgbClr val="FF0000"/>
                </a:solidFill>
              </a:rPr>
              <a:t>M</a:t>
            </a:r>
            <a:r>
              <a:rPr lang="en-US" dirty="0" smtClean="0">
                <a:solidFill>
                  <a:srgbClr val="000000"/>
                </a:solidFill>
              </a:rPr>
              <a:t>ilitarism</a:t>
            </a:r>
            <a:endParaRPr lang="en-US" dirty="0">
              <a:solidFill>
                <a:srgbClr val="000000"/>
              </a:solidFill>
            </a:endParaRPr>
          </a:p>
          <a:p>
            <a:r>
              <a:rPr lang="en-US" dirty="0" smtClean="0">
                <a:solidFill>
                  <a:srgbClr val="000000"/>
                </a:solidFill>
              </a:rPr>
              <a:t>-</a:t>
            </a:r>
            <a:r>
              <a:rPr lang="en-US" b="1" dirty="0" smtClean="0">
                <a:solidFill>
                  <a:srgbClr val="FF0000"/>
                </a:solidFill>
              </a:rPr>
              <a:t>A</a:t>
            </a:r>
            <a:r>
              <a:rPr lang="en-US" dirty="0" smtClean="0">
                <a:solidFill>
                  <a:srgbClr val="000000"/>
                </a:solidFill>
              </a:rPr>
              <a:t>lliance System </a:t>
            </a:r>
            <a:endParaRPr lang="en-US" dirty="0">
              <a:solidFill>
                <a:srgbClr val="000000"/>
              </a:solidFill>
            </a:endParaRPr>
          </a:p>
          <a:p>
            <a:r>
              <a:rPr lang="en-US" dirty="0">
                <a:solidFill>
                  <a:srgbClr val="000000"/>
                </a:solidFill>
              </a:rPr>
              <a:t>-</a:t>
            </a:r>
            <a:r>
              <a:rPr lang="en-US" b="1" dirty="0">
                <a:solidFill>
                  <a:srgbClr val="FF0000"/>
                </a:solidFill>
              </a:rPr>
              <a:t>I</a:t>
            </a:r>
            <a:r>
              <a:rPr lang="en-US" dirty="0">
                <a:solidFill>
                  <a:srgbClr val="000000"/>
                </a:solidFill>
              </a:rPr>
              <a:t>mperialism</a:t>
            </a:r>
          </a:p>
          <a:p>
            <a:r>
              <a:rPr lang="en-US" dirty="0" smtClean="0">
                <a:solidFill>
                  <a:srgbClr val="000000"/>
                </a:solidFill>
              </a:rPr>
              <a:t>-</a:t>
            </a:r>
            <a:r>
              <a:rPr lang="en-US" b="1" dirty="0" smtClean="0">
                <a:solidFill>
                  <a:srgbClr val="FF0000"/>
                </a:solidFill>
              </a:rPr>
              <a:t>N</a:t>
            </a:r>
            <a:r>
              <a:rPr lang="en-US" dirty="0" smtClean="0">
                <a:solidFill>
                  <a:srgbClr val="000000"/>
                </a:solidFill>
              </a:rPr>
              <a:t>ationalism </a:t>
            </a:r>
            <a:endParaRPr lang="en-US" dirty="0">
              <a:solidFill>
                <a:srgbClr val="000000"/>
              </a:solidFill>
            </a:endParaRPr>
          </a:p>
          <a:p>
            <a:pPr marL="0" indent="0">
              <a:buNone/>
            </a:pPr>
            <a:r>
              <a:rPr lang="en-US" b="1" dirty="0" smtClean="0">
                <a:solidFill>
                  <a:srgbClr val="000000"/>
                </a:solidFill>
              </a:rPr>
              <a:t>         Trigger </a:t>
            </a:r>
            <a:r>
              <a:rPr lang="en-US" b="1" dirty="0">
                <a:solidFill>
                  <a:srgbClr val="000000"/>
                </a:solidFill>
              </a:rPr>
              <a:t>Moment: </a:t>
            </a:r>
            <a:r>
              <a:rPr lang="en-US" dirty="0">
                <a:solidFill>
                  <a:srgbClr val="000000"/>
                </a:solidFill>
              </a:rPr>
              <a:t>Assassination </a:t>
            </a:r>
          </a:p>
          <a:p>
            <a:pPr marL="0" indent="0">
              <a:buNone/>
            </a:pPr>
            <a:r>
              <a:rPr lang="en-US" dirty="0">
                <a:solidFill>
                  <a:srgbClr val="000000"/>
                </a:solidFill>
              </a:rPr>
              <a:t> </a:t>
            </a:r>
            <a:r>
              <a:rPr lang="en-US" dirty="0" smtClean="0">
                <a:solidFill>
                  <a:srgbClr val="000000"/>
                </a:solidFill>
              </a:rPr>
              <a:t>        of </a:t>
            </a:r>
            <a:r>
              <a:rPr lang="en-US" dirty="0">
                <a:solidFill>
                  <a:srgbClr val="000000"/>
                </a:solidFill>
              </a:rPr>
              <a:t>archduke Franz Ferdinand of </a:t>
            </a:r>
          </a:p>
          <a:p>
            <a:pPr marL="0" indent="0">
              <a:buNone/>
            </a:pPr>
            <a:r>
              <a:rPr lang="en-US" dirty="0">
                <a:solidFill>
                  <a:srgbClr val="000000"/>
                </a:solidFill>
              </a:rPr>
              <a:t> </a:t>
            </a:r>
            <a:r>
              <a:rPr lang="en-US" dirty="0" smtClean="0">
                <a:solidFill>
                  <a:srgbClr val="000000"/>
                </a:solidFill>
              </a:rPr>
              <a:t>        the Austro-Hungarian </a:t>
            </a:r>
            <a:r>
              <a:rPr lang="en-US" dirty="0">
                <a:solidFill>
                  <a:srgbClr val="000000"/>
                </a:solidFill>
              </a:rPr>
              <a:t>Empire. </a:t>
            </a:r>
            <a:endParaRPr lang="en-US" dirty="0"/>
          </a:p>
        </p:txBody>
      </p:sp>
      <p:sp>
        <p:nvSpPr>
          <p:cNvPr id="4" name="TextBox 3"/>
          <p:cNvSpPr txBox="1"/>
          <p:nvPr/>
        </p:nvSpPr>
        <p:spPr>
          <a:xfrm>
            <a:off x="4724400" y="990600"/>
            <a:ext cx="4191000" cy="3170099"/>
          </a:xfrm>
          <a:prstGeom prst="rect">
            <a:avLst/>
          </a:prstGeom>
          <a:no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black"/>
                </a:solidFill>
                <a:effectLst/>
                <a:uLnTx/>
                <a:uFillTx/>
                <a:latin typeface="Calibri"/>
                <a:ea typeface="+mn-ea"/>
                <a:cs typeface="+mn-cs"/>
              </a:rPr>
              <a:t>Summary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Long-Term Causes =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Continued increase in tension between European Powers over resources, political powers.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Antiquated view of warfare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belief that war was necessary to make a country stronger</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sng" strike="noStrike" kern="1200" cap="none" spc="0" normalizeH="0" baseline="0" noProof="0" dirty="0" smtClean="0">
                <a:ln>
                  <a:noFill/>
                </a:ln>
                <a:solidFill>
                  <a:prstClr val="black"/>
                </a:solidFill>
                <a:effectLst/>
                <a:uLnTx/>
                <a:uFillTx/>
                <a:latin typeface="Calibri"/>
                <a:ea typeface="+mn-ea"/>
                <a:cs typeface="+mn-cs"/>
              </a:rPr>
              <a:t>World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War b/c of imperialism &amp; colonialism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xplosion 1 4"/>
          <p:cNvSpPr/>
          <p:nvPr/>
        </p:nvSpPr>
        <p:spPr>
          <a:xfrm>
            <a:off x="304800" y="4572000"/>
            <a:ext cx="762000" cy="9144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9496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rmAutofit fontScale="90000"/>
          </a:bodyPr>
          <a:lstStyle/>
          <a:p>
            <a:r>
              <a:rPr lang="en-US" dirty="0" smtClean="0"/>
              <a:t>Not Just Weapons…</a:t>
            </a:r>
            <a:endParaRPr lang="en-US" dirty="0"/>
          </a:p>
        </p:txBody>
      </p:sp>
      <p:sp>
        <p:nvSpPr>
          <p:cNvPr id="3" name="Content Placeholder 2"/>
          <p:cNvSpPr>
            <a:spLocks noGrp="1"/>
          </p:cNvSpPr>
          <p:nvPr>
            <p:ph idx="1"/>
          </p:nvPr>
        </p:nvSpPr>
        <p:spPr>
          <a:xfrm>
            <a:off x="0" y="838200"/>
            <a:ext cx="7696200" cy="5715000"/>
          </a:xfrm>
        </p:spPr>
        <p:txBody>
          <a:bodyPr>
            <a:normAutofit fontScale="77500" lnSpcReduction="20000"/>
          </a:bodyPr>
          <a:lstStyle/>
          <a:p>
            <a:pPr>
              <a:buNone/>
            </a:pPr>
            <a:r>
              <a:rPr lang="en-US" b="1" dirty="0" smtClean="0"/>
              <a:t>Censorship </a:t>
            </a:r>
            <a:endParaRPr lang="en-US" dirty="0" smtClean="0"/>
          </a:p>
          <a:p>
            <a:pPr marL="514350" lvl="0" indent="-514350">
              <a:buFont typeface="+mj-lt"/>
              <a:buAutoNum type="alphaUcPeriod"/>
            </a:pPr>
            <a:r>
              <a:rPr lang="en-US" dirty="0" smtClean="0"/>
              <a:t>many government made “agreements” w/ the press to cover in positive ways</a:t>
            </a:r>
          </a:p>
          <a:p>
            <a:pPr marL="514350" lvl="0" indent="-514350">
              <a:buFont typeface="+mj-lt"/>
              <a:buAutoNum type="alphaUcPeriod"/>
            </a:pPr>
            <a:r>
              <a:rPr lang="en-US" dirty="0" smtClean="0"/>
              <a:t>Mail was read and censored, especially if it was going to the troops</a:t>
            </a:r>
            <a:r>
              <a:rPr lang="en-US" b="1" dirty="0" smtClean="0"/>
              <a:t> </a:t>
            </a:r>
            <a:endParaRPr lang="en-US" dirty="0" smtClean="0"/>
          </a:p>
          <a:p>
            <a:pPr>
              <a:buNone/>
            </a:pPr>
            <a:r>
              <a:rPr lang="en-US" b="1" dirty="0" smtClean="0"/>
              <a:t>Propaganda</a:t>
            </a:r>
            <a:r>
              <a:rPr lang="en-US" dirty="0" smtClean="0"/>
              <a:t>: spreading of ideas to promote a cause or damage an opposing cause	</a:t>
            </a:r>
          </a:p>
          <a:p>
            <a:pPr>
              <a:buNone/>
            </a:pPr>
            <a:r>
              <a:rPr lang="en-US" b="1" dirty="0" smtClean="0"/>
              <a:t>Total war</a:t>
            </a:r>
            <a:r>
              <a:rPr lang="en-US" dirty="0" smtClean="0"/>
              <a:t>: shift all of a nation’s resources into war efforts</a:t>
            </a:r>
          </a:p>
          <a:p>
            <a:pPr lvl="0"/>
            <a:r>
              <a:rPr lang="en-US" dirty="0" smtClean="0"/>
              <a:t>Included changing civilian factories into military factories</a:t>
            </a:r>
          </a:p>
          <a:p>
            <a:pPr lvl="0"/>
            <a:r>
              <a:rPr lang="en-US" dirty="0" smtClean="0"/>
              <a:t>Brought mechanical, civil, etc. engineers into the military </a:t>
            </a:r>
            <a:r>
              <a:rPr lang="en-US" dirty="0" smtClean="0">
                <a:sym typeface="Wingdings"/>
              </a:rPr>
              <a:t></a:t>
            </a:r>
            <a:r>
              <a:rPr lang="en-US" dirty="0" smtClean="0"/>
              <a:t> led to war tech</a:t>
            </a:r>
          </a:p>
          <a:p>
            <a:pPr lvl="0"/>
            <a:r>
              <a:rPr lang="en-US" dirty="0" smtClean="0"/>
              <a:t>Unrestricted sub warfare: even attack civilian ships if they help war effort</a:t>
            </a:r>
          </a:p>
          <a:p>
            <a:pPr lvl="0">
              <a:buNone/>
            </a:pPr>
            <a:r>
              <a:rPr lang="en-US" dirty="0" smtClean="0"/>
              <a:t>	(Lusitania) – ‘civilian’ ship sunk by the Germans </a:t>
            </a:r>
          </a:p>
          <a:p>
            <a:endParaRPr lang="en-US" dirty="0"/>
          </a:p>
        </p:txBody>
      </p:sp>
      <p:pic>
        <p:nvPicPr>
          <p:cNvPr id="31746" name="Picture 2" descr="http://schoolworkhelper.net/wp-content/uploads/2010/10/Destroy_this_mad_brute_WWI_propaganda_poster_US_version.jpg"/>
          <p:cNvPicPr>
            <a:picLocks noChangeAspect="1" noChangeArrowheads="1"/>
          </p:cNvPicPr>
          <p:nvPr/>
        </p:nvPicPr>
        <p:blipFill>
          <a:blip r:embed="rId2" cstate="print"/>
          <a:srcRect/>
          <a:stretch>
            <a:fillRect/>
          </a:stretch>
        </p:blipFill>
        <p:spPr bwMode="auto">
          <a:xfrm>
            <a:off x="7543800" y="0"/>
            <a:ext cx="1600200" cy="2438400"/>
          </a:xfrm>
          <a:prstGeom prst="rect">
            <a:avLst/>
          </a:prstGeom>
          <a:noFill/>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1" y="4215601"/>
            <a:ext cx="1828800" cy="264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smtClean="0"/>
              <a:t>Not Just Weapons</a:t>
            </a:r>
            <a:endParaRPr lang="en-US" dirty="0"/>
          </a:p>
        </p:txBody>
      </p:sp>
      <p:sp>
        <p:nvSpPr>
          <p:cNvPr id="3" name="Content Placeholder 2"/>
          <p:cNvSpPr>
            <a:spLocks noGrp="1"/>
          </p:cNvSpPr>
          <p:nvPr>
            <p:ph idx="1"/>
          </p:nvPr>
        </p:nvSpPr>
        <p:spPr>
          <a:xfrm>
            <a:off x="0" y="457200"/>
            <a:ext cx="4724400" cy="6400800"/>
          </a:xfrm>
        </p:spPr>
        <p:txBody>
          <a:bodyPr>
            <a:normAutofit fontScale="92500" lnSpcReduction="10000"/>
          </a:bodyPr>
          <a:lstStyle/>
          <a:p>
            <a:r>
              <a:rPr lang="en-US" b="1" dirty="0" smtClean="0"/>
              <a:t>Conscription</a:t>
            </a:r>
            <a:r>
              <a:rPr lang="en-US" dirty="0" smtClean="0"/>
              <a:t>: drafting civilians into the military</a:t>
            </a:r>
          </a:p>
          <a:p>
            <a:pPr lvl="1"/>
            <a:r>
              <a:rPr lang="en-US" dirty="0" smtClean="0"/>
              <a:t>All nations involved had a military draft</a:t>
            </a:r>
          </a:p>
          <a:p>
            <a:pPr lvl="0"/>
            <a:r>
              <a:rPr lang="en-US" dirty="0" smtClean="0"/>
              <a:t>Raised spending and taxes to buy more war goods</a:t>
            </a:r>
          </a:p>
          <a:p>
            <a:pPr lvl="1"/>
            <a:r>
              <a:rPr lang="en-US" b="1" dirty="0" smtClean="0"/>
              <a:t>War (liberty) bonds: </a:t>
            </a:r>
            <a:r>
              <a:rPr lang="en-US" dirty="0" smtClean="0"/>
              <a:t>like an IOU</a:t>
            </a:r>
          </a:p>
          <a:p>
            <a:pPr marL="914400" lvl="1" indent="-514350">
              <a:buFont typeface="+mj-lt"/>
              <a:buAutoNum type="arabicPeriod"/>
            </a:pPr>
            <a:r>
              <a:rPr lang="en-US" dirty="0" smtClean="0"/>
              <a:t>government sold bonds (slips of paper) to people &amp; companies</a:t>
            </a:r>
          </a:p>
          <a:p>
            <a:pPr marL="914400" lvl="1" indent="-514350">
              <a:buFont typeface="+mj-lt"/>
              <a:buAutoNum type="arabicPeriod"/>
            </a:pPr>
            <a:r>
              <a:rPr lang="en-US" dirty="0" smtClean="0"/>
              <a:t>the government was expected to repay this money, plus interest/fee, after a certain period</a:t>
            </a:r>
          </a:p>
          <a:p>
            <a:endParaRPr lang="en-US" dirty="0"/>
          </a:p>
        </p:txBody>
      </p:sp>
      <p:pic>
        <p:nvPicPr>
          <p:cNvPr id="34818" name="Picture 2" descr="File:Liberty-shall-not-perish-Pennell.jpeg">
            <a:hlinkClick r:id="rId2"/>
          </p:cNvPr>
          <p:cNvPicPr>
            <a:picLocks noChangeAspect="1" noChangeArrowheads="1"/>
          </p:cNvPicPr>
          <p:nvPr/>
        </p:nvPicPr>
        <p:blipFill>
          <a:blip r:embed="rId3" cstate="print"/>
          <a:srcRect/>
          <a:stretch>
            <a:fillRect/>
          </a:stretch>
        </p:blipFill>
        <p:spPr bwMode="auto">
          <a:xfrm>
            <a:off x="4569206" y="533400"/>
            <a:ext cx="4574794" cy="63246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b="1" dirty="0" smtClean="0">
                <a:solidFill>
                  <a:srgbClr val="FF0000"/>
                </a:solidFill>
              </a:rPr>
              <a:t>US Involvement</a:t>
            </a:r>
            <a:endParaRPr lang="en-US" b="1" dirty="0">
              <a:solidFill>
                <a:srgbClr val="FF0000"/>
              </a:solidFill>
            </a:endParaRPr>
          </a:p>
        </p:txBody>
      </p:sp>
      <p:sp>
        <p:nvSpPr>
          <p:cNvPr id="3" name="Content Placeholder 2"/>
          <p:cNvSpPr>
            <a:spLocks noGrp="1"/>
          </p:cNvSpPr>
          <p:nvPr>
            <p:ph idx="1"/>
          </p:nvPr>
        </p:nvSpPr>
        <p:spPr>
          <a:xfrm>
            <a:off x="0" y="609600"/>
            <a:ext cx="6781800" cy="6248400"/>
          </a:xfrm>
        </p:spPr>
        <p:txBody>
          <a:bodyPr>
            <a:normAutofit fontScale="92500" lnSpcReduction="20000"/>
          </a:bodyPr>
          <a:lstStyle/>
          <a:p>
            <a:pPr>
              <a:buNone/>
            </a:pPr>
            <a:r>
              <a:rPr lang="en-US" b="1" dirty="0" smtClean="0"/>
              <a:t>America was hesitant</a:t>
            </a:r>
          </a:p>
          <a:p>
            <a:r>
              <a:rPr lang="en-US" dirty="0" smtClean="0"/>
              <a:t>Many German-Americans had sympathy for Germany</a:t>
            </a:r>
          </a:p>
          <a:p>
            <a:r>
              <a:rPr lang="en-US" dirty="0" smtClean="0"/>
              <a:t>Irish-Americans did not want to join and help the British</a:t>
            </a:r>
          </a:p>
          <a:p>
            <a:pPr>
              <a:buNone/>
            </a:pPr>
            <a:r>
              <a:rPr lang="en-US" dirty="0" smtClean="0"/>
              <a:t>But…America joined the Allies for numerous reasons</a:t>
            </a:r>
          </a:p>
          <a:p>
            <a:pPr>
              <a:buNone/>
            </a:pPr>
            <a:r>
              <a:rPr lang="en-US" dirty="0" smtClean="0"/>
              <a:t>1. English-American connection existed</a:t>
            </a:r>
          </a:p>
          <a:p>
            <a:pPr>
              <a:buNone/>
            </a:pPr>
            <a:r>
              <a:rPr lang="en-US" dirty="0" smtClean="0"/>
              <a:t>2. Germany’s unrestricted submarine warfare killed American civilians</a:t>
            </a:r>
          </a:p>
          <a:p>
            <a:pPr>
              <a:buNone/>
            </a:pPr>
            <a:r>
              <a:rPr lang="en-US" dirty="0" smtClean="0"/>
              <a:t>3. Zimmerman Note (1917)</a:t>
            </a:r>
          </a:p>
          <a:p>
            <a:r>
              <a:rPr lang="en-US" dirty="0" smtClean="0"/>
              <a:t>Germany wrote to Mexico – ‘fight US and you can get Southwestern lands back.’ *England intercepted and gave to America, who joined the war</a:t>
            </a:r>
          </a:p>
          <a:p>
            <a:endParaRPr lang="en-US" dirty="0"/>
          </a:p>
        </p:txBody>
      </p:sp>
      <p:pic>
        <p:nvPicPr>
          <p:cNvPr id="30722" name="Picture 2" descr="http://images.sabob.com/products/images/1/Want_You_For_the_US_Army_Vintage_World_War_One_WW1_WWI_USA_Military_Propaganda_MOUSE_PAD.jpeg"/>
          <p:cNvPicPr>
            <a:picLocks noChangeAspect="1" noChangeArrowheads="1"/>
          </p:cNvPicPr>
          <p:nvPr/>
        </p:nvPicPr>
        <p:blipFill>
          <a:blip r:embed="rId2" cstate="print"/>
          <a:srcRect/>
          <a:stretch>
            <a:fillRect/>
          </a:stretch>
        </p:blipFill>
        <p:spPr bwMode="auto">
          <a:xfrm>
            <a:off x="6553200" y="2514600"/>
            <a:ext cx="2590800" cy="333103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dirty="0" smtClean="0"/>
              <a:t>On The Home front</a:t>
            </a:r>
            <a:br>
              <a:rPr lang="en-US" dirty="0" smtClean="0"/>
            </a:br>
            <a:r>
              <a:rPr lang="en-US" dirty="0" smtClean="0"/>
              <a:t>Government Sponsored Propaganda</a:t>
            </a:r>
            <a:endParaRPr lang="en-US" dirty="0"/>
          </a:p>
        </p:txBody>
      </p:sp>
      <p:sp>
        <p:nvSpPr>
          <p:cNvPr id="3" name="Content Placeholder 2"/>
          <p:cNvSpPr>
            <a:spLocks noGrp="1"/>
          </p:cNvSpPr>
          <p:nvPr>
            <p:ph idx="1"/>
          </p:nvPr>
        </p:nvSpPr>
        <p:spPr>
          <a:xfrm>
            <a:off x="0" y="1219200"/>
            <a:ext cx="8686800" cy="4906963"/>
          </a:xfrm>
        </p:spPr>
        <p:txBody>
          <a:bodyPr>
            <a:normAutofit fontScale="85000" lnSpcReduction="10000"/>
          </a:bodyPr>
          <a:lstStyle/>
          <a:p>
            <a:pPr>
              <a:buNone/>
            </a:pPr>
            <a:r>
              <a:rPr lang="en-US" b="1" dirty="0" smtClean="0"/>
              <a:t>Propaganda = the spreading of ideas to promote a cause or damage an opposing cause</a:t>
            </a:r>
          </a:p>
          <a:p>
            <a:pPr>
              <a:buNone/>
            </a:pPr>
            <a:r>
              <a:rPr lang="en-US" dirty="0" smtClean="0"/>
              <a:t>*</a:t>
            </a:r>
            <a:r>
              <a:rPr lang="en-US" b="1" dirty="0" smtClean="0"/>
              <a:t>purpose is to quickly persuade and advocate an agenda</a:t>
            </a:r>
          </a:p>
          <a:p>
            <a:r>
              <a:rPr lang="en-US" dirty="0" smtClean="0"/>
              <a:t>Elements of Propaganda – </a:t>
            </a:r>
          </a:p>
          <a:p>
            <a:pPr lvl="1"/>
            <a:r>
              <a:rPr lang="en-US" b="1" dirty="0" smtClean="0"/>
              <a:t>Imagery </a:t>
            </a:r>
            <a:r>
              <a:rPr lang="en-US" dirty="0" smtClean="0"/>
              <a:t>– appealing imagery (pictorial or descriptive)</a:t>
            </a:r>
          </a:p>
          <a:p>
            <a:pPr lvl="1"/>
            <a:r>
              <a:rPr lang="en-US" b="1" dirty="0" smtClean="0"/>
              <a:t>Repetition</a:t>
            </a:r>
            <a:r>
              <a:rPr lang="en-US" dirty="0" smtClean="0"/>
              <a:t> – a message must be continuously repeated so that it will take hold in the collective consciousness</a:t>
            </a:r>
          </a:p>
          <a:p>
            <a:pPr lvl="1"/>
            <a:r>
              <a:rPr lang="en-US" b="1" dirty="0" smtClean="0"/>
              <a:t>Simplicity</a:t>
            </a:r>
            <a:r>
              <a:rPr lang="en-US" dirty="0" smtClean="0"/>
              <a:t> – message should be quickly understood (the simple lie always conquers the complex truth)</a:t>
            </a:r>
          </a:p>
          <a:p>
            <a:pPr lvl="1"/>
            <a:r>
              <a:rPr lang="en-US" b="1" dirty="0" smtClean="0"/>
              <a:t>Sentiment </a:t>
            </a:r>
            <a:r>
              <a:rPr lang="en-US" dirty="0" smtClean="0"/>
              <a:t>– message must contain as little detail as possible but should appeal to a strong emotion (ex: sympathy, anger, pride, etc…)</a:t>
            </a:r>
          </a:p>
          <a:p>
            <a:pPr lvl="1"/>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76200"/>
            <a:ext cx="4114800" cy="487362"/>
          </a:xfrm>
        </p:spPr>
        <p:txBody>
          <a:bodyPr>
            <a:normAutofit fontScale="90000"/>
          </a:bodyPr>
          <a:lstStyle/>
          <a:p>
            <a:r>
              <a:rPr lang="en-US" dirty="0" smtClean="0"/>
              <a:t>1. Imagery</a:t>
            </a:r>
            <a:endParaRPr lang="en-US" dirty="0"/>
          </a:p>
        </p:txBody>
      </p:sp>
      <p:sp>
        <p:nvSpPr>
          <p:cNvPr id="3" name="Content Placeholder 2"/>
          <p:cNvSpPr>
            <a:spLocks noGrp="1"/>
          </p:cNvSpPr>
          <p:nvPr>
            <p:ph idx="1"/>
          </p:nvPr>
        </p:nvSpPr>
        <p:spPr>
          <a:xfrm>
            <a:off x="381000" y="0"/>
            <a:ext cx="3886200" cy="1981200"/>
          </a:xfrm>
        </p:spPr>
        <p:txBody>
          <a:bodyPr>
            <a:normAutofit lnSpcReduction="10000"/>
          </a:bodyPr>
          <a:lstStyle/>
          <a:p>
            <a:r>
              <a:rPr lang="en-US" dirty="0" smtClean="0"/>
              <a:t>Quick Association – what emotions or terms do you link to these images?</a:t>
            </a:r>
            <a:endParaRPr lang="en-US" dirty="0"/>
          </a:p>
        </p:txBody>
      </p:sp>
      <p:pic>
        <p:nvPicPr>
          <p:cNvPr id="1026" name="Picture 2" descr="http://dummiesoftheyear.com/wp-content/uploads/2010/07/cute-kittenweee.jpg"/>
          <p:cNvPicPr>
            <a:picLocks noChangeAspect="1" noChangeArrowheads="1"/>
          </p:cNvPicPr>
          <p:nvPr/>
        </p:nvPicPr>
        <p:blipFill>
          <a:blip r:embed="rId2" cstate="print"/>
          <a:srcRect/>
          <a:stretch>
            <a:fillRect/>
          </a:stretch>
        </p:blipFill>
        <p:spPr bwMode="auto">
          <a:xfrm>
            <a:off x="304800" y="1892858"/>
            <a:ext cx="3505200" cy="4669867"/>
          </a:xfrm>
          <a:prstGeom prst="rect">
            <a:avLst/>
          </a:prstGeom>
          <a:noFill/>
        </p:spPr>
      </p:pic>
      <p:pic>
        <p:nvPicPr>
          <p:cNvPr id="1028" name="Picture 4" descr="http://www.conunderground.com/wp-content/uploads/2010/05/American-flag1.jpg"/>
          <p:cNvPicPr>
            <a:picLocks noChangeAspect="1" noChangeArrowheads="1"/>
          </p:cNvPicPr>
          <p:nvPr/>
        </p:nvPicPr>
        <p:blipFill>
          <a:blip r:embed="rId3" cstate="print"/>
          <a:srcRect/>
          <a:stretch>
            <a:fillRect/>
          </a:stretch>
        </p:blipFill>
        <p:spPr bwMode="auto">
          <a:xfrm>
            <a:off x="4419600" y="762000"/>
            <a:ext cx="4114800" cy="2938225"/>
          </a:xfrm>
          <a:prstGeom prst="rect">
            <a:avLst/>
          </a:prstGeom>
          <a:noFill/>
        </p:spPr>
      </p:pic>
      <p:pic>
        <p:nvPicPr>
          <p:cNvPr id="1030" name="Picture 6" descr="http://farm3.static.flickr.com/2084/2401885923_eeaa4192e1.jpg"/>
          <p:cNvPicPr>
            <a:picLocks noChangeAspect="1" noChangeArrowheads="1"/>
          </p:cNvPicPr>
          <p:nvPr/>
        </p:nvPicPr>
        <p:blipFill>
          <a:blip r:embed="rId4" cstate="print"/>
          <a:srcRect/>
          <a:stretch>
            <a:fillRect/>
          </a:stretch>
        </p:blipFill>
        <p:spPr bwMode="auto">
          <a:xfrm>
            <a:off x="4038600" y="3981449"/>
            <a:ext cx="4762500" cy="28765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What types of Imagery are used in these posters?</a:t>
            </a:r>
            <a:endParaRPr lang="en-US" dirty="0"/>
          </a:p>
        </p:txBody>
      </p:sp>
      <p:pic>
        <p:nvPicPr>
          <p:cNvPr id="41986" name="Picture 2" descr="http://2.bp.blogspot.com/_BUWERsI3ztc/TNxVoDCoM9I/AAAAAAAABKQ/Bcyy0BLUqmA/s1600/lusitania+propaganda+poster+2.jpg"/>
          <p:cNvPicPr>
            <a:picLocks noChangeAspect="1" noChangeArrowheads="1"/>
          </p:cNvPicPr>
          <p:nvPr/>
        </p:nvPicPr>
        <p:blipFill>
          <a:blip r:embed="rId2" cstate="print"/>
          <a:srcRect/>
          <a:stretch>
            <a:fillRect/>
          </a:stretch>
        </p:blipFill>
        <p:spPr bwMode="auto">
          <a:xfrm>
            <a:off x="457200" y="1436775"/>
            <a:ext cx="3505200" cy="5421226"/>
          </a:xfrm>
          <a:prstGeom prst="rect">
            <a:avLst/>
          </a:prstGeom>
          <a:noFill/>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999" y="1422920"/>
            <a:ext cx="3975074" cy="544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r>
              <a:rPr lang="en-US" dirty="0" smtClean="0"/>
              <a:t>2. Repetition</a:t>
            </a:r>
            <a:endParaRPr lang="en-US" dirty="0"/>
          </a:p>
        </p:txBody>
      </p:sp>
      <p:sp>
        <p:nvSpPr>
          <p:cNvPr id="3" name="Content Placeholder 2"/>
          <p:cNvSpPr>
            <a:spLocks noGrp="1"/>
          </p:cNvSpPr>
          <p:nvPr>
            <p:ph idx="1"/>
          </p:nvPr>
        </p:nvSpPr>
        <p:spPr>
          <a:xfrm>
            <a:off x="381000" y="228600"/>
            <a:ext cx="3733800" cy="1066800"/>
          </a:xfrm>
        </p:spPr>
        <p:txBody>
          <a:bodyPr>
            <a:normAutofit fontScale="77500" lnSpcReduction="20000"/>
          </a:bodyPr>
          <a:lstStyle/>
          <a:p>
            <a:r>
              <a:rPr lang="en-US" dirty="0" smtClean="0"/>
              <a:t>What is being repeated in each of these ads?</a:t>
            </a:r>
            <a:endParaRPr lang="en-US" dirty="0"/>
          </a:p>
        </p:txBody>
      </p:sp>
      <p:pic>
        <p:nvPicPr>
          <p:cNvPr id="43011" name="Picture 3" descr="http://hs.riverdale.k12.or.us/~dthompso/exhib_03/tianaa/target.jpg"/>
          <p:cNvPicPr>
            <a:picLocks noChangeAspect="1" noChangeArrowheads="1"/>
          </p:cNvPicPr>
          <p:nvPr/>
        </p:nvPicPr>
        <p:blipFill>
          <a:blip r:embed="rId2" cstate="print"/>
          <a:srcRect/>
          <a:stretch>
            <a:fillRect/>
          </a:stretch>
        </p:blipFill>
        <p:spPr bwMode="auto">
          <a:xfrm>
            <a:off x="457200" y="1156325"/>
            <a:ext cx="3810000" cy="5187326"/>
          </a:xfrm>
          <a:prstGeom prst="rect">
            <a:avLst/>
          </a:prstGeom>
          <a:noFill/>
        </p:spPr>
      </p:pic>
      <p:pic>
        <p:nvPicPr>
          <p:cNvPr id="43013" name="Picture 5" descr="http://4.bp.blogspot.com/_BUWERsI3ztc/TNxVf_SLEZI/AAAAAAAABJQ/ljsDf0n380E/s1600/ads-01-400x508.jpg">
            <a:hlinkClick r:id="rId3"/>
          </p:cNvPr>
          <p:cNvPicPr>
            <a:picLocks noChangeAspect="1" noChangeArrowheads="1"/>
          </p:cNvPicPr>
          <p:nvPr/>
        </p:nvPicPr>
        <p:blipFill>
          <a:blip r:embed="rId4" cstate="print"/>
          <a:srcRect/>
          <a:stretch>
            <a:fillRect/>
          </a:stretch>
        </p:blipFill>
        <p:spPr bwMode="auto">
          <a:xfrm>
            <a:off x="4724400" y="1524000"/>
            <a:ext cx="3810000" cy="4838701"/>
          </a:xfrm>
          <a:prstGeom prst="rect">
            <a:avLst/>
          </a:prstGeom>
          <a:noFill/>
        </p:spPr>
      </p:pic>
      <p:pic>
        <p:nvPicPr>
          <p:cNvPr id="5122" name="Picture 2" descr="http://www.jan-leasure.com/wp-content/uploads/2010/11/NIKE_Swoosh.gif"/>
          <p:cNvPicPr>
            <a:picLocks noChangeAspect="1" noChangeArrowheads="1"/>
          </p:cNvPicPr>
          <p:nvPr/>
        </p:nvPicPr>
        <p:blipFill>
          <a:blip r:embed="rId5" cstate="print"/>
          <a:srcRect/>
          <a:stretch>
            <a:fillRect/>
          </a:stretch>
        </p:blipFill>
        <p:spPr bwMode="auto">
          <a:xfrm>
            <a:off x="2743200" y="1371600"/>
            <a:ext cx="2997844" cy="1409701"/>
          </a:xfrm>
          <a:prstGeom prst="rect">
            <a:avLst/>
          </a:prstGeom>
          <a:noFill/>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8450" y="3276600"/>
            <a:ext cx="2857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additive="base">
                                        <p:cTn id="7" dur="500" fill="hold"/>
                                        <p:tgtEl>
                                          <p:spTgt spid="43011"/>
                                        </p:tgtEl>
                                        <p:attrNameLst>
                                          <p:attrName>ppt_x</p:attrName>
                                        </p:attrNameLst>
                                      </p:cBhvr>
                                      <p:tavLst>
                                        <p:tav tm="0">
                                          <p:val>
                                            <p:strVal val="#ppt_x"/>
                                          </p:val>
                                        </p:tav>
                                        <p:tav tm="100000">
                                          <p:val>
                                            <p:strVal val="#ppt_x"/>
                                          </p:val>
                                        </p:tav>
                                      </p:tavLst>
                                    </p:anim>
                                    <p:anim calcmode="lin" valueType="num">
                                      <p:cBhvr additive="base">
                                        <p:cTn id="8" dur="500" fill="hold"/>
                                        <p:tgtEl>
                                          <p:spTgt spid="430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additive="base">
                                        <p:cTn id="13" dur="500" fill="hold"/>
                                        <p:tgtEl>
                                          <p:spTgt spid="43013"/>
                                        </p:tgtEl>
                                        <p:attrNameLst>
                                          <p:attrName>ppt_x</p:attrName>
                                        </p:attrNameLst>
                                      </p:cBhvr>
                                      <p:tavLst>
                                        <p:tav tm="0">
                                          <p:val>
                                            <p:strVal val="#ppt_x"/>
                                          </p:val>
                                        </p:tav>
                                        <p:tav tm="100000">
                                          <p:val>
                                            <p:strVal val="#ppt_x"/>
                                          </p:val>
                                        </p:tav>
                                      </p:tavLst>
                                    </p:anim>
                                    <p:anim calcmode="lin" valueType="num">
                                      <p:cBhvr additive="base">
                                        <p:cTn id="14"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74638"/>
            <a:ext cx="4495800" cy="639762"/>
          </a:xfrm>
        </p:spPr>
        <p:txBody>
          <a:bodyPr>
            <a:normAutofit fontScale="90000"/>
          </a:bodyPr>
          <a:lstStyle/>
          <a:p>
            <a:r>
              <a:rPr lang="en-US" dirty="0" smtClean="0"/>
              <a:t>3. Simplicity</a:t>
            </a:r>
            <a:endParaRPr lang="en-US" dirty="0"/>
          </a:p>
        </p:txBody>
      </p:sp>
      <p:sp>
        <p:nvSpPr>
          <p:cNvPr id="5" name="TextBox 4"/>
          <p:cNvSpPr txBox="1"/>
          <p:nvPr/>
        </p:nvSpPr>
        <p:spPr>
          <a:xfrm>
            <a:off x="304800" y="304800"/>
            <a:ext cx="4038600" cy="830997"/>
          </a:xfrm>
          <a:prstGeom prst="rect">
            <a:avLst/>
          </a:prstGeom>
          <a:noFill/>
        </p:spPr>
        <p:txBody>
          <a:bodyPr wrap="square" rtlCol="0">
            <a:spAutoFit/>
          </a:bodyPr>
          <a:lstStyle/>
          <a:p>
            <a:r>
              <a:rPr lang="en-US" sz="2400" dirty="0" smtClean="0"/>
              <a:t>Quick read: What is the message of these ads?  </a:t>
            </a:r>
            <a:endParaRPr lang="en-US" sz="2400" dirty="0"/>
          </a:p>
        </p:txBody>
      </p:sp>
      <p:pic>
        <p:nvPicPr>
          <p:cNvPr id="3074" name="Picture 2" descr="http://seminaldesign.com/HistoryofVC/Images/16.jpg"/>
          <p:cNvPicPr>
            <a:picLocks noChangeAspect="1" noChangeArrowheads="1"/>
          </p:cNvPicPr>
          <p:nvPr/>
        </p:nvPicPr>
        <p:blipFill>
          <a:blip r:embed="rId2" cstate="print"/>
          <a:srcRect/>
          <a:stretch>
            <a:fillRect/>
          </a:stretch>
        </p:blipFill>
        <p:spPr bwMode="auto">
          <a:xfrm>
            <a:off x="5324228" y="1123690"/>
            <a:ext cx="3505200" cy="4708653"/>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152400" y="2068576"/>
            <a:ext cx="4733925" cy="2857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274638"/>
            <a:ext cx="5029200" cy="639762"/>
          </a:xfrm>
        </p:spPr>
        <p:txBody>
          <a:bodyPr>
            <a:normAutofit fontScale="90000"/>
          </a:bodyPr>
          <a:lstStyle/>
          <a:p>
            <a:r>
              <a:rPr lang="en-US" dirty="0" smtClean="0"/>
              <a:t>4. Sentiment </a:t>
            </a:r>
            <a:endParaRPr lang="en-US" dirty="0"/>
          </a:p>
        </p:txBody>
      </p:sp>
      <p:sp>
        <p:nvSpPr>
          <p:cNvPr id="5" name="TextBox 4"/>
          <p:cNvSpPr txBox="1"/>
          <p:nvPr/>
        </p:nvSpPr>
        <p:spPr>
          <a:xfrm>
            <a:off x="457200" y="381000"/>
            <a:ext cx="3657600" cy="1200329"/>
          </a:xfrm>
          <a:prstGeom prst="rect">
            <a:avLst/>
          </a:prstGeom>
          <a:noFill/>
        </p:spPr>
        <p:txBody>
          <a:bodyPr wrap="square" rtlCol="0">
            <a:spAutoFit/>
          </a:bodyPr>
          <a:lstStyle/>
          <a:p>
            <a:r>
              <a:rPr lang="en-US" sz="2400" dirty="0" smtClean="0"/>
              <a:t>What are the emotions that each of these posters or ads are provoking? </a:t>
            </a:r>
            <a:endParaRPr lang="en-US" sz="2400" dirty="0"/>
          </a:p>
        </p:txBody>
      </p:sp>
      <p:pic>
        <p:nvPicPr>
          <p:cNvPr id="4100" name="Picture 4" descr="http://1.bp.blogspot.com/_BUWERsI3ztc/TNxVjDL1EqI/AAAAAAAABJo/ZVt3KTMbGV8/s1600/paidinfull_600.jpg">
            <a:hlinkClick r:id="rId2"/>
          </p:cNvPr>
          <p:cNvPicPr>
            <a:picLocks noChangeAspect="1" noChangeArrowheads="1"/>
          </p:cNvPicPr>
          <p:nvPr/>
        </p:nvPicPr>
        <p:blipFill>
          <a:blip r:embed="rId3" cstate="print"/>
          <a:srcRect/>
          <a:stretch>
            <a:fillRect/>
          </a:stretch>
        </p:blipFill>
        <p:spPr bwMode="auto">
          <a:xfrm>
            <a:off x="4724400" y="1148443"/>
            <a:ext cx="3962400" cy="5442857"/>
          </a:xfrm>
          <a:prstGeom prst="rect">
            <a:avLst/>
          </a:prstGeom>
          <a:noFill/>
        </p:spPr>
      </p:pic>
      <p:pic>
        <p:nvPicPr>
          <p:cNvPr id="8" name="Picture 2" descr="http://2.bp.blogspot.com/_BUWERsI3ztc/TNxVh1fud1I/AAAAAAAABJk/Oo2lvaRsfaM/s1600/06.jpg">
            <a:hlinkClick r:id="rId2"/>
          </p:cNvPr>
          <p:cNvPicPr>
            <a:picLocks noChangeAspect="1" noChangeArrowheads="1"/>
          </p:cNvPicPr>
          <p:nvPr/>
        </p:nvPicPr>
        <p:blipFill>
          <a:blip r:embed="rId4" cstate="print"/>
          <a:srcRect/>
          <a:stretch>
            <a:fillRect/>
          </a:stretch>
        </p:blipFill>
        <p:spPr bwMode="auto">
          <a:xfrm>
            <a:off x="609600" y="1524000"/>
            <a:ext cx="3562350" cy="5048250"/>
          </a:xfrm>
          <a:prstGeom prst="rect">
            <a:avLst/>
          </a:prstGeom>
          <a:noFill/>
        </p:spPr>
      </p:pic>
      <p:sp>
        <p:nvSpPr>
          <p:cNvPr id="9" name="TextBox 8"/>
          <p:cNvSpPr txBox="1"/>
          <p:nvPr/>
        </p:nvSpPr>
        <p:spPr>
          <a:xfrm>
            <a:off x="381000" y="5486400"/>
            <a:ext cx="3962400" cy="1077218"/>
          </a:xfrm>
          <a:prstGeom prst="rect">
            <a:avLst/>
          </a:prstGeom>
          <a:noFill/>
        </p:spPr>
        <p:txBody>
          <a:bodyPr wrap="square" rtlCol="0">
            <a:spAutoFit/>
          </a:bodyPr>
          <a:lstStyle/>
          <a:p>
            <a:r>
              <a:rPr lang="en-US" sz="3200" b="1" dirty="0" smtClean="0"/>
              <a:t>German Anti- Russian Propaganda Poster</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box(in)">
                                      <p:cBhvr>
                                        <p:cTn id="1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The War on the Home front</a:t>
            </a:r>
            <a:endParaRPr lang="en-US" dirty="0"/>
          </a:p>
        </p:txBody>
      </p:sp>
      <p:sp>
        <p:nvSpPr>
          <p:cNvPr id="3" name="Content Placeholder 2"/>
          <p:cNvSpPr>
            <a:spLocks noGrp="1"/>
          </p:cNvSpPr>
          <p:nvPr>
            <p:ph idx="1"/>
          </p:nvPr>
        </p:nvSpPr>
        <p:spPr>
          <a:xfrm>
            <a:off x="457200" y="1600200"/>
            <a:ext cx="4419600" cy="4525963"/>
          </a:xfrm>
        </p:spPr>
        <p:txBody>
          <a:bodyPr>
            <a:normAutofit lnSpcReduction="10000"/>
          </a:bodyPr>
          <a:lstStyle/>
          <a:p>
            <a:pPr marL="514350" indent="-514350">
              <a:buFont typeface="+mj-lt"/>
              <a:buAutoNum type="arabicPeriod"/>
            </a:pPr>
            <a:r>
              <a:rPr lang="en-US" dirty="0" smtClean="0"/>
              <a:t>What is the message of this poster? </a:t>
            </a:r>
          </a:p>
          <a:p>
            <a:pPr marL="514350" indent="-514350">
              <a:buFont typeface="+mj-lt"/>
              <a:buAutoNum type="arabicPeriod"/>
            </a:pPr>
            <a:r>
              <a:rPr lang="en-US" dirty="0" smtClean="0"/>
              <a:t>How is the US Food administration trying to persuade people to believe in this message?</a:t>
            </a:r>
          </a:p>
          <a:p>
            <a:pPr marL="914400" lvl="1" indent="-514350"/>
            <a:r>
              <a:rPr lang="en-US" dirty="0" smtClean="0"/>
              <a:t>List specific details for the poster as evidence…  </a:t>
            </a:r>
            <a:endParaRPr lang="en-US" dirty="0"/>
          </a:p>
        </p:txBody>
      </p:sp>
      <p:pic>
        <p:nvPicPr>
          <p:cNvPr id="45058" name="Picture 2" descr="http://1.bp.blogspot.com/_BUWERsI3ztc/TNxihvba8sI/AAAAAAAABKc/fldWEJgzHZY/s400/WWI2.jpg"/>
          <p:cNvPicPr>
            <a:picLocks noChangeAspect="1" noChangeArrowheads="1"/>
          </p:cNvPicPr>
          <p:nvPr/>
        </p:nvPicPr>
        <p:blipFill>
          <a:blip r:embed="rId2" cstate="print"/>
          <a:srcRect/>
          <a:stretch>
            <a:fillRect/>
          </a:stretch>
        </p:blipFill>
        <p:spPr bwMode="auto">
          <a:xfrm>
            <a:off x="5105400" y="1001207"/>
            <a:ext cx="3810000" cy="5582417"/>
          </a:xfrm>
          <a:prstGeom prst="rect">
            <a:avLst/>
          </a:prstGeom>
          <a:noFill/>
        </p:spPr>
      </p:pic>
    </p:spTree>
    <p:extLst>
      <p:ext uri="{BB962C8B-B14F-4D97-AF65-F5344CB8AC3E}">
        <p14:creationId xmlns:p14="http://schemas.microsoft.com/office/powerpoint/2010/main" val="3808524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dirty="0" smtClean="0"/>
              <a:t>World War 1</a:t>
            </a:r>
            <a:endParaRPr lang="en-US" dirty="0"/>
          </a:p>
        </p:txBody>
      </p:sp>
      <p:pic>
        <p:nvPicPr>
          <p:cNvPr id="1026" name="Picture 2" descr="F:\Modern World\5. Long War\wwi\2. pre-mapping\2. world war i map EMPTY no labels.bmp"/>
          <p:cNvPicPr>
            <a:picLocks noChangeAspect="1" noChangeArrowheads="1"/>
          </p:cNvPicPr>
          <p:nvPr/>
        </p:nvPicPr>
        <p:blipFill>
          <a:blip r:embed="rId2" cstate="print"/>
          <a:srcRect/>
          <a:stretch>
            <a:fillRect/>
          </a:stretch>
        </p:blipFill>
        <p:spPr bwMode="auto">
          <a:xfrm>
            <a:off x="718844" y="683621"/>
            <a:ext cx="7663156" cy="617438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Critically Examine Propaganda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Title / words of Poster: </a:t>
            </a:r>
          </a:p>
          <a:p>
            <a:pPr>
              <a:buNone/>
            </a:pPr>
            <a:endParaRPr lang="en-US" dirty="0" smtClean="0"/>
          </a:p>
          <a:p>
            <a:pPr lvl="0"/>
            <a:r>
              <a:rPr lang="en-US" dirty="0" smtClean="0"/>
              <a:t>Analysis of Poster: </a:t>
            </a:r>
          </a:p>
          <a:p>
            <a:pPr lvl="1"/>
            <a:r>
              <a:rPr lang="en-US" dirty="0" smtClean="0"/>
              <a:t>Use the chart below to list people, objects, and activities found in the cartoon or picture: </a:t>
            </a:r>
          </a:p>
          <a:p>
            <a:r>
              <a:rPr lang="en-US" b="1" dirty="0" smtClean="0"/>
              <a:t>People/ Animals  </a:t>
            </a:r>
            <a:r>
              <a:rPr lang="en-US" dirty="0" smtClean="0"/>
              <a:t>                          </a:t>
            </a:r>
            <a:r>
              <a:rPr lang="en-US" b="1" dirty="0" smtClean="0"/>
              <a:t>Objects</a:t>
            </a:r>
            <a:r>
              <a:rPr lang="en-US" dirty="0" smtClean="0"/>
              <a:t>                                    </a:t>
            </a:r>
            <a:r>
              <a:rPr lang="en-US" b="1" dirty="0" smtClean="0"/>
              <a:t>Activities</a:t>
            </a:r>
          </a:p>
          <a:p>
            <a:endParaRPr lang="en-US" dirty="0" smtClean="0"/>
          </a:p>
          <a:p>
            <a:pPr lvl="1"/>
            <a:r>
              <a:rPr lang="en-US" dirty="0" smtClean="0"/>
              <a:t>Write a brief description of the artwork:</a:t>
            </a:r>
          </a:p>
          <a:p>
            <a:pPr lvl="1"/>
            <a:r>
              <a:rPr lang="en-US" dirty="0" smtClean="0"/>
              <a:t>What is the message of this poster? Propaganda is the spreading of ideas to promote a cause or damage an opposing cause</a:t>
            </a:r>
          </a:p>
          <a:p>
            <a:pPr lvl="1"/>
            <a:r>
              <a:rPr lang="en-US" dirty="0" smtClean="0"/>
              <a:t>How does your poster fulfill this description? </a:t>
            </a:r>
          </a:p>
          <a:p>
            <a:pPr>
              <a:buNone/>
            </a:pPr>
            <a:endParaRPr lang="en-US" dirty="0" smtClean="0"/>
          </a:p>
          <a:p>
            <a:pPr>
              <a:buNone/>
            </a:pPr>
            <a:endParaRPr lang="en-US" dirty="0" smtClean="0"/>
          </a:p>
          <a:p>
            <a:pPr lvl="0"/>
            <a:r>
              <a:rPr lang="en-US" dirty="0" smtClean="0"/>
              <a:t>On a separate piece of paper create your own propaganda poster. Make sure that your poster includes a message (what do you what the viewer to think or feel) and a specific topic (recruitment, war bonds, etc…).</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419600" cy="563562"/>
          </a:xfrm>
        </p:spPr>
        <p:txBody>
          <a:bodyPr>
            <a:normAutofit fontScale="90000"/>
          </a:bodyPr>
          <a:lstStyle/>
          <a:p>
            <a:r>
              <a:rPr lang="en-US" b="1" dirty="0" smtClean="0">
                <a:solidFill>
                  <a:srgbClr val="FF0000"/>
                </a:solidFill>
              </a:rPr>
              <a:t>Ending the War </a:t>
            </a:r>
            <a:endParaRPr lang="en-US" b="1" dirty="0">
              <a:solidFill>
                <a:srgbClr val="FF0000"/>
              </a:solidFill>
            </a:endParaRPr>
          </a:p>
        </p:txBody>
      </p:sp>
      <p:sp>
        <p:nvSpPr>
          <p:cNvPr id="7" name="Content Placeholder 6"/>
          <p:cNvSpPr>
            <a:spLocks noGrp="1"/>
          </p:cNvSpPr>
          <p:nvPr>
            <p:ph idx="1"/>
          </p:nvPr>
        </p:nvSpPr>
        <p:spPr>
          <a:xfrm>
            <a:off x="0" y="838200"/>
            <a:ext cx="4419600" cy="5287963"/>
          </a:xfrm>
        </p:spPr>
        <p:txBody>
          <a:bodyPr>
            <a:normAutofit fontScale="92500" lnSpcReduction="20000"/>
          </a:bodyPr>
          <a:lstStyle/>
          <a:p>
            <a:pPr marL="514350" indent="-514350">
              <a:buFont typeface="+mj-lt"/>
              <a:buAutoNum type="arabicPeriod"/>
            </a:pPr>
            <a:r>
              <a:rPr lang="en-US" dirty="0" smtClean="0"/>
              <a:t>US involvement was a huge morale boost</a:t>
            </a:r>
          </a:p>
          <a:p>
            <a:pPr marL="514350" indent="-514350">
              <a:buFont typeface="+mj-lt"/>
              <a:buAutoNum type="arabicPeriod"/>
            </a:pPr>
            <a:r>
              <a:rPr lang="en-US" dirty="0" smtClean="0"/>
              <a:t>Germany was running out of money and new recruits </a:t>
            </a:r>
            <a:r>
              <a:rPr lang="en-US" u="sng" dirty="0" smtClean="0"/>
              <a:t>(it was using 15 and 16 year olds)</a:t>
            </a:r>
          </a:p>
          <a:p>
            <a:pPr marL="914400" lvl="1" indent="-514350"/>
            <a:r>
              <a:rPr lang="en-US" dirty="0" smtClean="0"/>
              <a:t>Requested an armistice, or break in fighting, on November 11, 1918</a:t>
            </a:r>
          </a:p>
          <a:p>
            <a:pPr marL="514350" indent="-514350">
              <a:buFont typeface="+mj-lt"/>
              <a:buAutoNum type="arabicPeriod" startAt="3"/>
            </a:pPr>
            <a:r>
              <a:rPr lang="en-US" dirty="0" smtClean="0"/>
              <a:t>Proposed peace agreement – Germany thought they would get Wilson’s 14 points</a:t>
            </a:r>
            <a:endParaRPr lang="en-US" dirty="0"/>
          </a:p>
        </p:txBody>
      </p:sp>
      <p:pic>
        <p:nvPicPr>
          <p:cNvPr id="2050" name="Picture 2" descr="http://classicalgreg.files.wordpress.com/2008/11/inflandersfields.jpg"/>
          <p:cNvPicPr>
            <a:picLocks noChangeAspect="1" noChangeArrowheads="1"/>
          </p:cNvPicPr>
          <p:nvPr/>
        </p:nvPicPr>
        <p:blipFill>
          <a:blip r:embed="rId2" cstate="print"/>
          <a:srcRect/>
          <a:stretch>
            <a:fillRect/>
          </a:stretch>
        </p:blipFill>
        <p:spPr bwMode="auto">
          <a:xfrm>
            <a:off x="4419600" y="4060834"/>
            <a:ext cx="4724400" cy="2797166"/>
          </a:xfrm>
          <a:prstGeom prst="rect">
            <a:avLst/>
          </a:prstGeom>
          <a:noFill/>
        </p:spPr>
      </p:pic>
      <p:pic>
        <p:nvPicPr>
          <p:cNvPr id="2052" name="Picture 4" descr="http://www.johndclare.net/images/Waterlogged_trench.JPG"/>
          <p:cNvPicPr>
            <a:picLocks noChangeAspect="1" noChangeArrowheads="1"/>
          </p:cNvPicPr>
          <p:nvPr/>
        </p:nvPicPr>
        <p:blipFill>
          <a:blip r:embed="rId3" cstate="print"/>
          <a:srcRect/>
          <a:stretch>
            <a:fillRect/>
          </a:stretch>
        </p:blipFill>
        <p:spPr bwMode="auto">
          <a:xfrm>
            <a:off x="5523630" y="0"/>
            <a:ext cx="3296798" cy="4191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906"/>
            <a:ext cx="8915400" cy="563562"/>
          </a:xfrm>
        </p:spPr>
        <p:txBody>
          <a:bodyPr>
            <a:noAutofit/>
          </a:bodyPr>
          <a:lstStyle/>
          <a:p>
            <a:r>
              <a:rPr lang="en-US" sz="3600" b="1" dirty="0" smtClean="0"/>
              <a:t>What were the Characteristics of WW1?</a:t>
            </a:r>
            <a:endParaRPr lang="en-US" sz="3600" dirty="0"/>
          </a:p>
        </p:txBody>
      </p:sp>
      <p:sp>
        <p:nvSpPr>
          <p:cNvPr id="3" name="Content Placeholder 2"/>
          <p:cNvSpPr>
            <a:spLocks noGrp="1"/>
          </p:cNvSpPr>
          <p:nvPr>
            <p:ph idx="1"/>
          </p:nvPr>
        </p:nvSpPr>
        <p:spPr>
          <a:xfrm>
            <a:off x="5108369" y="1569832"/>
            <a:ext cx="3923805" cy="5288168"/>
          </a:xfrm>
        </p:spPr>
        <p:txBody>
          <a:bodyPr>
            <a:normAutofit fontScale="55000" lnSpcReduction="20000"/>
          </a:bodyPr>
          <a:lstStyle/>
          <a:p>
            <a:pPr>
              <a:buNone/>
            </a:pPr>
            <a:r>
              <a:rPr lang="en-US" b="1" dirty="0" smtClean="0"/>
              <a:t>Step 1: </a:t>
            </a:r>
            <a:r>
              <a:rPr lang="en-US" sz="2900" b="1" dirty="0" smtClean="0"/>
              <a:t>Same Poem Questions: </a:t>
            </a:r>
          </a:p>
          <a:p>
            <a:pPr lvl="0"/>
            <a:r>
              <a:rPr lang="en-US" dirty="0" smtClean="0"/>
              <a:t>Summarize your poem and paraphrase the main idea: (What is the poem about)</a:t>
            </a:r>
          </a:p>
          <a:p>
            <a:pPr>
              <a:buNone/>
            </a:pPr>
            <a:r>
              <a:rPr lang="en-US" dirty="0" smtClean="0"/>
              <a:t> </a:t>
            </a:r>
          </a:p>
          <a:p>
            <a:pPr lvl="0"/>
            <a:r>
              <a:rPr lang="en-US" dirty="0" smtClean="0"/>
              <a:t>How does your poem portray warfare? (use specific quote</a:t>
            </a:r>
            <a:r>
              <a:rPr lang="en-US" u="sng" dirty="0" smtClean="0"/>
              <a:t>s</a:t>
            </a:r>
            <a:r>
              <a:rPr lang="en-US" dirty="0" smtClean="0"/>
              <a:t> or phrases to support your answer)</a:t>
            </a:r>
          </a:p>
          <a:p>
            <a:pPr lvl="0"/>
            <a:endParaRPr lang="en-US" dirty="0" smtClean="0"/>
          </a:p>
          <a:p>
            <a:pPr marL="0" indent="0">
              <a:buNone/>
            </a:pPr>
            <a:r>
              <a:rPr lang="en-US" b="1" dirty="0"/>
              <a:t>Step </a:t>
            </a:r>
            <a:r>
              <a:rPr lang="en-US" b="1" dirty="0" smtClean="0"/>
              <a:t>2: New group Poetry Jam </a:t>
            </a:r>
            <a:endParaRPr lang="en-US" b="1" dirty="0"/>
          </a:p>
          <a:p>
            <a:r>
              <a:rPr lang="en-US" dirty="0" smtClean="0"/>
              <a:t>Do </a:t>
            </a:r>
            <a:r>
              <a:rPr lang="en-US" dirty="0"/>
              <a:t>any of the poems have a similar themes or topics?</a:t>
            </a:r>
          </a:p>
          <a:p>
            <a:pPr marL="0" indent="0">
              <a:buNone/>
            </a:pPr>
            <a:r>
              <a:rPr lang="en-US" dirty="0"/>
              <a:t> </a:t>
            </a:r>
            <a:endParaRPr lang="en-US" dirty="0" smtClean="0"/>
          </a:p>
          <a:p>
            <a:pPr marL="0" indent="0">
              <a:buNone/>
            </a:pPr>
            <a:endParaRPr lang="en-US" dirty="0"/>
          </a:p>
          <a:p>
            <a:r>
              <a:rPr lang="en-US" dirty="0" smtClean="0"/>
              <a:t>Why </a:t>
            </a:r>
            <a:r>
              <a:rPr lang="en-US" dirty="0"/>
              <a:t>do you think that the generation who fought World War 1 is known as the Lost Generation</a:t>
            </a:r>
            <a:r>
              <a:rPr lang="en-US" dirty="0" smtClean="0"/>
              <a:t>? How do these Poems reflect the definition of the Lost Generation?</a:t>
            </a:r>
            <a:endParaRPr lang="en-US" dirty="0"/>
          </a:p>
          <a:p>
            <a:pPr marL="0" lvl="0" indent="0">
              <a:buNone/>
            </a:pPr>
            <a:endParaRPr lang="en-US" dirty="0" smtClean="0"/>
          </a:p>
          <a:p>
            <a:endParaRPr lang="en-US" dirty="0"/>
          </a:p>
        </p:txBody>
      </p:sp>
      <p:sp>
        <p:nvSpPr>
          <p:cNvPr id="4" name="Rectangle 3"/>
          <p:cNvSpPr/>
          <p:nvPr/>
        </p:nvSpPr>
        <p:spPr>
          <a:xfrm>
            <a:off x="5257800" y="922604"/>
            <a:ext cx="3182956" cy="646331"/>
          </a:xfrm>
          <a:prstGeom prst="rect">
            <a:avLst/>
          </a:prstGeom>
        </p:spPr>
        <p:txBody>
          <a:bodyPr wrap="square">
            <a:spAutoFit/>
          </a:bodyPr>
          <a:lstStyle/>
          <a:p>
            <a:r>
              <a:rPr lang="en-US" b="1" dirty="0"/>
              <a:t>Battle front: Poems &amp; literature from the War</a:t>
            </a:r>
            <a:endParaRPr lang="en-US" dirty="0"/>
          </a:p>
        </p:txBody>
      </p:sp>
      <p:sp>
        <p:nvSpPr>
          <p:cNvPr id="5" name="Rectangle 4"/>
          <p:cNvSpPr/>
          <p:nvPr/>
        </p:nvSpPr>
        <p:spPr>
          <a:xfrm>
            <a:off x="533400" y="609600"/>
            <a:ext cx="2316981" cy="369332"/>
          </a:xfrm>
          <a:prstGeom prst="rect">
            <a:avLst/>
          </a:prstGeom>
        </p:spPr>
        <p:txBody>
          <a:bodyPr wrap="none">
            <a:spAutoFit/>
          </a:bodyPr>
          <a:lstStyle/>
          <a:p>
            <a:r>
              <a:rPr lang="en-US" b="1" dirty="0"/>
              <a:t>“The Lost Generation”</a:t>
            </a:r>
          </a:p>
        </p:txBody>
      </p:sp>
      <p:sp>
        <p:nvSpPr>
          <p:cNvPr id="6" name="Rectangle 5"/>
          <p:cNvSpPr/>
          <p:nvPr/>
        </p:nvSpPr>
        <p:spPr>
          <a:xfrm>
            <a:off x="76200" y="914400"/>
            <a:ext cx="4724400" cy="2339102"/>
          </a:xfrm>
          <a:prstGeom prst="rect">
            <a:avLst/>
          </a:prstGeom>
        </p:spPr>
        <p:txBody>
          <a:bodyPr wrap="square">
            <a:spAutoFit/>
          </a:bodyPr>
          <a:lstStyle/>
          <a:p>
            <a:r>
              <a:rPr lang="en-US" dirty="0">
                <a:solidFill>
                  <a:srgbClr val="222222"/>
                </a:solidFill>
                <a:latin typeface="Roboto"/>
              </a:rPr>
              <a:t>the </a:t>
            </a:r>
            <a:r>
              <a:rPr lang="en-US" dirty="0" smtClean="0">
                <a:solidFill>
                  <a:srgbClr val="222222"/>
                </a:solidFill>
                <a:latin typeface="Roboto"/>
              </a:rPr>
              <a:t>WW1 Generation. A </a:t>
            </a:r>
            <a:r>
              <a:rPr lang="en-US" dirty="0">
                <a:solidFill>
                  <a:srgbClr val="222222"/>
                </a:solidFill>
                <a:latin typeface="Roboto"/>
              </a:rPr>
              <a:t>high proportion of whose men were killed during </a:t>
            </a:r>
            <a:r>
              <a:rPr lang="en-US" dirty="0" smtClean="0">
                <a:solidFill>
                  <a:srgbClr val="222222"/>
                </a:solidFill>
                <a:latin typeface="Roboto"/>
              </a:rPr>
              <a:t>the war and so this term is often used to help define the lost potential of this group. </a:t>
            </a:r>
          </a:p>
          <a:p>
            <a:endParaRPr lang="en-US" dirty="0">
              <a:solidFill>
                <a:srgbClr val="222222"/>
              </a:solidFill>
              <a:latin typeface="Roboto"/>
            </a:endParaRPr>
          </a:p>
          <a:p>
            <a:r>
              <a:rPr lang="en-US" sz="1400" dirty="0" smtClean="0">
                <a:solidFill>
                  <a:srgbClr val="222222"/>
                </a:solidFill>
                <a:latin typeface="Roboto"/>
              </a:rPr>
              <a:t>ALSO – a group of writers &amp; artists from this generation who established reputations during the 1920s. </a:t>
            </a:r>
          </a:p>
          <a:p>
            <a:r>
              <a:rPr lang="en-US" sz="1400" dirty="0" smtClean="0"/>
              <a:t>*The </a:t>
            </a:r>
            <a:r>
              <a:rPr lang="en-US" sz="1400" dirty="0"/>
              <a:t>generation was “lost” in the sense that its inherited values were no longer relevant in the postwar world</a:t>
            </a:r>
          </a:p>
        </p:txBody>
      </p:sp>
      <p:pic>
        <p:nvPicPr>
          <p:cNvPr id="7" name="Picture 2"/>
          <p:cNvPicPr>
            <a:picLocks noChangeAspect="1" noChangeArrowheads="1"/>
          </p:cNvPicPr>
          <p:nvPr/>
        </p:nvPicPr>
        <p:blipFill>
          <a:blip r:embed="rId2" cstate="print"/>
          <a:srcRect/>
          <a:stretch>
            <a:fillRect/>
          </a:stretch>
        </p:blipFill>
        <p:spPr bwMode="auto">
          <a:xfrm>
            <a:off x="46512" y="3352799"/>
            <a:ext cx="4068288" cy="3287177"/>
          </a:xfrm>
          <a:prstGeom prst="rect">
            <a:avLst/>
          </a:prstGeom>
          <a:noFill/>
          <a:ln w="9525">
            <a:noFill/>
            <a:miter lim="800000"/>
            <a:headEnd/>
            <a:tailEnd/>
          </a:ln>
        </p:spPr>
      </p:pic>
      <p:sp>
        <p:nvSpPr>
          <p:cNvPr id="8" name="Rectangle 7"/>
          <p:cNvSpPr/>
          <p:nvPr/>
        </p:nvSpPr>
        <p:spPr>
          <a:xfrm>
            <a:off x="152400" y="6554607"/>
            <a:ext cx="4297202" cy="369332"/>
          </a:xfrm>
          <a:prstGeom prst="rect">
            <a:avLst/>
          </a:prstGeom>
        </p:spPr>
        <p:txBody>
          <a:bodyPr wrap="none">
            <a:spAutoFit/>
          </a:bodyPr>
          <a:lstStyle/>
          <a:p>
            <a:r>
              <a:rPr lang="en-US" dirty="0"/>
              <a:t>John </a:t>
            </a:r>
            <a:r>
              <a:rPr lang="en-US" dirty="0" err="1"/>
              <a:t>Lavery</a:t>
            </a:r>
            <a:r>
              <a:rPr lang="en-US" dirty="0"/>
              <a:t> - The Wounded at Dover (1918)</a:t>
            </a:r>
          </a:p>
        </p:txBody>
      </p:sp>
    </p:spTree>
    <p:extLst>
      <p:ext uri="{BB962C8B-B14F-4D97-AF65-F5344CB8AC3E}">
        <p14:creationId xmlns:p14="http://schemas.microsoft.com/office/powerpoint/2010/main" val="523044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World War One </a:t>
            </a:r>
            <a:br>
              <a:rPr lang="en-US" dirty="0" smtClean="0"/>
            </a:br>
            <a:r>
              <a:rPr lang="en-US" dirty="0" smtClean="0"/>
              <a:t>“The Lost Generation”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1676400"/>
            <a:ext cx="10050749" cy="4281487"/>
          </a:xfrm>
          <a:prstGeom prst="rect">
            <a:avLst/>
          </a:prstGeom>
          <a:noFill/>
          <a:ln w="9525">
            <a:noFill/>
            <a:miter lim="800000"/>
            <a:headEnd/>
            <a:tailEnd/>
          </a:ln>
        </p:spPr>
      </p:pic>
      <p:sp>
        <p:nvSpPr>
          <p:cNvPr id="4" name="Rectangle 3"/>
          <p:cNvSpPr/>
          <p:nvPr/>
        </p:nvSpPr>
        <p:spPr>
          <a:xfrm>
            <a:off x="2971800" y="6019800"/>
            <a:ext cx="3029355" cy="369332"/>
          </a:xfrm>
          <a:prstGeom prst="rect">
            <a:avLst/>
          </a:prstGeom>
        </p:spPr>
        <p:txBody>
          <a:bodyPr wrap="none">
            <a:spAutoFit/>
          </a:bodyPr>
          <a:lstStyle/>
          <a:p>
            <a:r>
              <a:rPr lang="en-US" dirty="0" smtClean="0"/>
              <a:t>Gassed by John Singer </a:t>
            </a:r>
            <a:r>
              <a:rPr lang="en-US" dirty="0" err="1" smtClean="0"/>
              <a:t>Sargent</a:t>
            </a:r>
            <a:endParaRPr lang="en-US" dirty="0"/>
          </a:p>
        </p:txBody>
      </p:sp>
    </p:spTree>
    <p:extLst>
      <p:ext uri="{BB962C8B-B14F-4D97-AF65-F5344CB8AC3E}">
        <p14:creationId xmlns:p14="http://schemas.microsoft.com/office/powerpoint/2010/main" val="4113923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Eric </a:t>
            </a:r>
            <a:r>
              <a:rPr lang="en-US" dirty="0" err="1" smtClean="0"/>
              <a:t>Kennington</a:t>
            </a:r>
            <a:r>
              <a:rPr lang="en-US" dirty="0" smtClean="0"/>
              <a:t>, Gassed and Wounded, 1918</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447800" y="1447800"/>
            <a:ext cx="6575528" cy="5033962"/>
          </a:xfrm>
          <a:prstGeom prst="rect">
            <a:avLst/>
          </a:prstGeom>
          <a:noFill/>
          <a:ln w="9525">
            <a:noFill/>
            <a:miter lim="800000"/>
            <a:headEnd/>
            <a:tailEnd/>
          </a:ln>
        </p:spPr>
      </p:pic>
    </p:spTree>
    <p:extLst>
      <p:ext uri="{BB962C8B-B14F-4D97-AF65-F5344CB8AC3E}">
        <p14:creationId xmlns:p14="http://schemas.microsoft.com/office/powerpoint/2010/main" val="1944958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3581400"/>
            <a:ext cx="3352800" cy="685800"/>
          </a:xfrm>
        </p:spPr>
        <p:txBody>
          <a:bodyPr>
            <a:normAutofit fontScale="90000"/>
          </a:bodyPr>
          <a:lstStyle/>
          <a:p>
            <a:r>
              <a:rPr lang="en-US" dirty="0" smtClean="0"/>
              <a:t>Otto Dix</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067672" y="304800"/>
            <a:ext cx="5076328" cy="33528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0" y="1290056"/>
            <a:ext cx="4102133" cy="5491744"/>
          </a:xfrm>
          <a:prstGeom prst="rect">
            <a:avLst/>
          </a:prstGeom>
          <a:noFill/>
          <a:ln w="9525">
            <a:noFill/>
            <a:miter lim="800000"/>
            <a:headEnd/>
            <a:tailEnd/>
          </a:ln>
        </p:spPr>
      </p:pic>
      <p:sp>
        <p:nvSpPr>
          <p:cNvPr id="5" name="Rectangle 4"/>
          <p:cNvSpPr/>
          <p:nvPr/>
        </p:nvSpPr>
        <p:spPr>
          <a:xfrm>
            <a:off x="0" y="773668"/>
            <a:ext cx="3810000" cy="369332"/>
          </a:xfrm>
          <a:prstGeom prst="rect">
            <a:avLst/>
          </a:prstGeom>
        </p:spPr>
        <p:txBody>
          <a:bodyPr wrap="square">
            <a:spAutoFit/>
          </a:bodyPr>
          <a:lstStyle/>
          <a:p>
            <a:r>
              <a:rPr lang="fr-FR" i="1" dirty="0" smtClean="0"/>
              <a:t>Masques à gaz</a:t>
            </a:r>
            <a:r>
              <a:rPr lang="fr-FR" dirty="0" smtClean="0"/>
              <a:t> by Henri de Groux.</a:t>
            </a:r>
            <a:endParaRPr lang="en-US" dirty="0"/>
          </a:p>
        </p:txBody>
      </p:sp>
    </p:spTree>
    <p:extLst>
      <p:ext uri="{BB962C8B-B14F-4D97-AF65-F5344CB8AC3E}">
        <p14:creationId xmlns:p14="http://schemas.microsoft.com/office/powerpoint/2010/main" val="1282754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title"/>
          </p:nvPr>
        </p:nvSpPr>
        <p:spPr>
          <a:xfrm>
            <a:off x="228600" y="61913"/>
            <a:ext cx="8686800" cy="533400"/>
          </a:xfrm>
        </p:spPr>
        <p:txBody>
          <a:bodyPr>
            <a:noAutofit/>
          </a:bodyPr>
          <a:lstStyle/>
          <a:p>
            <a:r>
              <a:rPr lang="en-US" sz="3600" dirty="0" smtClean="0"/>
              <a:t>Effects of the War on the Landscape</a:t>
            </a:r>
            <a:endParaRPr lang="en-US"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01" y="3443287"/>
            <a:ext cx="5751582" cy="306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04849" y="762000"/>
            <a:ext cx="3681351" cy="2514600"/>
          </a:xfrm>
        </p:spPr>
        <p:txBody>
          <a:bodyPr>
            <a:normAutofit fontScale="77500" lnSpcReduction="20000"/>
          </a:bodyPr>
          <a:lstStyle/>
          <a:p>
            <a:pPr marL="0" indent="0">
              <a:buNone/>
            </a:pPr>
            <a:r>
              <a:rPr lang="en-US" b="1" dirty="0" smtClean="0"/>
              <a:t>Tasks:</a:t>
            </a:r>
          </a:p>
          <a:p>
            <a:pPr marL="514350" indent="-514350">
              <a:buAutoNum type="arabicPeriod"/>
            </a:pPr>
            <a:r>
              <a:rPr lang="en-US" dirty="0" smtClean="0"/>
              <a:t>Go to my website</a:t>
            </a:r>
          </a:p>
          <a:p>
            <a:pPr marL="514350" indent="-514350">
              <a:buAutoNum type="arabicPeriod"/>
            </a:pPr>
            <a:endParaRPr lang="en-US" dirty="0" smtClean="0"/>
          </a:p>
          <a:p>
            <a:pPr marL="0" lvl="0" indent="0">
              <a:buNone/>
            </a:pPr>
            <a:r>
              <a:rPr lang="en-US" dirty="0" smtClean="0"/>
              <a:t>2. Examine </a:t>
            </a:r>
            <a:r>
              <a:rPr lang="en-US" dirty="0"/>
              <a:t>the slideshow of pictures and answer the </a:t>
            </a:r>
            <a:r>
              <a:rPr lang="en-US" dirty="0" smtClean="0"/>
              <a:t> </a:t>
            </a:r>
            <a:r>
              <a:rPr lang="en-US" dirty="0"/>
              <a:t>questions on how the war impacted </a:t>
            </a:r>
            <a:r>
              <a:rPr lang="en-US" dirty="0" smtClean="0"/>
              <a:t>Europe.</a:t>
            </a:r>
            <a:endParaRPr lang="en-US" dirty="0"/>
          </a:p>
        </p:txBody>
      </p:sp>
      <p:sp>
        <p:nvSpPr>
          <p:cNvPr id="5" name="Rectangle 4"/>
          <p:cNvSpPr/>
          <p:nvPr/>
        </p:nvSpPr>
        <p:spPr>
          <a:xfrm>
            <a:off x="5257800" y="778823"/>
            <a:ext cx="3646714" cy="2131866"/>
          </a:xfrm>
          <a:prstGeom prst="rect">
            <a:avLst/>
          </a:prstGeom>
          <a:ln>
            <a:solidFill>
              <a:schemeClr val="accent1"/>
            </a:solidFill>
          </a:ln>
        </p:spPr>
        <p:txBody>
          <a:bodyPr wrap="square">
            <a:spAutoFit/>
          </a:bodyPr>
          <a:lstStyle/>
          <a:p>
            <a:pPr>
              <a:lnSpc>
                <a:spcPct val="115000"/>
              </a:lnSpc>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*Once you are done open your Notes packet to Page 7a: Woodrow Wilson’s 14pts and the Versailles Conference Provisions.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b="1" dirty="0" smtClean="0">
                <a:latin typeface="Calibri" panose="020F0502020204030204" pitchFamily="34" charset="0"/>
                <a:ea typeface="Calibri" panose="020F0502020204030204" pitchFamily="34" charset="0"/>
                <a:cs typeface="Times New Roman" panose="02020603050405020304" pitchFamily="18" charset="0"/>
              </a:rPr>
              <a:t>Read </a:t>
            </a:r>
            <a:r>
              <a:rPr lang="en-US" b="1" dirty="0">
                <a:latin typeface="Calibri" panose="020F0502020204030204" pitchFamily="34" charset="0"/>
                <a:ea typeface="Calibri" panose="020F0502020204030204" pitchFamily="34" charset="0"/>
                <a:cs typeface="Times New Roman" panose="02020603050405020304" pitchFamily="18" charset="0"/>
              </a:rPr>
              <a:t>the two excepts and answer the 4 questions on the next page.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662" y="503238"/>
            <a:ext cx="5335138" cy="411162"/>
          </a:xfrm>
        </p:spPr>
        <p:txBody>
          <a:bodyPr>
            <a:normAutofit fontScale="90000"/>
          </a:bodyPr>
          <a:lstStyle/>
          <a:p>
            <a:r>
              <a:rPr lang="en-US" dirty="0" smtClean="0"/>
              <a:t>The Zone Rouge (the Red Zone)</a:t>
            </a:r>
            <a:endParaRPr lang="en-US" dirty="0"/>
          </a:p>
        </p:txBody>
      </p:sp>
      <p:sp>
        <p:nvSpPr>
          <p:cNvPr id="3" name="Content Placeholder 2"/>
          <p:cNvSpPr>
            <a:spLocks noGrp="1"/>
          </p:cNvSpPr>
          <p:nvPr>
            <p:ph idx="1"/>
          </p:nvPr>
        </p:nvSpPr>
        <p:spPr>
          <a:xfrm>
            <a:off x="-291348" y="304800"/>
            <a:ext cx="3643010" cy="6858000"/>
          </a:xfrm>
        </p:spPr>
        <p:txBody>
          <a:bodyPr>
            <a:normAutofit fontScale="70000" lnSpcReduction="20000"/>
          </a:bodyPr>
          <a:lstStyle/>
          <a:p>
            <a:r>
              <a:rPr lang="en-US" dirty="0"/>
              <a:t>1,200 square </a:t>
            </a:r>
            <a:r>
              <a:rPr lang="en-US" dirty="0" err="1"/>
              <a:t>kilometres</a:t>
            </a:r>
            <a:r>
              <a:rPr lang="en-US" dirty="0"/>
              <a:t> (460 </a:t>
            </a:r>
            <a:r>
              <a:rPr lang="en-US" dirty="0" err="1"/>
              <a:t>sq</a:t>
            </a:r>
            <a:r>
              <a:rPr lang="en-US" dirty="0"/>
              <a:t> mi) of land in northeastern France that was physically and environmentally destroyed during the First World War. </a:t>
            </a:r>
            <a:endParaRPr lang="en-US" dirty="0" smtClean="0"/>
          </a:p>
          <a:p>
            <a:endParaRPr lang="en-US" dirty="0" smtClean="0"/>
          </a:p>
          <a:p>
            <a:r>
              <a:rPr lang="en-US" dirty="0" smtClean="0"/>
              <a:t>Because </a:t>
            </a:r>
            <a:r>
              <a:rPr lang="en-US" dirty="0"/>
              <a:t>of hundreds of thousands of human and animal corpses and millions of unexploded ordnance that contaminated the land, some activities in the area such as housing, farming or forestry, were temporarily or permanently forbidden after the war by French law. </a:t>
            </a:r>
            <a:endParaRPr lang="en-US" dirty="0" smtClean="0"/>
          </a:p>
          <a:p>
            <a:endParaRPr lang="en-US" dirty="0"/>
          </a:p>
          <a:p>
            <a:r>
              <a:rPr lang="en-US" dirty="0" smtClean="0"/>
              <a:t>Some </a:t>
            </a:r>
            <a:r>
              <a:rPr lang="en-US" dirty="0"/>
              <a:t>towns were never permitted to be rebuilt</a:t>
            </a:r>
            <a:r>
              <a:rPr lang="en-US" dirty="0" smtClean="0"/>
              <a:t>.</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1662" y="1447800"/>
            <a:ext cx="5803687"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67505" y="5463676"/>
            <a:ext cx="4572000" cy="923330"/>
          </a:xfrm>
          <a:prstGeom prst="rect">
            <a:avLst/>
          </a:prstGeom>
        </p:spPr>
        <p:txBody>
          <a:bodyPr>
            <a:spAutoFit/>
          </a:bodyPr>
          <a:lstStyle/>
          <a:p>
            <a:r>
              <a:rPr lang="en-US" dirty="0"/>
              <a:t>Restrictions in the zone rouge still exist today although the controlled areas have been greatly reduced.</a:t>
            </a:r>
          </a:p>
        </p:txBody>
      </p:sp>
    </p:spTree>
    <p:extLst>
      <p:ext uri="{BB962C8B-B14F-4D97-AF65-F5344CB8AC3E}">
        <p14:creationId xmlns:p14="http://schemas.microsoft.com/office/powerpoint/2010/main" val="2978039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dirty="0" smtClean="0"/>
              <a:t>World War 1 Trenches today</a:t>
            </a:r>
            <a:endParaRPr lang="en-US" dirty="0"/>
          </a:p>
        </p:txBody>
      </p:sp>
      <p:pic>
        <p:nvPicPr>
          <p:cNvPr id="49156" name="Picture 4" descr="http://www.history.com/images/media/slideshow/world-war-i-trench-warfare/german-front-line-trenches.jpg"/>
          <p:cNvPicPr>
            <a:picLocks noChangeAspect="1" noChangeArrowheads="1"/>
          </p:cNvPicPr>
          <p:nvPr/>
        </p:nvPicPr>
        <p:blipFill>
          <a:blip r:embed="rId2" cstate="print"/>
          <a:srcRect/>
          <a:stretch>
            <a:fillRect/>
          </a:stretch>
        </p:blipFill>
        <p:spPr bwMode="auto">
          <a:xfrm>
            <a:off x="3810000" y="3225588"/>
            <a:ext cx="5334000" cy="3632411"/>
          </a:xfrm>
          <a:prstGeom prst="rect">
            <a:avLst/>
          </a:prstGeom>
          <a:noFill/>
        </p:spPr>
      </p:pic>
      <p:pic>
        <p:nvPicPr>
          <p:cNvPr id="49158" name="Picture 6" descr="http://t3.gstatic.com/images?q=tbn:ANd9GcQ4m0yweNwxj2tZo6n62oV27LilbWmf6TbRnb1Q1-LD8OSNYuhE&amp;t=1"/>
          <p:cNvPicPr>
            <a:picLocks noChangeAspect="1" noChangeArrowheads="1"/>
          </p:cNvPicPr>
          <p:nvPr/>
        </p:nvPicPr>
        <p:blipFill>
          <a:blip r:embed="rId3" cstate="print"/>
          <a:srcRect/>
          <a:stretch>
            <a:fillRect/>
          </a:stretch>
        </p:blipFill>
        <p:spPr bwMode="auto">
          <a:xfrm>
            <a:off x="304800" y="4403711"/>
            <a:ext cx="3276600" cy="2454289"/>
          </a:xfrm>
          <a:prstGeom prst="rect">
            <a:avLst/>
          </a:prstGeom>
          <a:noFill/>
        </p:spPr>
      </p:pic>
      <p:sp>
        <p:nvSpPr>
          <p:cNvPr id="7" name="TextBox 6"/>
          <p:cNvSpPr txBox="1"/>
          <p:nvPr/>
        </p:nvSpPr>
        <p:spPr>
          <a:xfrm>
            <a:off x="6019800" y="609600"/>
            <a:ext cx="3124200" cy="1477328"/>
          </a:xfrm>
          <a:prstGeom prst="rect">
            <a:avLst/>
          </a:prstGeom>
          <a:noFill/>
        </p:spPr>
        <p:txBody>
          <a:bodyPr wrap="square" rtlCol="0">
            <a:spAutoFit/>
          </a:bodyPr>
          <a:lstStyle/>
          <a:p>
            <a:r>
              <a:rPr lang="en-US" dirty="0" smtClean="0"/>
              <a:t>Over 90 years later, trench outlines can still be seen in northern France. Shell fragments, grenades, etc. are plowed up every year.</a:t>
            </a:r>
            <a:endParaRPr lang="en-US" dirty="0"/>
          </a:p>
        </p:txBody>
      </p:sp>
      <p:pic>
        <p:nvPicPr>
          <p:cNvPr id="49154" name="Picture 2" descr="http://hsc.csu.edu.au/modern_history/core_study/ww1/somme/pic13.jpg"/>
          <p:cNvPicPr>
            <a:picLocks noChangeAspect="1" noChangeArrowheads="1"/>
          </p:cNvPicPr>
          <p:nvPr/>
        </p:nvPicPr>
        <p:blipFill>
          <a:blip r:embed="rId4" cstate="print"/>
          <a:srcRect/>
          <a:stretch>
            <a:fillRect/>
          </a:stretch>
        </p:blipFill>
        <p:spPr bwMode="auto">
          <a:xfrm>
            <a:off x="0" y="533400"/>
            <a:ext cx="5672704" cy="380977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564" y="0"/>
            <a:ext cx="8229600" cy="533400"/>
          </a:xfrm>
        </p:spPr>
        <p:txBody>
          <a:bodyPr>
            <a:normAutofit fontScale="90000"/>
          </a:bodyPr>
          <a:lstStyle/>
          <a:p>
            <a:r>
              <a:rPr lang="en-US" dirty="0" smtClean="0"/>
              <a:t>Paris Peace Conference</a:t>
            </a:r>
            <a:endParaRPr lang="en-US" dirty="0"/>
          </a:p>
        </p:txBody>
      </p:sp>
      <p:sp>
        <p:nvSpPr>
          <p:cNvPr id="5" name="Text Placeholder 4"/>
          <p:cNvSpPr>
            <a:spLocks noGrp="1"/>
          </p:cNvSpPr>
          <p:nvPr>
            <p:ph type="body" idx="1"/>
          </p:nvPr>
        </p:nvSpPr>
        <p:spPr>
          <a:xfrm>
            <a:off x="457200" y="609600"/>
            <a:ext cx="4040188" cy="639762"/>
          </a:xfrm>
        </p:spPr>
        <p:txBody>
          <a:bodyPr/>
          <a:lstStyle/>
          <a:p>
            <a:r>
              <a:rPr lang="en-US" dirty="0" smtClean="0"/>
              <a:t>Wilson’s Peace 	</a:t>
            </a:r>
            <a:endParaRPr lang="en-US" dirty="0"/>
          </a:p>
        </p:txBody>
      </p:sp>
      <p:sp>
        <p:nvSpPr>
          <p:cNvPr id="6" name="Content Placeholder 5"/>
          <p:cNvSpPr>
            <a:spLocks noGrp="1"/>
          </p:cNvSpPr>
          <p:nvPr>
            <p:ph sz="half" idx="2"/>
          </p:nvPr>
        </p:nvSpPr>
        <p:spPr>
          <a:xfrm>
            <a:off x="457200" y="1219200"/>
            <a:ext cx="4040188" cy="3951288"/>
          </a:xfrm>
        </p:spPr>
        <p:txBody>
          <a:bodyPr/>
          <a:lstStyle/>
          <a:p>
            <a:r>
              <a:rPr lang="en-US" dirty="0" smtClean="0"/>
              <a:t>Peace without Victory</a:t>
            </a:r>
          </a:p>
          <a:p>
            <a:r>
              <a:rPr lang="en-US" dirty="0" smtClean="0"/>
              <a:t>Open Diplomacy </a:t>
            </a:r>
          </a:p>
          <a:p>
            <a:r>
              <a:rPr lang="en-US" dirty="0" smtClean="0"/>
              <a:t>Freedom of the Seas and Free Trade</a:t>
            </a:r>
          </a:p>
          <a:p>
            <a:r>
              <a:rPr lang="en-US" dirty="0" smtClean="0"/>
              <a:t>End Colonialism</a:t>
            </a:r>
          </a:p>
          <a:p>
            <a:r>
              <a:rPr lang="en-US" dirty="0" smtClean="0"/>
              <a:t>Self Determination</a:t>
            </a:r>
            <a:endParaRPr lang="en-US" dirty="0"/>
          </a:p>
        </p:txBody>
      </p:sp>
      <p:sp>
        <p:nvSpPr>
          <p:cNvPr id="7" name="Text Placeholder 6"/>
          <p:cNvSpPr>
            <a:spLocks noGrp="1"/>
          </p:cNvSpPr>
          <p:nvPr>
            <p:ph type="body" sz="quarter" idx="3"/>
          </p:nvPr>
        </p:nvSpPr>
        <p:spPr>
          <a:xfrm>
            <a:off x="4645025" y="609600"/>
            <a:ext cx="4041775" cy="457200"/>
          </a:xfrm>
        </p:spPr>
        <p:txBody>
          <a:bodyPr/>
          <a:lstStyle/>
          <a:p>
            <a:r>
              <a:rPr lang="en-US" dirty="0" smtClean="0"/>
              <a:t>Actual Decision</a:t>
            </a:r>
            <a:endParaRPr lang="en-US" dirty="0"/>
          </a:p>
        </p:txBody>
      </p:sp>
      <p:sp>
        <p:nvSpPr>
          <p:cNvPr id="8" name="Content Placeholder 7"/>
          <p:cNvSpPr>
            <a:spLocks noGrp="1"/>
          </p:cNvSpPr>
          <p:nvPr>
            <p:ph sz="quarter" idx="4"/>
          </p:nvPr>
        </p:nvSpPr>
        <p:spPr>
          <a:xfrm>
            <a:off x="4645025" y="990600"/>
            <a:ext cx="4041775" cy="4683125"/>
          </a:xfrm>
        </p:spPr>
        <p:txBody>
          <a:bodyPr>
            <a:normAutofit fontScale="85000" lnSpcReduction="20000"/>
          </a:bodyPr>
          <a:lstStyle/>
          <a:p>
            <a:r>
              <a:rPr lang="en-US" dirty="0" smtClean="0"/>
              <a:t>G.B. and France ensure Germans must pay heavy reparations for starting the war</a:t>
            </a:r>
          </a:p>
          <a:p>
            <a:r>
              <a:rPr lang="en-US" dirty="0" smtClean="0"/>
              <a:t>Closed Diplomacy (all discussion happen behind closed doors)</a:t>
            </a:r>
          </a:p>
          <a:p>
            <a:r>
              <a:rPr lang="en-US" dirty="0" smtClean="0"/>
              <a:t>Proposal Fails, each nation wants its own piece of the resource pie</a:t>
            </a:r>
          </a:p>
          <a:p>
            <a:r>
              <a:rPr lang="en-US" dirty="0" smtClean="0"/>
              <a:t>Much of the Middle East is attached to Britain as a Mandate</a:t>
            </a:r>
          </a:p>
          <a:p>
            <a:pPr lvl="1"/>
            <a:r>
              <a:rPr lang="en-US" dirty="0" smtClean="0"/>
              <a:t>Difficult to unite diverse ethnic groups… led to unrest and creation of unstable nation states    </a:t>
            </a:r>
          </a:p>
          <a:p>
            <a:pPr lvl="2"/>
            <a:r>
              <a:rPr lang="en-US" dirty="0" smtClean="0"/>
              <a:t>Ex: Iraq: </a:t>
            </a:r>
            <a:r>
              <a:rPr lang="en-US" dirty="0"/>
              <a:t>Eventually </a:t>
            </a:r>
            <a:r>
              <a:rPr lang="en-US" dirty="0" smtClean="0"/>
              <a:t>leads to the US invasion in 90s and 2003</a:t>
            </a:r>
          </a:p>
          <a:p>
            <a:r>
              <a:rPr lang="en-US" dirty="0" smtClean="0"/>
              <a:t>Clustering of ethnic groups in the Middle East and Europe. Especially if they hate each other</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733800"/>
            <a:ext cx="1447800" cy="188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964" y="3733800"/>
            <a:ext cx="2438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52600" y="4495800"/>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81001" y="5943600"/>
            <a:ext cx="8534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Wilson hailed as a hero at the conference – idealistic plan BUT modern liberalistic model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is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established at conference (</a:t>
            </a:r>
            <a:r>
              <a:rPr kumimoji="0" lang="en-US" sz="1800" b="1" i="0" u="sng" strike="noStrike" kern="1200" cap="none" spc="0" normalizeH="0" baseline="0" noProof="0" dirty="0">
                <a:ln>
                  <a:noFill/>
                </a:ln>
                <a:solidFill>
                  <a:prstClr val="black"/>
                </a:solidFill>
                <a:effectLst/>
                <a:uLnTx/>
                <a:uFillTx/>
                <a:latin typeface="Calibri"/>
                <a:ea typeface="+mn-ea"/>
                <a:cs typeface="+mn-cs"/>
              </a:rPr>
              <a:t>C</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ollective </a:t>
            </a:r>
            <a:r>
              <a:rPr kumimoji="0" lang="en-US" sz="1800" b="1" i="0" u="sng" strike="noStrike" kern="1200" cap="none" spc="0" normalizeH="0" baseline="0" noProof="0" dirty="0">
                <a:ln>
                  <a:noFill/>
                </a:ln>
                <a:solidFill>
                  <a:prstClr val="black"/>
                </a:solidFill>
                <a:effectLst/>
                <a:uLnTx/>
                <a:uFillTx/>
                <a:latin typeface="Calibri"/>
                <a:ea typeface="+mn-ea"/>
                <a:cs typeface="+mn-cs"/>
              </a:rPr>
              <a:t>S</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ecurity </a:t>
            </a:r>
            <a:r>
              <a:rPr kumimoji="0" lang="en-US" sz="1800" b="1" i="0" u="sng" strike="noStrike" kern="1200" cap="none" spc="0" normalizeH="0" baseline="0" noProof="0" dirty="0">
                <a:ln>
                  <a:noFill/>
                </a:ln>
                <a:solidFill>
                  <a:prstClr val="black"/>
                </a:solidFill>
                <a:effectLst/>
                <a:uLnTx/>
                <a:uFillTx/>
                <a:latin typeface="Calibri"/>
                <a:ea typeface="+mn-ea"/>
                <a:cs typeface="+mn-cs"/>
              </a:rPr>
              <a:t>M</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odel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later becomes the UN)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25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11162"/>
          </a:xfrm>
        </p:spPr>
        <p:txBody>
          <a:bodyPr>
            <a:normAutofit fontScale="90000"/>
          </a:bodyPr>
          <a:lstStyle/>
          <a:p>
            <a:r>
              <a:rPr lang="en-US" dirty="0" smtClean="0"/>
              <a:t>The Alliance System</a:t>
            </a:r>
            <a:endParaRPr lang="en-US" dirty="0"/>
          </a:p>
        </p:txBody>
      </p:sp>
      <p:pic>
        <p:nvPicPr>
          <p:cNvPr id="2050" name="Picture 2" descr="F:\Modern World\5. Long War\wwi\2. pre-mapping\2. world war i map FILLED.bmp"/>
          <p:cNvPicPr>
            <a:picLocks noChangeAspect="1" noChangeArrowheads="1"/>
          </p:cNvPicPr>
          <p:nvPr/>
        </p:nvPicPr>
        <p:blipFill>
          <a:blip r:embed="rId2" cstate="print"/>
          <a:srcRect/>
          <a:stretch>
            <a:fillRect/>
          </a:stretch>
        </p:blipFill>
        <p:spPr bwMode="auto">
          <a:xfrm>
            <a:off x="-1" y="762000"/>
            <a:ext cx="9144001" cy="5490394"/>
          </a:xfrm>
          <a:prstGeom prst="rect">
            <a:avLst/>
          </a:prstGeom>
          <a:noFill/>
        </p:spPr>
      </p:pic>
      <p:grpSp>
        <p:nvGrpSpPr>
          <p:cNvPr id="11" name="SMARTInkShape-Group1"/>
          <p:cNvGrpSpPr/>
          <p:nvPr/>
        </p:nvGrpSpPr>
        <p:grpSpPr>
          <a:xfrm>
            <a:off x="3153007" y="2527102"/>
            <a:ext cx="1454712" cy="714375"/>
            <a:chOff x="3153007" y="2527102"/>
            <a:chExt cx="1454712" cy="714375"/>
          </a:xfrm>
        </p:grpSpPr>
        <p:sp>
          <p:nvSpPr>
            <p:cNvPr id="3" name="SMARTInkShape-1"/>
            <p:cNvSpPr/>
            <p:nvPr/>
          </p:nvSpPr>
          <p:spPr>
            <a:xfrm>
              <a:off x="3653003" y="2608750"/>
              <a:ext cx="304850" cy="327687"/>
            </a:xfrm>
            <a:custGeom>
              <a:avLst/>
              <a:gdLst/>
              <a:ahLst/>
              <a:cxnLst/>
              <a:rect l="0" t="0" r="0" b="0"/>
              <a:pathLst>
                <a:path w="304850" h="327687">
                  <a:moveTo>
                    <a:pt x="151043" y="25508"/>
                  </a:moveTo>
                  <a:lnTo>
                    <a:pt x="151043" y="20767"/>
                  </a:lnTo>
                  <a:lnTo>
                    <a:pt x="150051" y="19371"/>
                  </a:lnTo>
                  <a:lnTo>
                    <a:pt x="148398" y="18440"/>
                  </a:lnTo>
                  <a:lnTo>
                    <a:pt x="143356" y="16946"/>
                  </a:lnTo>
                  <a:lnTo>
                    <a:pt x="106069" y="19273"/>
                  </a:lnTo>
                  <a:lnTo>
                    <a:pt x="89383" y="24721"/>
                  </a:lnTo>
                  <a:lnTo>
                    <a:pt x="51557" y="50000"/>
                  </a:lnTo>
                  <a:lnTo>
                    <a:pt x="30395" y="72121"/>
                  </a:lnTo>
                  <a:lnTo>
                    <a:pt x="21038" y="88046"/>
                  </a:lnTo>
                  <a:lnTo>
                    <a:pt x="7903" y="124914"/>
                  </a:lnTo>
                  <a:lnTo>
                    <a:pt x="1806" y="153519"/>
                  </a:lnTo>
                  <a:lnTo>
                    <a:pt x="0" y="187130"/>
                  </a:lnTo>
                  <a:lnTo>
                    <a:pt x="2110" y="222224"/>
                  </a:lnTo>
                  <a:lnTo>
                    <a:pt x="11712" y="264898"/>
                  </a:lnTo>
                  <a:lnTo>
                    <a:pt x="24984" y="288151"/>
                  </a:lnTo>
                  <a:lnTo>
                    <a:pt x="38462" y="298673"/>
                  </a:lnTo>
                  <a:lnTo>
                    <a:pt x="81060" y="321874"/>
                  </a:lnTo>
                  <a:lnTo>
                    <a:pt x="125130" y="327686"/>
                  </a:lnTo>
                  <a:lnTo>
                    <a:pt x="157587" y="326047"/>
                  </a:lnTo>
                  <a:lnTo>
                    <a:pt x="195221" y="316604"/>
                  </a:lnTo>
                  <a:lnTo>
                    <a:pt x="233211" y="292534"/>
                  </a:lnTo>
                  <a:lnTo>
                    <a:pt x="256087" y="272637"/>
                  </a:lnTo>
                  <a:lnTo>
                    <a:pt x="268175" y="255398"/>
                  </a:lnTo>
                  <a:lnTo>
                    <a:pt x="286665" y="214638"/>
                  </a:lnTo>
                  <a:lnTo>
                    <a:pt x="304392" y="172890"/>
                  </a:lnTo>
                  <a:lnTo>
                    <a:pt x="304849" y="138189"/>
                  </a:lnTo>
                  <a:lnTo>
                    <a:pt x="301260" y="99029"/>
                  </a:lnTo>
                  <a:lnTo>
                    <a:pt x="278043" y="55388"/>
                  </a:lnTo>
                  <a:lnTo>
                    <a:pt x="260882" y="31164"/>
                  </a:lnTo>
                  <a:lnTo>
                    <a:pt x="243848" y="20415"/>
                  </a:lnTo>
                  <a:lnTo>
                    <a:pt x="207435" y="8337"/>
                  </a:lnTo>
                  <a:lnTo>
                    <a:pt x="165281" y="181"/>
                  </a:lnTo>
                  <a:lnTo>
                    <a:pt x="126332" y="0"/>
                  </a:lnTo>
                  <a:lnTo>
                    <a:pt x="84620" y="11186"/>
                  </a:lnTo>
                  <a:lnTo>
                    <a:pt x="70676" y="1657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
            <p:cNvSpPr/>
            <p:nvPr/>
          </p:nvSpPr>
          <p:spPr>
            <a:xfrm>
              <a:off x="3777281" y="2527102"/>
              <a:ext cx="26766" cy="714375"/>
            </a:xfrm>
            <a:custGeom>
              <a:avLst/>
              <a:gdLst/>
              <a:ahLst/>
              <a:cxnLst/>
              <a:rect l="0" t="0" r="0" b="0"/>
              <a:pathLst>
                <a:path w="26766" h="714375">
                  <a:moveTo>
                    <a:pt x="26765" y="0"/>
                  </a:moveTo>
                  <a:lnTo>
                    <a:pt x="19078" y="7688"/>
                  </a:lnTo>
                  <a:lnTo>
                    <a:pt x="13204" y="43159"/>
                  </a:lnTo>
                  <a:lnTo>
                    <a:pt x="10180" y="75736"/>
                  </a:lnTo>
                  <a:lnTo>
                    <a:pt x="4544" y="115265"/>
                  </a:lnTo>
                  <a:lnTo>
                    <a:pt x="1330" y="158396"/>
                  </a:lnTo>
                  <a:lnTo>
                    <a:pt x="378" y="193114"/>
                  </a:lnTo>
                  <a:lnTo>
                    <a:pt x="95" y="231733"/>
                  </a:lnTo>
                  <a:lnTo>
                    <a:pt x="0" y="274969"/>
                  </a:lnTo>
                  <a:lnTo>
                    <a:pt x="2627" y="317465"/>
                  </a:lnTo>
                  <a:lnTo>
                    <a:pt x="7666" y="358821"/>
                  </a:lnTo>
                  <a:lnTo>
                    <a:pt x="8743" y="399405"/>
                  </a:lnTo>
                  <a:lnTo>
                    <a:pt x="8874" y="439389"/>
                  </a:lnTo>
                  <a:lnTo>
                    <a:pt x="15037" y="481793"/>
                  </a:lnTo>
                  <a:lnTo>
                    <a:pt x="17006" y="516698"/>
                  </a:lnTo>
                  <a:lnTo>
                    <a:pt x="17590" y="557026"/>
                  </a:lnTo>
                  <a:lnTo>
                    <a:pt x="17787" y="598773"/>
                  </a:lnTo>
                  <a:lnTo>
                    <a:pt x="17830" y="640392"/>
                  </a:lnTo>
                  <a:lnTo>
                    <a:pt x="17836" y="680194"/>
                  </a:lnTo>
                  <a:lnTo>
                    <a:pt x="17836" y="71437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
            <p:cNvSpPr/>
            <p:nvPr/>
          </p:nvSpPr>
          <p:spPr>
            <a:xfrm>
              <a:off x="3420070" y="2875359"/>
              <a:ext cx="839392" cy="17861"/>
            </a:xfrm>
            <a:custGeom>
              <a:avLst/>
              <a:gdLst/>
              <a:ahLst/>
              <a:cxnLst/>
              <a:rect l="0" t="0" r="0" b="0"/>
              <a:pathLst>
                <a:path w="839392" h="17861">
                  <a:moveTo>
                    <a:pt x="0" y="17860"/>
                  </a:moveTo>
                  <a:lnTo>
                    <a:pt x="42900" y="17860"/>
                  </a:lnTo>
                  <a:lnTo>
                    <a:pt x="85167" y="17860"/>
                  </a:lnTo>
                  <a:lnTo>
                    <a:pt x="127369" y="17860"/>
                  </a:lnTo>
                  <a:lnTo>
                    <a:pt x="167156" y="17860"/>
                  </a:lnTo>
                  <a:lnTo>
                    <a:pt x="205191" y="17860"/>
                  </a:lnTo>
                  <a:lnTo>
                    <a:pt x="247880" y="17860"/>
                  </a:lnTo>
                  <a:lnTo>
                    <a:pt x="291947" y="17860"/>
                  </a:lnTo>
                  <a:lnTo>
                    <a:pt x="336424" y="17860"/>
                  </a:lnTo>
                  <a:lnTo>
                    <a:pt x="381022" y="13119"/>
                  </a:lnTo>
                  <a:lnTo>
                    <a:pt x="425655" y="10171"/>
                  </a:lnTo>
                  <a:lnTo>
                    <a:pt x="470299" y="9298"/>
                  </a:lnTo>
                  <a:lnTo>
                    <a:pt x="514946" y="4298"/>
                  </a:lnTo>
                  <a:lnTo>
                    <a:pt x="559594" y="1274"/>
                  </a:lnTo>
                  <a:lnTo>
                    <a:pt x="604242" y="377"/>
                  </a:lnTo>
                  <a:lnTo>
                    <a:pt x="644150" y="112"/>
                  </a:lnTo>
                  <a:lnTo>
                    <a:pt x="680917" y="22"/>
                  </a:lnTo>
                  <a:lnTo>
                    <a:pt x="719048" y="4"/>
                  </a:lnTo>
                  <a:lnTo>
                    <a:pt x="755757" y="1"/>
                  </a:lnTo>
                  <a:lnTo>
                    <a:pt x="796938" y="0"/>
                  </a:lnTo>
                  <a:lnTo>
                    <a:pt x="839391"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
            <p:cNvSpPr/>
            <p:nvPr/>
          </p:nvSpPr>
          <p:spPr>
            <a:xfrm>
              <a:off x="4357720" y="2902148"/>
              <a:ext cx="223210" cy="142876"/>
            </a:xfrm>
            <a:custGeom>
              <a:avLst/>
              <a:gdLst/>
              <a:ahLst/>
              <a:cxnLst/>
              <a:rect l="0" t="0" r="0" b="0"/>
              <a:pathLst>
                <a:path w="223210" h="142876">
                  <a:moveTo>
                    <a:pt x="26756" y="0"/>
                  </a:moveTo>
                  <a:lnTo>
                    <a:pt x="25764" y="23353"/>
                  </a:lnTo>
                  <a:lnTo>
                    <a:pt x="15732" y="63908"/>
                  </a:lnTo>
                  <a:lnTo>
                    <a:pt x="10247" y="81856"/>
                  </a:lnTo>
                  <a:lnTo>
                    <a:pt x="8172" y="101093"/>
                  </a:lnTo>
                  <a:lnTo>
                    <a:pt x="1243" y="118657"/>
                  </a:lnTo>
                  <a:lnTo>
                    <a:pt x="0" y="138153"/>
                  </a:lnTo>
                  <a:lnTo>
                    <a:pt x="982" y="139727"/>
                  </a:lnTo>
                  <a:lnTo>
                    <a:pt x="2628" y="140776"/>
                  </a:lnTo>
                  <a:lnTo>
                    <a:pt x="9685" y="142253"/>
                  </a:lnTo>
                  <a:lnTo>
                    <a:pt x="46290" y="142859"/>
                  </a:lnTo>
                  <a:lnTo>
                    <a:pt x="83090" y="142872"/>
                  </a:lnTo>
                  <a:lnTo>
                    <a:pt x="117421" y="142874"/>
                  </a:lnTo>
                  <a:lnTo>
                    <a:pt x="155055" y="142875"/>
                  </a:lnTo>
                  <a:lnTo>
                    <a:pt x="196592" y="142875"/>
                  </a:lnTo>
                  <a:lnTo>
                    <a:pt x="223209" y="1428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
            <p:cNvSpPr/>
            <p:nvPr/>
          </p:nvSpPr>
          <p:spPr>
            <a:xfrm>
              <a:off x="4402336" y="2946797"/>
              <a:ext cx="205383" cy="26790"/>
            </a:xfrm>
            <a:custGeom>
              <a:avLst/>
              <a:gdLst/>
              <a:ahLst/>
              <a:cxnLst/>
              <a:rect l="0" t="0" r="0" b="0"/>
              <a:pathLst>
                <a:path w="205383" h="26790">
                  <a:moveTo>
                    <a:pt x="0" y="26789"/>
                  </a:moveTo>
                  <a:lnTo>
                    <a:pt x="14258" y="25797"/>
                  </a:lnTo>
                  <a:lnTo>
                    <a:pt x="51462" y="14360"/>
                  </a:lnTo>
                  <a:lnTo>
                    <a:pt x="84480" y="5798"/>
                  </a:lnTo>
                  <a:lnTo>
                    <a:pt x="124140" y="1718"/>
                  </a:lnTo>
                  <a:lnTo>
                    <a:pt x="205382"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
            <p:cNvSpPr/>
            <p:nvPr/>
          </p:nvSpPr>
          <p:spPr>
            <a:xfrm>
              <a:off x="4393406" y="2946797"/>
              <a:ext cx="160735" cy="62508"/>
            </a:xfrm>
            <a:custGeom>
              <a:avLst/>
              <a:gdLst/>
              <a:ahLst/>
              <a:cxnLst/>
              <a:rect l="0" t="0" r="0" b="0"/>
              <a:pathLst>
                <a:path w="160735" h="62508">
                  <a:moveTo>
                    <a:pt x="0" y="62507"/>
                  </a:moveTo>
                  <a:lnTo>
                    <a:pt x="13266" y="44097"/>
                  </a:lnTo>
                  <a:lnTo>
                    <a:pt x="34293" y="32082"/>
                  </a:lnTo>
                  <a:lnTo>
                    <a:pt x="74524" y="19970"/>
                  </a:lnTo>
                  <a:lnTo>
                    <a:pt x="114638" y="8758"/>
                  </a:lnTo>
                  <a:lnTo>
                    <a:pt x="160734"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
            <p:cNvSpPr/>
            <p:nvPr/>
          </p:nvSpPr>
          <p:spPr>
            <a:xfrm>
              <a:off x="3153007" y="2893219"/>
              <a:ext cx="202427" cy="226696"/>
            </a:xfrm>
            <a:custGeom>
              <a:avLst/>
              <a:gdLst/>
              <a:ahLst/>
              <a:cxnLst/>
              <a:rect l="0" t="0" r="0" b="0"/>
              <a:pathLst>
                <a:path w="202427" h="226696">
                  <a:moveTo>
                    <a:pt x="8102" y="80367"/>
                  </a:moveTo>
                  <a:lnTo>
                    <a:pt x="7110" y="89480"/>
                  </a:lnTo>
                  <a:lnTo>
                    <a:pt x="0" y="128608"/>
                  </a:lnTo>
                  <a:lnTo>
                    <a:pt x="1982" y="164090"/>
                  </a:lnTo>
                  <a:lnTo>
                    <a:pt x="11633" y="199541"/>
                  </a:lnTo>
                  <a:lnTo>
                    <a:pt x="23095" y="218523"/>
                  </a:lnTo>
                  <a:lnTo>
                    <a:pt x="28987" y="225444"/>
                  </a:lnTo>
                  <a:lnTo>
                    <a:pt x="31947" y="226695"/>
                  </a:lnTo>
                  <a:lnTo>
                    <a:pt x="34913" y="226536"/>
                  </a:lnTo>
                  <a:lnTo>
                    <a:pt x="40854" y="223714"/>
                  </a:lnTo>
                  <a:lnTo>
                    <a:pt x="60469" y="206265"/>
                  </a:lnTo>
                  <a:lnTo>
                    <a:pt x="82865" y="170867"/>
                  </a:lnTo>
                  <a:lnTo>
                    <a:pt x="105000" y="132434"/>
                  </a:lnTo>
                  <a:lnTo>
                    <a:pt x="107427" y="131945"/>
                  </a:lnTo>
                  <a:lnTo>
                    <a:pt x="110038" y="132612"/>
                  </a:lnTo>
                  <a:lnTo>
                    <a:pt x="115584" y="138644"/>
                  </a:lnTo>
                  <a:lnTo>
                    <a:pt x="149770" y="177307"/>
                  </a:lnTo>
                  <a:lnTo>
                    <a:pt x="158048" y="182983"/>
                  </a:lnTo>
                  <a:lnTo>
                    <a:pt x="161644" y="184496"/>
                  </a:lnTo>
                  <a:lnTo>
                    <a:pt x="164041" y="184513"/>
                  </a:lnTo>
                  <a:lnTo>
                    <a:pt x="165640" y="183532"/>
                  </a:lnTo>
                  <a:lnTo>
                    <a:pt x="188767" y="154024"/>
                  </a:lnTo>
                  <a:lnTo>
                    <a:pt x="195263" y="117553"/>
                  </a:lnTo>
                  <a:lnTo>
                    <a:pt x="202426" y="75365"/>
                  </a:lnTo>
                  <a:lnTo>
                    <a:pt x="201279" y="36882"/>
                  </a:lnTo>
                  <a:lnTo>
                    <a:pt x="197146" y="16392"/>
                  </a:lnTo>
                  <a:lnTo>
                    <a:pt x="186696"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
            <p:cNvSpPr/>
            <p:nvPr/>
          </p:nvSpPr>
          <p:spPr>
            <a:xfrm>
              <a:off x="4393406" y="2902148"/>
              <a:ext cx="205384" cy="35611"/>
            </a:xfrm>
            <a:custGeom>
              <a:avLst/>
              <a:gdLst/>
              <a:ahLst/>
              <a:cxnLst/>
              <a:rect l="0" t="0" r="0" b="0"/>
              <a:pathLst>
                <a:path w="205384" h="35611">
                  <a:moveTo>
                    <a:pt x="0" y="26789"/>
                  </a:moveTo>
                  <a:lnTo>
                    <a:pt x="0" y="34478"/>
                  </a:lnTo>
                  <a:lnTo>
                    <a:pt x="32546" y="35610"/>
                  </a:lnTo>
                  <a:lnTo>
                    <a:pt x="72195" y="28637"/>
                  </a:lnTo>
                  <a:lnTo>
                    <a:pt x="107306" y="22414"/>
                  </a:lnTo>
                  <a:lnTo>
                    <a:pt x="143471" y="14469"/>
                  </a:lnTo>
                  <a:lnTo>
                    <a:pt x="205383"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Civilians as Casualties of War</a:t>
            </a:r>
            <a:endParaRPr lang="en-US" dirty="0"/>
          </a:p>
        </p:txBody>
      </p:sp>
      <p:sp>
        <p:nvSpPr>
          <p:cNvPr id="3" name="Content Placeholder 2"/>
          <p:cNvSpPr>
            <a:spLocks noGrp="1"/>
          </p:cNvSpPr>
          <p:nvPr>
            <p:ph idx="1"/>
          </p:nvPr>
        </p:nvSpPr>
        <p:spPr>
          <a:xfrm>
            <a:off x="-228600" y="609600"/>
            <a:ext cx="4572000" cy="5410200"/>
          </a:xfrm>
        </p:spPr>
        <p:txBody>
          <a:bodyPr>
            <a:normAutofit/>
          </a:bodyPr>
          <a:lstStyle/>
          <a:p>
            <a:r>
              <a:rPr lang="en-US" sz="2000" dirty="0" smtClean="0"/>
              <a:t>World War 1 saw an unprecedented number of civilian casualties</a:t>
            </a:r>
          </a:p>
          <a:p>
            <a:r>
              <a:rPr lang="en-US" dirty="0" smtClean="0"/>
              <a:t>Examples: </a:t>
            </a:r>
          </a:p>
          <a:p>
            <a:pPr lvl="1"/>
            <a:r>
              <a:rPr lang="en-US" dirty="0" smtClean="0"/>
              <a:t>Armenian Genocide</a:t>
            </a:r>
          </a:p>
          <a:p>
            <a:pPr lvl="2"/>
            <a:r>
              <a:rPr lang="en-US" dirty="0" smtClean="0"/>
              <a:t>The Ottoman Empire ‘deported’ 2 million Armenians – 1-1.5 million were killed or starved in Concentration camps.</a:t>
            </a:r>
          </a:p>
          <a:p>
            <a:pPr lvl="2"/>
            <a:r>
              <a:rPr lang="en-US" dirty="0" smtClean="0"/>
              <a:t>One of the first modern large scale, systematic, and plan killing of a ethnic group of people   </a:t>
            </a:r>
          </a:p>
        </p:txBody>
      </p:sp>
      <p:pic>
        <p:nvPicPr>
          <p:cNvPr id="92162" name="Picture 2"/>
          <p:cNvPicPr>
            <a:picLocks noChangeAspect="1" noChangeArrowheads="1"/>
          </p:cNvPicPr>
          <p:nvPr/>
        </p:nvPicPr>
        <p:blipFill>
          <a:blip r:embed="rId2" cstate="print"/>
          <a:srcRect/>
          <a:stretch>
            <a:fillRect/>
          </a:stretch>
        </p:blipFill>
        <p:spPr bwMode="auto">
          <a:xfrm>
            <a:off x="4381500" y="685800"/>
            <a:ext cx="4762500" cy="3390900"/>
          </a:xfrm>
          <a:prstGeom prst="rect">
            <a:avLst/>
          </a:prstGeom>
          <a:noFill/>
          <a:ln w="9525">
            <a:noFill/>
            <a:miter lim="800000"/>
            <a:headEnd/>
            <a:tailEnd/>
          </a:ln>
          <a:effectLst/>
        </p:spPr>
      </p:pic>
      <p:sp>
        <p:nvSpPr>
          <p:cNvPr id="5" name="Rectangle 4"/>
          <p:cNvSpPr/>
          <p:nvPr/>
        </p:nvSpPr>
        <p:spPr>
          <a:xfrm>
            <a:off x="4572000" y="4191000"/>
            <a:ext cx="4572000" cy="2308324"/>
          </a:xfrm>
          <a:prstGeom prst="rect">
            <a:avLst/>
          </a:prstGeom>
        </p:spPr>
        <p:txBody>
          <a:bodyPr>
            <a:spAutoFit/>
          </a:bodyPr>
          <a:lstStyle/>
          <a:p>
            <a:r>
              <a:rPr lang="en-US" dirty="0" smtClean="0"/>
              <a:t>Of this photo, the United States ambassador wrote,“ Scenes like this were common all over the Armenian provinces, in the spring and summer months of 1915. Death in its several forms—massacre, starvation, exhaustion—destroyed the larger part of the refugees. The Turkish policy was that of extermination under the guise of deportation."</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114800" cy="1143000"/>
          </a:xfrm>
        </p:spPr>
        <p:txBody>
          <a:bodyPr>
            <a:normAutofit fontScale="90000"/>
          </a:bodyPr>
          <a:lstStyle/>
          <a:p>
            <a:r>
              <a:rPr lang="en-US" dirty="0" smtClean="0"/>
              <a:t>Civilians as Casualties of War</a:t>
            </a:r>
            <a:endParaRPr lang="en-US" dirty="0"/>
          </a:p>
        </p:txBody>
      </p:sp>
      <p:sp>
        <p:nvSpPr>
          <p:cNvPr id="3" name="Content Placeholder 2"/>
          <p:cNvSpPr>
            <a:spLocks noGrp="1"/>
          </p:cNvSpPr>
          <p:nvPr>
            <p:ph idx="1"/>
          </p:nvPr>
        </p:nvSpPr>
        <p:spPr>
          <a:xfrm>
            <a:off x="0" y="1600200"/>
            <a:ext cx="4038600" cy="4525963"/>
          </a:xfrm>
        </p:spPr>
        <p:txBody>
          <a:bodyPr/>
          <a:lstStyle/>
          <a:p>
            <a:r>
              <a:rPr lang="en-US" dirty="0" smtClean="0"/>
              <a:t>Deaths by alliance and military/civilian. Most of the civilian deaths were due to war-related famine.</a:t>
            </a:r>
            <a:endParaRPr lang="en-US" dirty="0"/>
          </a:p>
        </p:txBody>
      </p:sp>
      <p:pic>
        <p:nvPicPr>
          <p:cNvPr id="93186" name="Picture 2"/>
          <p:cNvPicPr>
            <a:picLocks noChangeAspect="1" noChangeArrowheads="1"/>
          </p:cNvPicPr>
          <p:nvPr/>
        </p:nvPicPr>
        <p:blipFill>
          <a:blip r:embed="rId2" cstate="print"/>
          <a:srcRect/>
          <a:stretch>
            <a:fillRect/>
          </a:stretch>
        </p:blipFill>
        <p:spPr bwMode="auto">
          <a:xfrm>
            <a:off x="4124325" y="0"/>
            <a:ext cx="5019675"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Indirect Effects from the War</a:t>
            </a:r>
            <a:endParaRPr lang="en-US" dirty="0"/>
          </a:p>
        </p:txBody>
      </p:sp>
      <p:sp>
        <p:nvSpPr>
          <p:cNvPr id="3" name="Content Placeholder 2"/>
          <p:cNvSpPr>
            <a:spLocks noGrp="1"/>
          </p:cNvSpPr>
          <p:nvPr>
            <p:ph idx="1"/>
          </p:nvPr>
        </p:nvSpPr>
        <p:spPr>
          <a:xfrm>
            <a:off x="-152400" y="1304925"/>
            <a:ext cx="5181599" cy="5553075"/>
          </a:xfrm>
        </p:spPr>
        <p:txBody>
          <a:bodyPr>
            <a:normAutofit fontScale="92500" lnSpcReduction="20000"/>
          </a:bodyPr>
          <a:lstStyle/>
          <a:p>
            <a:r>
              <a:rPr lang="en-US" dirty="0" smtClean="0"/>
              <a:t>Influenza Epidemic: </a:t>
            </a:r>
          </a:p>
          <a:p>
            <a:pPr lvl="1"/>
            <a:r>
              <a:rPr lang="en-US" dirty="0" smtClean="0"/>
              <a:t>Spring of 1918 a new flu strain mutates and kills between 50 – 100 million people worldwide</a:t>
            </a:r>
          </a:p>
          <a:p>
            <a:pPr lvl="1"/>
            <a:r>
              <a:rPr lang="en-US" dirty="0" smtClean="0"/>
              <a:t>Killed mostly young adults (2-20% of these infected died), 27% (500 million people) of world infected</a:t>
            </a:r>
          </a:p>
          <a:p>
            <a:pPr lvl="1"/>
            <a:r>
              <a:rPr lang="en-US" dirty="0" smtClean="0"/>
              <a:t>World </a:t>
            </a:r>
            <a:r>
              <a:rPr lang="en-US" dirty="0"/>
              <a:t>War I did not cause the flu, but the close troop quarters and massive troop movements hastened the </a:t>
            </a:r>
            <a:r>
              <a:rPr lang="en-US" dirty="0" smtClean="0"/>
              <a:t>pandemic. </a:t>
            </a:r>
          </a:p>
          <a:p>
            <a:pPr lvl="2"/>
            <a:r>
              <a:rPr lang="en-US" dirty="0" smtClean="0"/>
              <a:t>probably </a:t>
            </a:r>
            <a:r>
              <a:rPr lang="en-US" dirty="0"/>
              <a:t>both increased </a:t>
            </a:r>
            <a:r>
              <a:rPr lang="en-US" dirty="0" smtClean="0"/>
              <a:t>transmission,  </a:t>
            </a:r>
            <a:r>
              <a:rPr lang="en-US" dirty="0"/>
              <a:t>augmented </a:t>
            </a:r>
            <a:r>
              <a:rPr lang="en-US" dirty="0" smtClean="0"/>
              <a:t>mutation b/c of increased travel</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1304925"/>
            <a:ext cx="408763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29199" y="4615934"/>
            <a:ext cx="3581401" cy="646331"/>
          </a:xfrm>
          <a:prstGeom prst="rect">
            <a:avLst/>
          </a:prstGeom>
          <a:noFill/>
        </p:spPr>
        <p:txBody>
          <a:bodyPr wrap="square" rtlCol="0">
            <a:spAutoFit/>
          </a:bodyPr>
          <a:lstStyle/>
          <a:p>
            <a:r>
              <a:rPr lang="en-US" dirty="0" smtClean="0"/>
              <a:t>Soldiers and sailors among the first hit with the virus.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Short Answer Response: Ticket </a:t>
            </a:r>
            <a:r>
              <a:rPr lang="en-US" dirty="0" smtClean="0"/>
              <a:t>Out</a:t>
            </a:r>
            <a:endParaRPr lang="en-US" dirty="0"/>
          </a:p>
        </p:txBody>
      </p:sp>
      <p:sp>
        <p:nvSpPr>
          <p:cNvPr id="3" name="Content Placeholder 2"/>
          <p:cNvSpPr>
            <a:spLocks noGrp="1"/>
          </p:cNvSpPr>
          <p:nvPr>
            <p:ph idx="1"/>
          </p:nvPr>
        </p:nvSpPr>
        <p:spPr/>
        <p:txBody>
          <a:bodyPr>
            <a:normAutofit fontScale="92500"/>
          </a:bodyPr>
          <a:lstStyle/>
          <a:p>
            <a:r>
              <a:rPr lang="en-US" dirty="0" smtClean="0"/>
              <a:t>1</a:t>
            </a:r>
            <a:r>
              <a:rPr lang="en-US" dirty="0"/>
              <a:t>. How did the nature of warfare change during World War One to become classified as modern or industrial warfare? </a:t>
            </a:r>
            <a:r>
              <a:rPr lang="en-US" b="1" dirty="0"/>
              <a:t>(Give specific examples or supporting detail for your answer)</a:t>
            </a:r>
            <a:endParaRPr lang="en-US" dirty="0"/>
          </a:p>
          <a:p>
            <a:pPr lvl="0"/>
            <a:r>
              <a:rPr lang="en-US" i="1" dirty="0"/>
              <a:t>Take into consideration the tactics of this war, using specific battles as examples and the effects of these tactics. Also consider the effect the war had on the home front and how civilians became involved in the conflict.</a:t>
            </a:r>
            <a:endParaRPr lang="en-US" dirty="0"/>
          </a:p>
          <a:p>
            <a:endParaRPr lang="en-US" dirty="0"/>
          </a:p>
        </p:txBody>
      </p:sp>
    </p:spTree>
    <p:extLst>
      <p:ext uri="{BB962C8B-B14F-4D97-AF65-F5344CB8AC3E}">
        <p14:creationId xmlns:p14="http://schemas.microsoft.com/office/powerpoint/2010/main" val="1142728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810000" cy="334962"/>
          </a:xfrm>
        </p:spPr>
        <p:txBody>
          <a:bodyPr>
            <a:noAutofit/>
          </a:bodyPr>
          <a:lstStyle/>
          <a:p>
            <a:r>
              <a:rPr lang="en-US" sz="2800" dirty="0" smtClean="0"/>
              <a:t>Germany After the War </a:t>
            </a:r>
            <a:endParaRPr lang="en-US" sz="2800" dirty="0"/>
          </a:p>
        </p:txBody>
      </p:sp>
      <p:sp>
        <p:nvSpPr>
          <p:cNvPr id="3" name="Content Placeholder 2"/>
          <p:cNvSpPr>
            <a:spLocks noGrp="1"/>
          </p:cNvSpPr>
          <p:nvPr>
            <p:ph idx="1"/>
          </p:nvPr>
        </p:nvSpPr>
        <p:spPr>
          <a:xfrm>
            <a:off x="0" y="533400"/>
            <a:ext cx="4267200" cy="6324600"/>
          </a:xfrm>
        </p:spPr>
        <p:txBody>
          <a:bodyPr>
            <a:normAutofit fontScale="77500" lnSpcReduction="20000"/>
          </a:bodyPr>
          <a:lstStyle/>
          <a:p>
            <a:r>
              <a:rPr lang="en-US" sz="2400" dirty="0" smtClean="0"/>
              <a:t>The following quote is from a German newspaper the day the Treaty of Versailles was signed.</a:t>
            </a:r>
          </a:p>
          <a:p>
            <a:pPr marL="514350" indent="-514350">
              <a:buFont typeface="+mj-lt"/>
              <a:buAutoNum type="arabicPeriod"/>
            </a:pPr>
            <a:r>
              <a:rPr lang="en-US" dirty="0" smtClean="0"/>
              <a:t>How did Germans view the Treaty of Versailles?</a:t>
            </a:r>
          </a:p>
          <a:p>
            <a:pPr marL="914400" lvl="1" indent="-514350"/>
            <a:r>
              <a:rPr lang="en-US" dirty="0" smtClean="0"/>
              <a:t>What excerpt from the quote can you use to support your answer?</a:t>
            </a:r>
          </a:p>
          <a:p>
            <a:pPr marL="514350" indent="-514350">
              <a:buFont typeface="+mj-lt"/>
              <a:buAutoNum type="arabicPeriod"/>
            </a:pPr>
            <a:r>
              <a:rPr lang="en-US" dirty="0" smtClean="0"/>
              <a:t>If the treaty was such an disgrace why didn’t Germany go back to war?</a:t>
            </a:r>
          </a:p>
          <a:p>
            <a:pPr marL="914400" lvl="1" indent="-514350"/>
            <a:r>
              <a:rPr lang="en-US" dirty="0" smtClean="0"/>
              <a:t>Consider the effects of WWI that we examined yesterday. </a:t>
            </a:r>
          </a:p>
          <a:p>
            <a:pPr marL="514350" indent="-514350">
              <a:buFont typeface="+mj-lt"/>
              <a:buAutoNum type="arabicPeriod"/>
            </a:pPr>
            <a:r>
              <a:rPr lang="en-US" dirty="0" smtClean="0"/>
              <a:t>What did the Allies (France and England in particular) want when writing the Treaty of Versailles? Does this quote suggest they achieved their goal? </a:t>
            </a:r>
            <a:endParaRPr lang="en-US" dirty="0"/>
          </a:p>
        </p:txBody>
      </p:sp>
      <p:sp>
        <p:nvSpPr>
          <p:cNvPr id="1025" name="Rectangle 1"/>
          <p:cNvSpPr>
            <a:spLocks noChangeArrowheads="1"/>
          </p:cNvSpPr>
          <p:nvPr/>
        </p:nvSpPr>
        <p:spPr bwMode="auto">
          <a:xfrm>
            <a:off x="4191000" y="82592"/>
            <a:ext cx="4800600" cy="4401205"/>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Times New Roman" pitchFamily="18" charset="0"/>
                <a:cs typeface="Times New Roman" pitchFamily="18" charset="0"/>
              </a:rPr>
              <a:t>“Vengeance!  German people!  Today the shameful peace has been signed in the Hall of Mirrors at Versailles.  Forget it not!  There where, in the glorious year 1871, the glorious German Reich was reborn in its ancient splendour, there German honour is today interred (buried).  Forget it not!  By labour without relaxation and without flagging the German people will </a:t>
            </a:r>
            <a:r>
              <a:rPr kumimoji="0" lang="en-CA" sz="2000" b="0" i="0" u="none" strike="noStrike" cap="none" normalizeH="0" baseline="0" dirty="0" err="1" smtClean="0">
                <a:ln>
                  <a:noFill/>
                </a:ln>
                <a:solidFill>
                  <a:schemeClr val="tx1"/>
                </a:solidFill>
                <a:effectLst/>
                <a:latin typeface="Times New Roman" pitchFamily="18" charset="0"/>
                <a:cs typeface="Times New Roman" pitchFamily="18" charset="0"/>
              </a:rPr>
              <a:t>reconquer</a:t>
            </a:r>
            <a:r>
              <a:rPr kumimoji="0" lang="en-CA" sz="2000" b="0" i="0" u="none" strike="noStrike" cap="none" normalizeH="0" baseline="0" dirty="0" smtClean="0">
                <a:ln>
                  <a:noFill/>
                </a:ln>
                <a:solidFill>
                  <a:schemeClr val="tx1"/>
                </a:solidFill>
                <a:effectLst/>
                <a:latin typeface="Times New Roman" pitchFamily="18" charset="0"/>
                <a:cs typeface="Times New Roman" pitchFamily="18" charset="0"/>
              </a:rPr>
              <a:t> the place which is their due among the nations!  Therefore, revenge for the ignominy (disgrace) of 1919!”</a:t>
            </a:r>
            <a:endParaRPr kumimoji="0" lang="en-CA" sz="2000"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CA" sz="2000"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Times New Roman" pitchFamily="18" charset="0"/>
                <a:cs typeface="Times New Roman" pitchFamily="18" charset="0"/>
              </a:rPr>
              <a:t>- The </a:t>
            </a:r>
            <a:r>
              <a:rPr kumimoji="0" lang="en-CA" sz="2000" b="0" i="1" u="none" strike="noStrike" cap="none" normalizeH="0" baseline="0" dirty="0" smtClean="0">
                <a:ln>
                  <a:noFill/>
                </a:ln>
                <a:solidFill>
                  <a:schemeClr val="tx1"/>
                </a:solidFill>
                <a:effectLst/>
                <a:latin typeface="Times New Roman" pitchFamily="18" charset="0"/>
                <a:cs typeface="Times New Roman" pitchFamily="18" charset="0"/>
              </a:rPr>
              <a:t>Deutsche </a:t>
            </a:r>
            <a:r>
              <a:rPr kumimoji="0" lang="en-CA" sz="2000" b="0" i="1" u="none" strike="noStrike" cap="none" normalizeH="0" baseline="0" dirty="0" err="1" smtClean="0">
                <a:ln>
                  <a:noFill/>
                </a:ln>
                <a:solidFill>
                  <a:schemeClr val="tx1"/>
                </a:solidFill>
                <a:effectLst/>
                <a:latin typeface="Times New Roman" pitchFamily="18" charset="0"/>
                <a:cs typeface="Times New Roman" pitchFamily="18" charset="0"/>
              </a:rPr>
              <a:t>Zeitung</a:t>
            </a:r>
            <a:r>
              <a:rPr kumimoji="0" lang="en-CA" sz="2000" b="0" i="0" u="none" strike="noStrike" cap="none" normalizeH="0" baseline="0" dirty="0" smtClean="0">
                <a:ln>
                  <a:noFill/>
                </a:ln>
                <a:solidFill>
                  <a:schemeClr val="tx1"/>
                </a:solidFill>
                <a:effectLst/>
                <a:latin typeface="Times New Roman" pitchFamily="18" charset="0"/>
                <a:cs typeface="Times New Roman" pitchFamily="18" charset="0"/>
              </a:rPr>
              <a:t>, June 28, 1919</a:t>
            </a:r>
            <a:endParaRPr kumimoji="0" lang="en-CA" sz="2000" b="0" i="0" u="none" strike="noStrike" cap="none" normalizeH="0" baseline="0" dirty="0" smtClean="0">
              <a:ln>
                <a:noFill/>
              </a:ln>
              <a:solidFill>
                <a:schemeClr val="tx1"/>
              </a:solidFill>
              <a:effectLst/>
              <a:latin typeface="Arial" pitchFamily="34" charset="0"/>
            </a:endParaRPr>
          </a:p>
        </p:txBody>
      </p:sp>
      <p:sp>
        <p:nvSpPr>
          <p:cNvPr id="6" name="TextBox 5"/>
          <p:cNvSpPr txBox="1"/>
          <p:nvPr/>
        </p:nvSpPr>
        <p:spPr>
          <a:xfrm>
            <a:off x="4572000" y="4724400"/>
            <a:ext cx="4572000" cy="1754326"/>
          </a:xfrm>
          <a:prstGeom prst="rect">
            <a:avLst/>
          </a:prstGeom>
          <a:noFill/>
        </p:spPr>
        <p:txBody>
          <a:bodyPr wrap="square" rtlCol="0">
            <a:spAutoFit/>
          </a:bodyPr>
          <a:lstStyle/>
          <a:p>
            <a:r>
              <a:rPr lang="en-US" b="1" dirty="0" smtClean="0"/>
              <a:t>Germany 1918 – Statistics from the War</a:t>
            </a:r>
            <a:endParaRPr lang="en-US" dirty="0" smtClean="0"/>
          </a:p>
          <a:p>
            <a:r>
              <a:rPr lang="en-US" dirty="0" smtClean="0"/>
              <a:t>-523,000 civilians dead (250,000 more after the armistice from starvation)</a:t>
            </a:r>
          </a:p>
          <a:p>
            <a:pPr>
              <a:buFontTx/>
              <a:buChar char="-"/>
            </a:pPr>
            <a:r>
              <a:rPr lang="en-US" dirty="0" smtClean="0"/>
              <a:t>1.7 million dead, 4.2 million wounded soldiers</a:t>
            </a:r>
          </a:p>
          <a:p>
            <a:pPr>
              <a:buFontTx/>
              <a:buChar char="-"/>
            </a:pPr>
            <a:r>
              <a:rPr lang="en-US" dirty="0" smtClean="0"/>
              <a:t> Owed 132 billion German marks [$400 billion today]  in reparations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458200" cy="1143000"/>
          </a:xfrm>
        </p:spPr>
        <p:txBody>
          <a:bodyPr>
            <a:normAutofit fontScale="90000"/>
          </a:bodyPr>
          <a:lstStyle/>
          <a:p>
            <a:r>
              <a:rPr lang="en-US" sz="3100" dirty="0" smtClean="0"/>
              <a:t>Write a Paragraph answering the following question:</a:t>
            </a:r>
            <a:r>
              <a:rPr lang="en-US" dirty="0" smtClean="0"/>
              <a:t/>
            </a:r>
            <a:br>
              <a:rPr lang="en-US" dirty="0" smtClean="0"/>
            </a:br>
            <a:r>
              <a:rPr lang="en-US" dirty="0" smtClean="0"/>
              <a:t>How did World War 1 Change Warfare?</a:t>
            </a:r>
            <a:br>
              <a:rPr lang="en-US" dirty="0" smtClean="0"/>
            </a:br>
            <a:r>
              <a:rPr lang="en-US" sz="2800" b="1" dirty="0" smtClean="0"/>
              <a:t>Consider the following questions below to help you answer the question and </a:t>
            </a:r>
            <a:r>
              <a:rPr lang="en-US" sz="2800" b="1" u="sng" dirty="0" smtClean="0"/>
              <a:t>Give Specific Examples</a:t>
            </a:r>
            <a:r>
              <a:rPr lang="en-US" sz="2800" dirty="0" smtClean="0"/>
              <a:t>…</a:t>
            </a:r>
            <a:endParaRPr lang="en-US" dirty="0"/>
          </a:p>
        </p:txBody>
      </p:sp>
      <p:sp>
        <p:nvSpPr>
          <p:cNvPr id="4" name="Text Placeholder 3"/>
          <p:cNvSpPr>
            <a:spLocks noGrp="1"/>
          </p:cNvSpPr>
          <p:nvPr>
            <p:ph type="body" idx="1"/>
          </p:nvPr>
        </p:nvSpPr>
        <p:spPr>
          <a:xfrm>
            <a:off x="381000" y="2362200"/>
            <a:ext cx="4040188" cy="639762"/>
          </a:xfrm>
        </p:spPr>
        <p:txBody>
          <a:bodyPr/>
          <a:lstStyle/>
          <a:p>
            <a:r>
              <a:rPr lang="en-US" dirty="0" smtClean="0"/>
              <a:t>Battle Front</a:t>
            </a:r>
            <a:endParaRPr lang="en-US" dirty="0"/>
          </a:p>
        </p:txBody>
      </p:sp>
      <p:sp>
        <p:nvSpPr>
          <p:cNvPr id="5" name="Content Placeholder 4"/>
          <p:cNvSpPr>
            <a:spLocks noGrp="1"/>
          </p:cNvSpPr>
          <p:nvPr>
            <p:ph sz="half" idx="2"/>
          </p:nvPr>
        </p:nvSpPr>
        <p:spPr>
          <a:xfrm>
            <a:off x="457200" y="3200400"/>
            <a:ext cx="4040188" cy="2320926"/>
          </a:xfrm>
        </p:spPr>
        <p:txBody>
          <a:bodyPr/>
          <a:lstStyle/>
          <a:p>
            <a:r>
              <a:rPr lang="en-US" dirty="0" smtClean="0"/>
              <a:t>Tactic of the war?</a:t>
            </a:r>
          </a:p>
          <a:p>
            <a:pPr lvl="1"/>
            <a:r>
              <a:rPr lang="en-US" dirty="0" smtClean="0"/>
              <a:t>Use specific battles as examples</a:t>
            </a:r>
          </a:p>
          <a:p>
            <a:endParaRPr lang="en-US" dirty="0" smtClean="0"/>
          </a:p>
          <a:p>
            <a:r>
              <a:rPr lang="en-US" dirty="0" smtClean="0"/>
              <a:t>Effect of these tactics? </a:t>
            </a:r>
          </a:p>
          <a:p>
            <a:endParaRPr lang="en-US" dirty="0" smtClean="0"/>
          </a:p>
          <a:p>
            <a:endParaRPr lang="en-US" dirty="0" smtClean="0"/>
          </a:p>
          <a:p>
            <a:endParaRPr lang="en-US" dirty="0"/>
          </a:p>
        </p:txBody>
      </p:sp>
      <p:sp>
        <p:nvSpPr>
          <p:cNvPr id="6" name="Text Placeholder 5"/>
          <p:cNvSpPr>
            <a:spLocks noGrp="1"/>
          </p:cNvSpPr>
          <p:nvPr>
            <p:ph type="body" sz="quarter" idx="3"/>
          </p:nvPr>
        </p:nvSpPr>
        <p:spPr>
          <a:xfrm>
            <a:off x="4645025" y="2332038"/>
            <a:ext cx="4041775" cy="639762"/>
          </a:xfrm>
        </p:spPr>
        <p:txBody>
          <a:bodyPr/>
          <a:lstStyle/>
          <a:p>
            <a:r>
              <a:rPr lang="en-US" dirty="0" smtClean="0"/>
              <a:t>Home Front</a:t>
            </a:r>
            <a:endParaRPr lang="en-US" dirty="0"/>
          </a:p>
        </p:txBody>
      </p:sp>
      <p:sp>
        <p:nvSpPr>
          <p:cNvPr id="7" name="Content Placeholder 6"/>
          <p:cNvSpPr>
            <a:spLocks noGrp="1"/>
          </p:cNvSpPr>
          <p:nvPr>
            <p:ph sz="quarter" idx="4"/>
          </p:nvPr>
        </p:nvSpPr>
        <p:spPr>
          <a:xfrm>
            <a:off x="4800600" y="3200400"/>
            <a:ext cx="4041775" cy="2819400"/>
          </a:xfrm>
        </p:spPr>
        <p:txBody>
          <a:bodyPr>
            <a:normAutofit/>
          </a:bodyPr>
          <a:lstStyle/>
          <a:p>
            <a:r>
              <a:rPr lang="en-US" dirty="0" smtClean="0"/>
              <a:t>How did civilians become engaged in the war effort?</a:t>
            </a:r>
          </a:p>
          <a:p>
            <a:r>
              <a:rPr lang="en-US" dirty="0" smtClean="0"/>
              <a:t>How did our view of warfare change because of World War 1?</a:t>
            </a:r>
          </a:p>
          <a:p>
            <a:pPr lvl="1"/>
            <a:r>
              <a:rPr lang="en-US" dirty="0" smtClean="0"/>
              <a:t>Use specific examples in your answer</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a:off x="0" y="0"/>
            <a:ext cx="9144000" cy="3810000"/>
          </a:xfrm>
          <a:prstGeom prst="downArrow">
            <a:avLst>
              <a:gd name="adj1" fmla="val 50000"/>
              <a:gd name="adj2" fmla="val 25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Immediate Effects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1.</a:t>
            </a:r>
            <a:r>
              <a:rPr kumimoji="0" lang="en-US" sz="2400" b="0" i="0" u="none" strike="noStrike" cap="none" normalizeH="0" dirty="0" smtClean="0">
                <a:ln>
                  <a:noFill/>
                </a:ln>
                <a:solidFill>
                  <a:schemeClr val="tx1"/>
                </a:solidFill>
                <a:effectLst/>
                <a:latin typeface="Calibri" pitchFamily="34" charset="0"/>
                <a:cs typeface="Arial" pitchFamily="34" charset="0"/>
              </a:rPr>
              <a:t> A generation of Europeans are killed or wounded</a:t>
            </a:r>
            <a:endParaRPr kumimoji="0" lang="en-US" sz="24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2. Dynasties</a:t>
            </a:r>
            <a:r>
              <a:rPr kumimoji="0" lang="en-US" sz="2400" b="0" i="0" u="none" strike="noStrike" cap="none" normalizeH="0" dirty="0" smtClean="0">
                <a:ln>
                  <a:noFill/>
                </a:ln>
                <a:solidFill>
                  <a:schemeClr val="tx1"/>
                </a:solidFill>
                <a:effectLst/>
                <a:latin typeface="Calibri" pitchFamily="34" charset="0"/>
                <a:cs typeface="Arial" pitchFamily="34" charset="0"/>
              </a:rPr>
              <a:t> fall in Germany, Austria- Hungary, and Russia</a:t>
            </a:r>
            <a:endParaRPr kumimoji="0" lang="en-US" sz="24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3. New Countries are Created</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4. The</a:t>
            </a:r>
            <a:r>
              <a:rPr kumimoji="0" lang="en-US" sz="2400" b="0" i="0" u="none" strike="noStrike" cap="none" normalizeH="0" dirty="0" smtClean="0">
                <a:ln>
                  <a:noFill/>
                </a:ln>
                <a:solidFill>
                  <a:schemeClr val="tx1"/>
                </a:solidFill>
                <a:effectLst/>
                <a:latin typeface="Calibri" pitchFamily="34" charset="0"/>
                <a:cs typeface="Arial" pitchFamily="34" charset="0"/>
              </a:rPr>
              <a:t> League of Nations is established to help promote peace</a:t>
            </a:r>
            <a:endParaRPr kumimoji="0" lang="en-US" sz="2400" b="0" i="0" u="none" strike="noStrike" cap="none" normalizeH="0" baseline="0" dirty="0" smtClean="0">
              <a:ln>
                <a:noFill/>
              </a:ln>
              <a:solidFill>
                <a:schemeClr val="tx1"/>
              </a:solidFill>
              <a:effectLst/>
              <a:latin typeface="Calibri" pitchFamily="34" charset="0"/>
              <a:cs typeface="Arial" pitchFamily="34" charset="0"/>
            </a:endParaRPr>
          </a:p>
        </p:txBody>
      </p:sp>
      <p:sp>
        <p:nvSpPr>
          <p:cNvPr id="51203" name="Rectangle 3"/>
          <p:cNvSpPr>
            <a:spLocks noChangeArrowheads="1"/>
          </p:cNvSpPr>
          <p:nvPr/>
        </p:nvSpPr>
        <p:spPr bwMode="auto">
          <a:xfrm>
            <a:off x="685800" y="4343400"/>
            <a:ext cx="7924800" cy="2133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457200" marR="0" lvl="1" indent="0" algn="ctr"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Arial" pitchFamily="34" charset="0"/>
              </a:rPr>
              <a:t>Long</a:t>
            </a:r>
            <a:r>
              <a:rPr lang="en-US" sz="2400" dirty="0" smtClean="0">
                <a:latin typeface="Times New Roman" pitchFamily="18" charset="0"/>
                <a:cs typeface="Arial" pitchFamily="34" charset="0"/>
              </a:rPr>
              <a:t>-Term Effects</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Arial" pitchFamily="34" charset="0"/>
              </a:rPr>
              <a:t>1.</a:t>
            </a:r>
            <a:r>
              <a:rPr kumimoji="0" lang="en-US" sz="2400" b="0" i="0" u="none" strike="noStrike" cap="none" normalizeH="0" dirty="0" smtClean="0">
                <a:ln>
                  <a:noFill/>
                </a:ln>
                <a:solidFill>
                  <a:schemeClr val="tx1"/>
                </a:solidFill>
                <a:effectLst/>
                <a:latin typeface="Times New Roman" pitchFamily="18" charset="0"/>
                <a:cs typeface="Arial" pitchFamily="34" charset="0"/>
              </a:rPr>
              <a:t> Many nations feel bitter and betrayed by the peace settlements</a:t>
            </a:r>
            <a:endParaRPr kumimoji="0" lang="en-US" sz="2400" b="0" i="0" u="none" strike="noStrike" cap="none" normalizeH="0" baseline="0" dirty="0" smtClean="0">
              <a:ln>
                <a:noFill/>
              </a:ln>
              <a:solidFill>
                <a:schemeClr val="tx1"/>
              </a:solidFill>
              <a:effectLst/>
              <a:latin typeface="Times New Roman" pitchFamily="18" charset="0"/>
              <a:cs typeface="Arial" pitchFamily="34" charset="0"/>
            </a:endParaRPr>
          </a:p>
          <a:p>
            <a:pPr marL="457200" marR="0" lvl="1" indent="0" algn="l" defTabSz="914400" rtl="0" eaLnBrk="1" fontAlgn="base" latinLnBrk="0" hangingPunct="1">
              <a:lnSpc>
                <a:spcPct val="100000"/>
              </a:lnSpc>
              <a:spcBef>
                <a:spcPct val="0"/>
              </a:spcBef>
              <a:spcAft>
                <a:spcPct val="0"/>
              </a:spcAft>
              <a:buClrTx/>
              <a:buSzTx/>
              <a:buFont typeface="Calibri" pitchFamily="34" charset="0"/>
              <a:buChar char="2"/>
              <a:tabLst/>
            </a:pPr>
            <a:r>
              <a:rPr lang="en-US" sz="2400" dirty="0" smtClean="0">
                <a:latin typeface="Calibri" pitchFamily="34" charset="0"/>
                <a:cs typeface="Arial" pitchFamily="34" charset="0"/>
              </a:rPr>
              <a:t>. Problems that helped cause the war – nationalism, competition - remain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1"/>
          <p:cNvSpPr txBox="1"/>
          <p:nvPr/>
        </p:nvSpPr>
        <p:spPr>
          <a:xfrm>
            <a:off x="1219200" y="533400"/>
            <a:ext cx="6781800" cy="4062651"/>
          </a:xfrm>
          <a:prstGeom prst="rect">
            <a:avLst/>
          </a:prstGeom>
          <a:solidFill>
            <a:schemeClr val="accent3">
              <a:lumMod val="60000"/>
              <a:lumOff val="40000"/>
            </a:schemeClr>
          </a:solidFill>
        </p:spPr>
        <p:txBody>
          <a:bodyPr wrap="square" rtlCol="0">
            <a:spAutoFit/>
          </a:bodyPr>
          <a:lstStyle/>
          <a:p>
            <a:r>
              <a:rPr lang="en-US" b="1" dirty="0" smtClean="0"/>
              <a:t>How did WW1 help set the stage for WW2: </a:t>
            </a:r>
          </a:p>
          <a:p>
            <a:endParaRPr lang="en-US" sz="2400" b="1" dirty="0"/>
          </a:p>
          <a:p>
            <a:pPr marL="342900" indent="-342900">
              <a:buAutoNum type="arabicPeriod"/>
            </a:pPr>
            <a:r>
              <a:rPr lang="en-US" sz="2400" dirty="0" smtClean="0"/>
              <a:t>None of the Causes of WW1 are addressed at the end of the war. MAIN are still significant and are going to remain problems after the war.</a:t>
            </a:r>
          </a:p>
          <a:p>
            <a:pPr marL="342900" indent="-342900">
              <a:buAutoNum type="arabicPeriod"/>
            </a:pPr>
            <a:r>
              <a:rPr lang="en-US" sz="2400" dirty="0" smtClean="0"/>
              <a:t>The Treaty of Versailles blames/ punishes Germany and is going to set the stage for Germany to radicalize in the interwar period</a:t>
            </a:r>
          </a:p>
          <a:p>
            <a:pPr marL="342900" indent="-342900">
              <a:buAutoNum type="arabicPeriod"/>
            </a:pPr>
            <a:r>
              <a:rPr lang="en-US" sz="2400" dirty="0" smtClean="0"/>
              <a:t>US isolates themselves after the war &amp; other world powers are not able to address WW1 problems</a:t>
            </a:r>
            <a:endParaRPr lang="en-US" sz="2400" dirty="0"/>
          </a:p>
        </p:txBody>
      </p:sp>
      <p:sp>
        <p:nvSpPr>
          <p:cNvPr id="3" name="SMARTInkShape-1"/>
          <p:cNvSpPr/>
          <p:nvPr/>
        </p:nvSpPr>
        <p:spPr>
          <a:xfrm>
            <a:off x="3607593" y="1955601"/>
            <a:ext cx="785814" cy="26423"/>
          </a:xfrm>
          <a:custGeom>
            <a:avLst/>
            <a:gdLst/>
            <a:ahLst/>
            <a:cxnLst/>
            <a:rect l="0" t="0" r="0" b="0"/>
            <a:pathLst>
              <a:path w="785814" h="26423">
                <a:moveTo>
                  <a:pt x="0" y="17860"/>
                </a:moveTo>
                <a:lnTo>
                  <a:pt x="31436" y="25962"/>
                </a:lnTo>
                <a:lnTo>
                  <a:pt x="38115" y="26422"/>
                </a:lnTo>
                <a:lnTo>
                  <a:pt x="76622" y="19069"/>
                </a:lnTo>
                <a:lnTo>
                  <a:pt x="118545" y="18019"/>
                </a:lnTo>
                <a:lnTo>
                  <a:pt x="159668" y="16869"/>
                </a:lnTo>
                <a:lnTo>
                  <a:pt x="203284" y="9482"/>
                </a:lnTo>
                <a:lnTo>
                  <a:pt x="243618" y="9003"/>
                </a:lnTo>
                <a:lnTo>
                  <a:pt x="287772" y="8936"/>
                </a:lnTo>
                <a:lnTo>
                  <a:pt x="323107" y="8931"/>
                </a:lnTo>
                <a:lnTo>
                  <a:pt x="361664" y="15067"/>
                </a:lnTo>
                <a:lnTo>
                  <a:pt x="373399" y="16619"/>
                </a:lnTo>
                <a:lnTo>
                  <a:pt x="417770" y="9685"/>
                </a:lnTo>
                <a:lnTo>
                  <a:pt x="457386" y="9079"/>
                </a:lnTo>
                <a:lnTo>
                  <a:pt x="500530" y="8943"/>
                </a:lnTo>
                <a:lnTo>
                  <a:pt x="543499" y="8930"/>
                </a:lnTo>
                <a:lnTo>
                  <a:pt x="584048" y="8930"/>
                </a:lnTo>
                <a:lnTo>
                  <a:pt x="608291" y="6284"/>
                </a:lnTo>
                <a:lnTo>
                  <a:pt x="647890" y="1242"/>
                </a:lnTo>
                <a:lnTo>
                  <a:pt x="687927" y="109"/>
                </a:lnTo>
                <a:lnTo>
                  <a:pt x="729719" y="8383"/>
                </a:lnTo>
                <a:lnTo>
                  <a:pt x="748183" y="8898"/>
                </a:lnTo>
                <a:lnTo>
                  <a:pt x="754268" y="4180"/>
                </a:lnTo>
                <a:lnTo>
                  <a:pt x="785813"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
          <p:cNvSpPr/>
          <p:nvPr/>
        </p:nvSpPr>
        <p:spPr>
          <a:xfrm>
            <a:off x="1669851" y="2616398"/>
            <a:ext cx="2794993" cy="62502"/>
          </a:xfrm>
          <a:custGeom>
            <a:avLst/>
            <a:gdLst/>
            <a:ahLst/>
            <a:cxnLst/>
            <a:rect l="0" t="0" r="0" b="0"/>
            <a:pathLst>
              <a:path w="2794993" h="62502">
                <a:moveTo>
                  <a:pt x="0" y="0"/>
                </a:moveTo>
                <a:lnTo>
                  <a:pt x="4741" y="4741"/>
                </a:lnTo>
                <a:lnTo>
                  <a:pt x="9714" y="7068"/>
                </a:lnTo>
                <a:lnTo>
                  <a:pt x="23916" y="9677"/>
                </a:lnTo>
                <a:lnTo>
                  <a:pt x="35739" y="15949"/>
                </a:lnTo>
                <a:lnTo>
                  <a:pt x="78548" y="25939"/>
                </a:lnTo>
                <a:lnTo>
                  <a:pt x="121763" y="26678"/>
                </a:lnTo>
                <a:lnTo>
                  <a:pt x="163944" y="26775"/>
                </a:lnTo>
                <a:lnTo>
                  <a:pt x="207893" y="26789"/>
                </a:lnTo>
                <a:lnTo>
                  <a:pt x="210033" y="25797"/>
                </a:lnTo>
                <a:lnTo>
                  <a:pt x="211460" y="24143"/>
                </a:lnTo>
                <a:lnTo>
                  <a:pt x="212411" y="22049"/>
                </a:lnTo>
                <a:lnTo>
                  <a:pt x="215029" y="21645"/>
                </a:lnTo>
                <a:lnTo>
                  <a:pt x="229523" y="25916"/>
                </a:lnTo>
                <a:lnTo>
                  <a:pt x="269226" y="19024"/>
                </a:lnTo>
                <a:lnTo>
                  <a:pt x="296729" y="17962"/>
                </a:lnTo>
                <a:lnTo>
                  <a:pt x="303197" y="15259"/>
                </a:lnTo>
                <a:lnTo>
                  <a:pt x="309380" y="11743"/>
                </a:lnTo>
                <a:lnTo>
                  <a:pt x="321433" y="9486"/>
                </a:lnTo>
                <a:lnTo>
                  <a:pt x="365271" y="8937"/>
                </a:lnTo>
                <a:lnTo>
                  <a:pt x="408760" y="8930"/>
                </a:lnTo>
                <a:lnTo>
                  <a:pt x="449653" y="8930"/>
                </a:lnTo>
                <a:lnTo>
                  <a:pt x="494233" y="7938"/>
                </a:lnTo>
                <a:lnTo>
                  <a:pt x="524695" y="828"/>
                </a:lnTo>
                <a:lnTo>
                  <a:pt x="563974" y="1065"/>
                </a:lnTo>
                <a:lnTo>
                  <a:pt x="582177" y="7082"/>
                </a:lnTo>
                <a:lnTo>
                  <a:pt x="625676" y="8882"/>
                </a:lnTo>
                <a:lnTo>
                  <a:pt x="666785" y="8927"/>
                </a:lnTo>
                <a:lnTo>
                  <a:pt x="704828" y="8930"/>
                </a:lnTo>
                <a:lnTo>
                  <a:pt x="735910" y="9922"/>
                </a:lnTo>
                <a:lnTo>
                  <a:pt x="778181" y="17492"/>
                </a:lnTo>
                <a:lnTo>
                  <a:pt x="820265" y="17853"/>
                </a:lnTo>
                <a:lnTo>
                  <a:pt x="864869" y="17859"/>
                </a:lnTo>
                <a:lnTo>
                  <a:pt x="908841" y="17860"/>
                </a:lnTo>
                <a:lnTo>
                  <a:pt x="945769" y="17860"/>
                </a:lnTo>
                <a:lnTo>
                  <a:pt x="987628" y="25548"/>
                </a:lnTo>
                <a:lnTo>
                  <a:pt x="1030830" y="27709"/>
                </a:lnTo>
                <a:lnTo>
                  <a:pt x="1042186" y="32905"/>
                </a:lnTo>
                <a:lnTo>
                  <a:pt x="1085981" y="35554"/>
                </a:lnTo>
                <a:lnTo>
                  <a:pt x="1112546" y="38316"/>
                </a:lnTo>
                <a:lnTo>
                  <a:pt x="1140922" y="42772"/>
                </a:lnTo>
                <a:lnTo>
                  <a:pt x="1178103" y="44093"/>
                </a:lnTo>
                <a:lnTo>
                  <a:pt x="1214255" y="44484"/>
                </a:lnTo>
                <a:lnTo>
                  <a:pt x="1235193" y="45568"/>
                </a:lnTo>
                <a:lnTo>
                  <a:pt x="1279784" y="53469"/>
                </a:lnTo>
                <a:lnTo>
                  <a:pt x="1297938" y="54549"/>
                </a:lnTo>
                <a:lnTo>
                  <a:pt x="1314753" y="60642"/>
                </a:lnTo>
                <a:lnTo>
                  <a:pt x="1353034" y="62476"/>
                </a:lnTo>
                <a:lnTo>
                  <a:pt x="1390165" y="62501"/>
                </a:lnTo>
                <a:lnTo>
                  <a:pt x="1432206" y="61515"/>
                </a:lnTo>
                <a:lnTo>
                  <a:pt x="1467798" y="55440"/>
                </a:lnTo>
                <a:lnTo>
                  <a:pt x="1510721" y="53688"/>
                </a:lnTo>
                <a:lnTo>
                  <a:pt x="1542936" y="52593"/>
                </a:lnTo>
                <a:lnTo>
                  <a:pt x="1587336" y="45201"/>
                </a:lnTo>
                <a:lnTo>
                  <a:pt x="1629520" y="44758"/>
                </a:lnTo>
                <a:lnTo>
                  <a:pt x="1671106" y="37595"/>
                </a:lnTo>
                <a:lnTo>
                  <a:pt x="1713673" y="35966"/>
                </a:lnTo>
                <a:lnTo>
                  <a:pt x="1754504" y="35733"/>
                </a:lnTo>
                <a:lnTo>
                  <a:pt x="1791525" y="35722"/>
                </a:lnTo>
                <a:lnTo>
                  <a:pt x="1835812" y="35719"/>
                </a:lnTo>
                <a:lnTo>
                  <a:pt x="1873106" y="30978"/>
                </a:lnTo>
                <a:lnTo>
                  <a:pt x="1917474" y="26953"/>
                </a:lnTo>
                <a:lnTo>
                  <a:pt x="1961380" y="26803"/>
                </a:lnTo>
                <a:lnTo>
                  <a:pt x="1992890" y="25799"/>
                </a:lnTo>
                <a:lnTo>
                  <a:pt x="2013606" y="19722"/>
                </a:lnTo>
                <a:lnTo>
                  <a:pt x="2054777" y="17969"/>
                </a:lnTo>
                <a:lnTo>
                  <a:pt x="2097552" y="17869"/>
                </a:lnTo>
                <a:lnTo>
                  <a:pt x="2133192" y="17860"/>
                </a:lnTo>
                <a:lnTo>
                  <a:pt x="2175853" y="17860"/>
                </a:lnTo>
                <a:lnTo>
                  <a:pt x="2218358" y="17860"/>
                </a:lnTo>
                <a:lnTo>
                  <a:pt x="2260736" y="17860"/>
                </a:lnTo>
                <a:lnTo>
                  <a:pt x="2267495" y="20506"/>
                </a:lnTo>
                <a:lnTo>
                  <a:pt x="2270687" y="22600"/>
                </a:lnTo>
                <a:lnTo>
                  <a:pt x="2291887" y="26421"/>
                </a:lnTo>
                <a:lnTo>
                  <a:pt x="2332407" y="26786"/>
                </a:lnTo>
                <a:lnTo>
                  <a:pt x="2373288" y="26789"/>
                </a:lnTo>
                <a:lnTo>
                  <a:pt x="2410619" y="26790"/>
                </a:lnTo>
                <a:lnTo>
                  <a:pt x="2454632" y="26790"/>
                </a:lnTo>
                <a:lnTo>
                  <a:pt x="2490370" y="26790"/>
                </a:lnTo>
                <a:lnTo>
                  <a:pt x="2527894" y="20652"/>
                </a:lnTo>
                <a:lnTo>
                  <a:pt x="2572495" y="18412"/>
                </a:lnTo>
                <a:lnTo>
                  <a:pt x="2607690" y="18023"/>
                </a:lnTo>
                <a:lnTo>
                  <a:pt x="2649785" y="17874"/>
                </a:lnTo>
                <a:lnTo>
                  <a:pt x="2691951" y="17860"/>
                </a:lnTo>
                <a:lnTo>
                  <a:pt x="2731542" y="17860"/>
                </a:lnTo>
                <a:lnTo>
                  <a:pt x="2774770" y="17860"/>
                </a:lnTo>
                <a:lnTo>
                  <a:pt x="2794992" y="1786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SMARTInkShape-Group4"/>
          <p:cNvGrpSpPr/>
          <p:nvPr/>
        </p:nvGrpSpPr>
        <p:grpSpPr>
          <a:xfrm>
            <a:off x="1580555" y="3768328"/>
            <a:ext cx="1839516" cy="375048"/>
            <a:chOff x="1580555" y="3768328"/>
            <a:chExt cx="1839516" cy="375048"/>
          </a:xfrm>
        </p:grpSpPr>
        <p:sp>
          <p:nvSpPr>
            <p:cNvPr id="5" name="SMARTInkShape-3"/>
            <p:cNvSpPr/>
            <p:nvPr/>
          </p:nvSpPr>
          <p:spPr>
            <a:xfrm>
              <a:off x="1580555" y="3768328"/>
              <a:ext cx="678657" cy="17860"/>
            </a:xfrm>
            <a:custGeom>
              <a:avLst/>
              <a:gdLst/>
              <a:ahLst/>
              <a:cxnLst/>
              <a:rect l="0" t="0" r="0" b="0"/>
              <a:pathLst>
                <a:path w="678657" h="17860">
                  <a:moveTo>
                    <a:pt x="0" y="0"/>
                  </a:moveTo>
                  <a:lnTo>
                    <a:pt x="4740" y="0"/>
                  </a:lnTo>
                  <a:lnTo>
                    <a:pt x="9713" y="2646"/>
                  </a:lnTo>
                  <a:lnTo>
                    <a:pt x="15231" y="6137"/>
                  </a:lnTo>
                  <a:lnTo>
                    <a:pt x="24907" y="8102"/>
                  </a:lnTo>
                  <a:lnTo>
                    <a:pt x="67410" y="8908"/>
                  </a:lnTo>
                  <a:lnTo>
                    <a:pt x="101840" y="8925"/>
                  </a:lnTo>
                  <a:lnTo>
                    <a:pt x="143975" y="8929"/>
                  </a:lnTo>
                  <a:lnTo>
                    <a:pt x="180110" y="8929"/>
                  </a:lnTo>
                  <a:lnTo>
                    <a:pt x="221741" y="8929"/>
                  </a:lnTo>
                  <a:lnTo>
                    <a:pt x="256421" y="8929"/>
                  </a:lnTo>
                  <a:lnTo>
                    <a:pt x="301050" y="11576"/>
                  </a:lnTo>
                  <a:lnTo>
                    <a:pt x="338822" y="16618"/>
                  </a:lnTo>
                  <a:lnTo>
                    <a:pt x="382076" y="17614"/>
                  </a:lnTo>
                  <a:lnTo>
                    <a:pt x="417037" y="16794"/>
                  </a:lnTo>
                  <a:lnTo>
                    <a:pt x="449555" y="12693"/>
                  </a:lnTo>
                  <a:lnTo>
                    <a:pt x="493972" y="17782"/>
                  </a:lnTo>
                  <a:lnTo>
                    <a:pt x="507972" y="16852"/>
                  </a:lnTo>
                  <a:lnTo>
                    <a:pt x="550673" y="9480"/>
                  </a:lnTo>
                  <a:lnTo>
                    <a:pt x="590667" y="8978"/>
                  </a:lnTo>
                  <a:lnTo>
                    <a:pt x="633577" y="8931"/>
                  </a:lnTo>
                  <a:lnTo>
                    <a:pt x="654818" y="8929"/>
                  </a:lnTo>
                  <a:lnTo>
                    <a:pt x="660785" y="11576"/>
                  </a:lnTo>
                  <a:lnTo>
                    <a:pt x="666744" y="15067"/>
                  </a:lnTo>
                  <a:lnTo>
                    <a:pt x="678656" y="1785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
            <p:cNvSpPr/>
            <p:nvPr/>
          </p:nvSpPr>
          <p:spPr>
            <a:xfrm>
              <a:off x="1634133" y="4107656"/>
              <a:ext cx="1785938" cy="35720"/>
            </a:xfrm>
            <a:custGeom>
              <a:avLst/>
              <a:gdLst/>
              <a:ahLst/>
              <a:cxnLst/>
              <a:rect l="0" t="0" r="0" b="0"/>
              <a:pathLst>
                <a:path w="1785938" h="35720">
                  <a:moveTo>
                    <a:pt x="0" y="0"/>
                  </a:moveTo>
                  <a:lnTo>
                    <a:pt x="0" y="4740"/>
                  </a:lnTo>
                  <a:lnTo>
                    <a:pt x="1984" y="6137"/>
                  </a:lnTo>
                  <a:lnTo>
                    <a:pt x="16242" y="8102"/>
                  </a:lnTo>
                  <a:lnTo>
                    <a:pt x="59883" y="8857"/>
                  </a:lnTo>
                  <a:lnTo>
                    <a:pt x="102458" y="8923"/>
                  </a:lnTo>
                  <a:lnTo>
                    <a:pt x="141172" y="8929"/>
                  </a:lnTo>
                  <a:lnTo>
                    <a:pt x="182168" y="8930"/>
                  </a:lnTo>
                  <a:lnTo>
                    <a:pt x="221728" y="8930"/>
                  </a:lnTo>
                  <a:lnTo>
                    <a:pt x="265145" y="8930"/>
                  </a:lnTo>
                  <a:lnTo>
                    <a:pt x="302394" y="8930"/>
                  </a:lnTo>
                  <a:lnTo>
                    <a:pt x="341961" y="8930"/>
                  </a:lnTo>
                  <a:lnTo>
                    <a:pt x="380863" y="8930"/>
                  </a:lnTo>
                  <a:lnTo>
                    <a:pt x="423991" y="8930"/>
                  </a:lnTo>
                  <a:lnTo>
                    <a:pt x="467726" y="8930"/>
                  </a:lnTo>
                  <a:lnTo>
                    <a:pt x="508852" y="8930"/>
                  </a:lnTo>
                  <a:lnTo>
                    <a:pt x="549410" y="8930"/>
                  </a:lnTo>
                  <a:lnTo>
                    <a:pt x="591854" y="8930"/>
                  </a:lnTo>
                  <a:lnTo>
                    <a:pt x="628022" y="8930"/>
                  </a:lnTo>
                  <a:lnTo>
                    <a:pt x="652188" y="9922"/>
                  </a:lnTo>
                  <a:lnTo>
                    <a:pt x="693740" y="16618"/>
                  </a:lnTo>
                  <a:lnTo>
                    <a:pt x="736831" y="17614"/>
                  </a:lnTo>
                  <a:lnTo>
                    <a:pt x="771801" y="17811"/>
                  </a:lnTo>
                  <a:lnTo>
                    <a:pt x="816338" y="17850"/>
                  </a:lnTo>
                  <a:lnTo>
                    <a:pt x="851079" y="17858"/>
                  </a:lnTo>
                  <a:lnTo>
                    <a:pt x="888810" y="17859"/>
                  </a:lnTo>
                  <a:lnTo>
                    <a:pt x="925440" y="17859"/>
                  </a:lnTo>
                  <a:lnTo>
                    <a:pt x="968909" y="17859"/>
                  </a:lnTo>
                  <a:lnTo>
                    <a:pt x="1009844" y="17859"/>
                  </a:lnTo>
                  <a:lnTo>
                    <a:pt x="1051252" y="17859"/>
                  </a:lnTo>
                  <a:lnTo>
                    <a:pt x="1090224" y="17859"/>
                  </a:lnTo>
                  <a:lnTo>
                    <a:pt x="1132559" y="17859"/>
                  </a:lnTo>
                  <a:lnTo>
                    <a:pt x="1174782" y="20505"/>
                  </a:lnTo>
                  <a:lnTo>
                    <a:pt x="1216085" y="25548"/>
                  </a:lnTo>
                  <a:lnTo>
                    <a:pt x="1251195" y="26422"/>
                  </a:lnTo>
                  <a:lnTo>
                    <a:pt x="1288277" y="26680"/>
                  </a:lnTo>
                  <a:lnTo>
                    <a:pt x="1324400" y="26757"/>
                  </a:lnTo>
                  <a:lnTo>
                    <a:pt x="1362876" y="26785"/>
                  </a:lnTo>
                  <a:lnTo>
                    <a:pt x="1397325" y="29434"/>
                  </a:lnTo>
                  <a:lnTo>
                    <a:pt x="1433660" y="31211"/>
                  </a:lnTo>
                  <a:lnTo>
                    <a:pt x="1468569" y="28100"/>
                  </a:lnTo>
                  <a:lnTo>
                    <a:pt x="1507686" y="27177"/>
                  </a:lnTo>
                  <a:lnTo>
                    <a:pt x="1544412" y="26904"/>
                  </a:lnTo>
                  <a:lnTo>
                    <a:pt x="1582896" y="26812"/>
                  </a:lnTo>
                  <a:lnTo>
                    <a:pt x="1623701" y="26791"/>
                  </a:lnTo>
                  <a:lnTo>
                    <a:pt x="1667754" y="26790"/>
                  </a:lnTo>
                  <a:lnTo>
                    <a:pt x="1712027" y="29435"/>
                  </a:lnTo>
                  <a:lnTo>
                    <a:pt x="1754953" y="35351"/>
                  </a:lnTo>
                  <a:lnTo>
                    <a:pt x="1781230" y="35717"/>
                  </a:lnTo>
                  <a:lnTo>
                    <a:pt x="1785937" y="3571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743200" y="1447800"/>
            <a:ext cx="3429000" cy="457200"/>
          </a:xfrm>
          <a:prstGeom prst="rect">
            <a:avLst/>
          </a:prstGeom>
          <a:noFill/>
          <a:ln w="9525">
            <a:noFill/>
            <a:miter lim="800000"/>
            <a:headEnd/>
            <a:tailEnd/>
          </a:ln>
        </p:spPr>
        <p:txBody>
          <a:bodyPr>
            <a:spAutoFit/>
          </a:bodyPr>
          <a:lstStyle/>
          <a:p>
            <a:pPr eaLnBrk="1" hangingPunct="1">
              <a:spcBef>
                <a:spcPct val="50000"/>
              </a:spcBef>
            </a:pPr>
            <a:endParaRPr lang="en-US"/>
          </a:p>
        </p:txBody>
      </p:sp>
      <p:sp>
        <p:nvSpPr>
          <p:cNvPr id="2051" name="Rectangle 5"/>
          <p:cNvSpPr>
            <a:spLocks noChangeArrowheads="1"/>
          </p:cNvSpPr>
          <p:nvPr/>
        </p:nvSpPr>
        <p:spPr bwMode="auto">
          <a:xfrm>
            <a:off x="0" y="1066800"/>
            <a:ext cx="9144000" cy="2739211"/>
          </a:xfrm>
          <a:prstGeom prst="rect">
            <a:avLst/>
          </a:prstGeom>
          <a:noFill/>
          <a:ln w="9525">
            <a:noFill/>
            <a:miter lim="800000"/>
            <a:headEnd/>
            <a:tailEnd/>
          </a:ln>
        </p:spPr>
        <p:txBody>
          <a:bodyPr>
            <a:spAutoFit/>
          </a:bodyPr>
          <a:lstStyle/>
          <a:p>
            <a:pPr algn="ctr" eaLnBrk="1" hangingPunct="1">
              <a:spcBef>
                <a:spcPct val="50000"/>
              </a:spcBef>
            </a:pPr>
            <a:r>
              <a:rPr lang="en-GB" sz="3200" b="1" dirty="0" smtClean="0">
                <a:latin typeface="Tahoma" pitchFamily="34" charset="0"/>
              </a:rPr>
              <a:t>What are the causes of the Russian Revolution?</a:t>
            </a:r>
          </a:p>
          <a:p>
            <a:pPr algn="ctr" eaLnBrk="1" hangingPunct="1">
              <a:spcBef>
                <a:spcPct val="50000"/>
              </a:spcBef>
            </a:pPr>
            <a:endParaRPr lang="en-GB" b="1" dirty="0" smtClean="0">
              <a:latin typeface="Tahoma" pitchFamily="34" charset="0"/>
            </a:endParaRPr>
          </a:p>
          <a:p>
            <a:pPr algn="ctr" eaLnBrk="1" hangingPunct="1">
              <a:spcBef>
                <a:spcPct val="50000"/>
              </a:spcBef>
            </a:pPr>
            <a:r>
              <a:rPr lang="en-GB" b="1" dirty="0" smtClean="0">
                <a:latin typeface="Tahoma" pitchFamily="34" charset="0"/>
              </a:rPr>
              <a:t>Why </a:t>
            </a:r>
            <a:r>
              <a:rPr lang="en-GB" b="1" dirty="0">
                <a:latin typeface="Tahoma" pitchFamily="34" charset="0"/>
              </a:rPr>
              <a:t>was Russia such a hard country to rule in 1900?</a:t>
            </a:r>
          </a:p>
          <a:p>
            <a:pPr algn="ctr" eaLnBrk="1" hangingPunct="1">
              <a:spcBef>
                <a:spcPct val="50000"/>
              </a:spcBef>
            </a:pPr>
            <a:endParaRPr lang="en-GB" b="1" dirty="0">
              <a:latin typeface="Tahoma" pitchFamily="34" charset="0"/>
            </a:endParaRPr>
          </a:p>
          <a:p>
            <a:pPr algn="ctr" eaLnBrk="1" hangingPunct="1">
              <a:spcBef>
                <a:spcPct val="50000"/>
              </a:spcBef>
            </a:pPr>
            <a:r>
              <a:rPr lang="en-GB" b="1" dirty="0">
                <a:latin typeface="Tahoma" pitchFamily="34" charset="0"/>
              </a:rPr>
              <a:t>Why did a series of Revolutions begin in Russia?</a:t>
            </a:r>
            <a:r>
              <a:rPr lang="en-GB" dirty="0">
                <a:latin typeface="Tahoma" pitchFamily="34" charset="0"/>
              </a:rPr>
              <a:t> </a:t>
            </a:r>
          </a:p>
        </p:txBody>
      </p:sp>
      <p:sp>
        <p:nvSpPr>
          <p:cNvPr id="2052" name="Text Box 7"/>
          <p:cNvSpPr txBox="1">
            <a:spLocks noChangeArrowheads="1"/>
          </p:cNvSpPr>
          <p:nvPr/>
        </p:nvSpPr>
        <p:spPr bwMode="auto">
          <a:xfrm>
            <a:off x="0" y="3886200"/>
            <a:ext cx="9144000" cy="457200"/>
          </a:xfrm>
          <a:prstGeom prst="rect">
            <a:avLst/>
          </a:prstGeom>
          <a:noFill/>
          <a:ln w="9525">
            <a:noFill/>
            <a:miter lim="800000"/>
            <a:headEnd/>
            <a:tailEnd/>
          </a:ln>
        </p:spPr>
        <p:txBody>
          <a:bodyPr>
            <a:spAutoFit/>
          </a:bodyPr>
          <a:lstStyle/>
          <a:p>
            <a:pPr algn="ctr" eaLnBrk="1" hangingPunct="1">
              <a:spcBef>
                <a:spcPct val="50000"/>
              </a:spcBef>
            </a:pPr>
            <a:r>
              <a:rPr lang="en-GB" dirty="0">
                <a:latin typeface="Tahoma" pitchFamily="34" charset="0"/>
              </a:rPr>
              <a:t>Russia 1900-1924</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85750" y="357188"/>
            <a:ext cx="4033838" cy="6463308"/>
          </a:xfrm>
          <a:prstGeom prst="rect">
            <a:avLst/>
          </a:prstGeom>
          <a:noFill/>
          <a:ln w="57150">
            <a:solidFill>
              <a:schemeClr val="tx1"/>
            </a:solidFill>
            <a:miter lim="800000"/>
            <a:headEnd/>
            <a:tailEnd/>
          </a:ln>
        </p:spPr>
        <p:txBody>
          <a:bodyPr>
            <a:spAutoFit/>
          </a:bodyPr>
          <a:lstStyle/>
          <a:p>
            <a:pPr>
              <a:spcBef>
                <a:spcPct val="50000"/>
              </a:spcBef>
              <a:buFontTx/>
              <a:buChar char="•"/>
            </a:pPr>
            <a:r>
              <a:rPr lang="en-US" dirty="0"/>
              <a:t>6.5 million sq mi. – 1.8 times the size of the US</a:t>
            </a:r>
          </a:p>
          <a:p>
            <a:pPr>
              <a:spcBef>
                <a:spcPct val="50000"/>
              </a:spcBef>
              <a:buFontTx/>
              <a:buChar char="•"/>
            </a:pPr>
            <a:r>
              <a:rPr lang="en-GB" dirty="0">
                <a:latin typeface="Comic Sans MS" pitchFamily="66" charset="0"/>
              </a:rPr>
              <a:t>11 different time zones.</a:t>
            </a:r>
          </a:p>
          <a:p>
            <a:pPr>
              <a:spcBef>
                <a:spcPct val="50000"/>
              </a:spcBef>
              <a:buFontTx/>
              <a:buChar char="•"/>
            </a:pPr>
            <a:r>
              <a:rPr lang="en-GB" dirty="0">
                <a:latin typeface="Comic Sans MS" pitchFamily="66" charset="0"/>
              </a:rPr>
              <a:t>Beyond the Ural Mountains, Russia was a wild place with frontier settlements.</a:t>
            </a:r>
          </a:p>
          <a:p>
            <a:pPr>
              <a:spcBef>
                <a:spcPct val="50000"/>
              </a:spcBef>
              <a:buFontTx/>
              <a:buChar char="•"/>
            </a:pPr>
            <a:r>
              <a:rPr lang="en-GB" dirty="0">
                <a:latin typeface="Comic Sans MS" pitchFamily="66" charset="0"/>
              </a:rPr>
              <a:t>150 million people but 50% were not ethnic Russians, (Ukrainians, Poles, Armenians, etc..)</a:t>
            </a:r>
          </a:p>
          <a:p>
            <a:pPr>
              <a:spcBef>
                <a:spcPct val="50000"/>
              </a:spcBef>
              <a:buFontTx/>
              <a:buChar char="•"/>
            </a:pPr>
            <a:r>
              <a:rPr lang="en-GB" dirty="0">
                <a:latin typeface="Comic Sans MS" pitchFamily="66" charset="0"/>
              </a:rPr>
              <a:t>Petrograd and Moscow undergo industrialization but majority of country Rural farmland</a:t>
            </a:r>
            <a:r>
              <a:rPr lang="en-GB" dirty="0" smtClean="0">
                <a:latin typeface="Comic Sans MS" pitchFamily="66" charset="0"/>
              </a:rPr>
              <a:t>.</a:t>
            </a:r>
          </a:p>
          <a:p>
            <a:pPr>
              <a:spcBef>
                <a:spcPct val="50000"/>
              </a:spcBef>
              <a:buFontTx/>
              <a:buChar char="•"/>
            </a:pPr>
            <a:r>
              <a:rPr lang="en-GB" dirty="0" smtClean="0">
                <a:latin typeface="Comic Sans MS" pitchFamily="66" charset="0"/>
              </a:rPr>
              <a:t>The factory workers lived in filthy, crowded, disease-ridden dormitories near the cities.  </a:t>
            </a:r>
          </a:p>
          <a:p>
            <a:pPr>
              <a:spcBef>
                <a:spcPct val="50000"/>
              </a:spcBef>
              <a:buFontTx/>
              <a:buChar char="•"/>
            </a:pPr>
            <a:r>
              <a:rPr lang="en-GB" dirty="0" smtClean="0">
                <a:latin typeface="Comic Sans MS" pitchFamily="66" charset="0"/>
              </a:rPr>
              <a:t>Peasants lived in wood and straw houses, slept on beds of straw and wore coarse woollen shirts.  The poorest had sandals made of tree bark.</a:t>
            </a:r>
            <a:endParaRPr lang="en-GB" dirty="0">
              <a:latin typeface="Comic Sans MS" pitchFamily="66" charset="0"/>
            </a:endParaRPr>
          </a:p>
        </p:txBody>
      </p:sp>
      <p:sp>
        <p:nvSpPr>
          <p:cNvPr id="4099" name="Rectangle 8"/>
          <p:cNvSpPr>
            <a:spLocks noChangeArrowheads="1"/>
          </p:cNvSpPr>
          <p:nvPr/>
        </p:nvSpPr>
        <p:spPr bwMode="auto">
          <a:xfrm>
            <a:off x="3267075" y="1685925"/>
            <a:ext cx="9144000" cy="0"/>
          </a:xfrm>
          <a:prstGeom prst="rect">
            <a:avLst/>
          </a:prstGeom>
          <a:noFill/>
          <a:ln w="9525">
            <a:noFill/>
            <a:miter lim="800000"/>
            <a:headEnd/>
            <a:tailEnd/>
          </a:ln>
        </p:spPr>
        <p:txBody>
          <a:bodyPr>
            <a:spAutoFit/>
          </a:bodyPr>
          <a:lstStyle/>
          <a:p>
            <a:endParaRPr lang="en-US"/>
          </a:p>
        </p:txBody>
      </p:sp>
      <p:sp>
        <p:nvSpPr>
          <p:cNvPr id="4106" name="Text Box 10"/>
          <p:cNvSpPr txBox="1">
            <a:spLocks noChangeArrowheads="1"/>
          </p:cNvSpPr>
          <p:nvPr/>
        </p:nvSpPr>
        <p:spPr bwMode="auto">
          <a:xfrm>
            <a:off x="5715000" y="0"/>
            <a:ext cx="2160588" cy="1042988"/>
          </a:xfrm>
          <a:prstGeom prst="rect">
            <a:avLst/>
          </a:prstGeom>
          <a:solidFill>
            <a:schemeClr val="accent2">
              <a:lumMod val="60000"/>
              <a:lumOff val="40000"/>
            </a:schemeClr>
          </a:solidFill>
          <a:ln w="38100">
            <a:solidFill>
              <a:schemeClr val="tx1"/>
            </a:solidFill>
            <a:miter lim="800000"/>
            <a:headEnd/>
            <a:tailEnd/>
          </a:ln>
          <a:effectLst>
            <a:outerShdw dist="107763" dir="18900000" algn="ctr" rotWithShape="0">
              <a:schemeClr val="bg2">
                <a:alpha val="50000"/>
              </a:schemeClr>
            </a:outerShdw>
          </a:effectLst>
        </p:spPr>
        <p:txBody>
          <a:bodyPr>
            <a:spAutoFit/>
          </a:bodyPr>
          <a:lstStyle/>
          <a:p>
            <a:pPr algn="ctr">
              <a:spcBef>
                <a:spcPct val="50000"/>
              </a:spcBef>
              <a:defRPr/>
            </a:pPr>
            <a:r>
              <a:rPr lang="en-GB" b="1" u="sng" dirty="0">
                <a:latin typeface="Comic Sans MS" pitchFamily="66" charset="0"/>
              </a:rPr>
              <a:t>Russia:  </a:t>
            </a:r>
          </a:p>
          <a:p>
            <a:pPr algn="ctr">
              <a:spcBef>
                <a:spcPct val="50000"/>
              </a:spcBef>
              <a:defRPr/>
            </a:pPr>
            <a:r>
              <a:rPr lang="en-GB" b="1" u="sng" dirty="0">
                <a:latin typeface="Comic Sans MS" pitchFamily="66" charset="0"/>
              </a:rPr>
              <a:t>An overview</a:t>
            </a:r>
          </a:p>
        </p:txBody>
      </p:sp>
      <p:sp>
        <p:nvSpPr>
          <p:cNvPr id="4101" name="AutoShape 14">
            <a:hlinkClick r:id="" action="ppaction://hlinkshowjump?jump=nextslide" highlightClick="1"/>
          </p:cNvPr>
          <p:cNvSpPr>
            <a:spLocks noChangeArrowheads="1"/>
          </p:cNvSpPr>
          <p:nvPr/>
        </p:nvSpPr>
        <p:spPr bwMode="auto">
          <a:xfrm>
            <a:off x="8459788" y="6308725"/>
            <a:ext cx="684212" cy="549275"/>
          </a:xfrm>
          <a:prstGeom prst="actionButtonForwardNext">
            <a:avLst/>
          </a:prstGeom>
          <a:solidFill>
            <a:schemeClr val="accent2"/>
          </a:solidFill>
          <a:ln w="9525">
            <a:noFill/>
            <a:miter lim="800000"/>
            <a:headEnd/>
            <a:tailEnd/>
          </a:ln>
        </p:spPr>
        <p:txBody>
          <a:bodyPr wrap="none" anchor="ct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588" y="1685924"/>
            <a:ext cx="4824412"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johndclare.net/images/Russia_social_pyramid_1900.gif"/>
          <p:cNvPicPr>
            <a:picLocks noChangeAspect="1" noChangeArrowheads="1"/>
          </p:cNvPicPr>
          <p:nvPr/>
        </p:nvPicPr>
        <p:blipFill>
          <a:blip r:embed="rId2" cstate="print"/>
          <a:srcRect/>
          <a:stretch>
            <a:fillRect/>
          </a:stretch>
        </p:blipFill>
        <p:spPr bwMode="auto">
          <a:xfrm>
            <a:off x="2571750" y="0"/>
            <a:ext cx="6572250" cy="6858000"/>
          </a:xfrm>
          <a:prstGeom prst="rect">
            <a:avLst/>
          </a:prstGeom>
          <a:noFill/>
          <a:ln w="9525">
            <a:noFill/>
            <a:miter lim="800000"/>
            <a:headEnd/>
            <a:tailEnd/>
          </a:ln>
        </p:spPr>
      </p:pic>
      <p:sp>
        <p:nvSpPr>
          <p:cNvPr id="5123" name="TextBox 2"/>
          <p:cNvSpPr txBox="1">
            <a:spLocks noChangeArrowheads="1"/>
          </p:cNvSpPr>
          <p:nvPr/>
        </p:nvSpPr>
        <p:spPr bwMode="auto">
          <a:xfrm>
            <a:off x="214313" y="214313"/>
            <a:ext cx="3071812" cy="5078313"/>
          </a:xfrm>
          <a:prstGeom prst="rect">
            <a:avLst/>
          </a:prstGeom>
          <a:noFill/>
          <a:ln w="9525">
            <a:noFill/>
            <a:miter lim="800000"/>
            <a:headEnd/>
            <a:tailEnd/>
          </a:ln>
        </p:spPr>
        <p:txBody>
          <a:bodyPr wrap="square">
            <a:spAutoFit/>
          </a:bodyPr>
          <a:lstStyle/>
          <a:p>
            <a:r>
              <a:rPr lang="en-GB" b="1" dirty="0">
                <a:latin typeface="Comic Sans MS" pitchFamily="66" charset="0"/>
              </a:rPr>
              <a:t>Population</a:t>
            </a:r>
          </a:p>
          <a:p>
            <a:pPr>
              <a:buFontTx/>
              <a:buChar char="-"/>
            </a:pPr>
            <a:r>
              <a:rPr lang="en-GB" dirty="0" smtClean="0">
                <a:latin typeface="Comic Sans MS" pitchFamily="66" charset="0"/>
              </a:rPr>
              <a:t>4 </a:t>
            </a:r>
            <a:r>
              <a:rPr lang="en-GB" dirty="0">
                <a:latin typeface="Comic Sans MS" pitchFamily="66" charset="0"/>
              </a:rPr>
              <a:t>out of 5 Russians were peasants.  They had a hard life and there was often starvation and disease.</a:t>
            </a:r>
            <a:r>
              <a:rPr lang="en-GB" b="1" dirty="0">
                <a:latin typeface="Comic Sans MS" pitchFamily="66" charset="0"/>
              </a:rPr>
              <a:t> </a:t>
            </a:r>
            <a:endParaRPr lang="en-GB" b="1" dirty="0" smtClean="0">
              <a:latin typeface="Comic Sans MS" pitchFamily="66" charset="0"/>
            </a:endParaRPr>
          </a:p>
          <a:p>
            <a:pPr>
              <a:buFontTx/>
              <a:buChar char="-"/>
            </a:pPr>
            <a:endParaRPr lang="en-GB" b="1" dirty="0">
              <a:latin typeface="Comic Sans MS" pitchFamily="66" charset="0"/>
            </a:endParaRPr>
          </a:p>
          <a:p>
            <a:pPr>
              <a:buFontTx/>
              <a:buChar char="-"/>
            </a:pPr>
            <a:r>
              <a:rPr lang="en-GB" dirty="0">
                <a:latin typeface="Comic Sans MS" pitchFamily="66" charset="0"/>
              </a:rPr>
              <a:t>Nobles made up 1% of the population but owned almost 25% of the land</a:t>
            </a:r>
            <a:r>
              <a:rPr lang="en-GB" dirty="0" smtClean="0">
                <a:latin typeface="Comic Sans MS" pitchFamily="66" charset="0"/>
              </a:rPr>
              <a:t>.</a:t>
            </a:r>
          </a:p>
          <a:p>
            <a:pPr>
              <a:buFontTx/>
              <a:buChar char="-"/>
            </a:pPr>
            <a:endParaRPr lang="en-GB" dirty="0" smtClean="0">
              <a:latin typeface="Comic Sans MS" pitchFamily="66" charset="0"/>
            </a:endParaRPr>
          </a:p>
          <a:p>
            <a:pPr>
              <a:buFontTx/>
              <a:buChar char="-"/>
            </a:pPr>
            <a:r>
              <a:rPr lang="en-GB" dirty="0" smtClean="0">
                <a:latin typeface="Comic Sans MS" pitchFamily="66" charset="0"/>
              </a:rPr>
              <a:t>If peasants protested (for example during famines), the Tsar would use his feared Cossack soldiers against them. </a:t>
            </a:r>
          </a:p>
          <a:p>
            <a:pPr>
              <a:buFontTx/>
              <a:buChar char="-"/>
            </a:pPr>
            <a:endParaRPr lang="en-GB" dirty="0">
              <a:latin typeface="Comic Sans MS" pitchFamily="66" charset="0"/>
            </a:endParaRPr>
          </a:p>
          <a:p>
            <a:pPr>
              <a:buFontTx/>
              <a:buChar char="-"/>
            </a:pPr>
            <a:endParaRPr lang="en-GB" b="1" dirty="0">
              <a:latin typeface="Comic Sans MS" pitchFamily="66" charset="0"/>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‘The Great War’ – A World War</a:t>
            </a:r>
            <a:endParaRPr lang="en-US" dirty="0"/>
          </a:p>
        </p:txBody>
      </p:sp>
      <p:sp>
        <p:nvSpPr>
          <p:cNvPr id="3" name="Content Placeholder 2"/>
          <p:cNvSpPr>
            <a:spLocks noGrp="1"/>
          </p:cNvSpPr>
          <p:nvPr>
            <p:ph idx="1"/>
          </p:nvPr>
        </p:nvSpPr>
        <p:spPr>
          <a:xfrm>
            <a:off x="457200" y="762000"/>
            <a:ext cx="4343400" cy="1219200"/>
          </a:xfrm>
        </p:spPr>
        <p:txBody>
          <a:bodyPr>
            <a:normAutofit fontScale="77500" lnSpcReduction="20000"/>
          </a:bodyPr>
          <a:lstStyle/>
          <a:p>
            <a:r>
              <a:rPr lang="en-US" dirty="0" smtClean="0"/>
              <a:t>Allied Powers in Green </a:t>
            </a:r>
          </a:p>
          <a:p>
            <a:r>
              <a:rPr lang="en-US" dirty="0" smtClean="0"/>
              <a:t>Central Powers in Yellow</a:t>
            </a:r>
          </a:p>
          <a:p>
            <a:r>
              <a:rPr lang="en-US" dirty="0" smtClean="0"/>
              <a:t>Neutral Countries in Gray</a:t>
            </a:r>
            <a:endParaRPr lang="en-US" dirty="0"/>
          </a:p>
        </p:txBody>
      </p:sp>
      <p:pic>
        <p:nvPicPr>
          <p:cNvPr id="19458" name="Picture 2" descr="File:WWI-re.png">
            <a:hlinkClick r:id="rId2"/>
          </p:cNvPr>
          <p:cNvPicPr>
            <a:picLocks noChangeAspect="1" noChangeArrowheads="1"/>
          </p:cNvPicPr>
          <p:nvPr/>
        </p:nvPicPr>
        <p:blipFill>
          <a:blip r:embed="rId3" cstate="print"/>
          <a:srcRect/>
          <a:stretch>
            <a:fillRect/>
          </a:stretch>
        </p:blipFill>
        <p:spPr bwMode="auto">
          <a:xfrm>
            <a:off x="0" y="2057400"/>
            <a:ext cx="9061619" cy="4495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30" descr="untitled"/>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80" name="Text Box 32"/>
          <p:cNvSpPr txBox="1">
            <a:spLocks noChangeArrowheads="1"/>
          </p:cNvSpPr>
          <p:nvPr/>
        </p:nvSpPr>
        <p:spPr bwMode="auto">
          <a:xfrm>
            <a:off x="2819400" y="228600"/>
            <a:ext cx="1447800" cy="1581150"/>
          </a:xfrm>
          <a:prstGeom prst="rect">
            <a:avLst/>
          </a:prstGeom>
          <a:noFill/>
          <a:ln w="9525">
            <a:noFill/>
            <a:miter lim="800000"/>
            <a:headEnd/>
            <a:tailEnd/>
          </a:ln>
        </p:spPr>
        <p:txBody>
          <a:bodyPr>
            <a:spAutoFit/>
          </a:bodyPr>
          <a:lstStyle/>
          <a:p>
            <a:r>
              <a:rPr lang="en-US" sz="1400" b="1">
                <a:solidFill>
                  <a:schemeClr val="bg1"/>
                </a:solidFill>
              </a:rPr>
              <a:t>1929 – Stalin</a:t>
            </a:r>
          </a:p>
          <a:p>
            <a:r>
              <a:rPr lang="en-US" sz="1400" b="1">
                <a:solidFill>
                  <a:schemeClr val="bg1"/>
                </a:solidFill>
              </a:rPr>
              <a:t>became the</a:t>
            </a:r>
          </a:p>
          <a:p>
            <a:r>
              <a:rPr lang="en-US" sz="1400" b="1">
                <a:solidFill>
                  <a:schemeClr val="bg1"/>
                </a:solidFill>
              </a:rPr>
              <a:t>sole ruler</a:t>
            </a:r>
          </a:p>
          <a:p>
            <a:r>
              <a:rPr lang="en-US" sz="1400" b="1">
                <a:solidFill>
                  <a:schemeClr val="bg1"/>
                </a:solidFill>
              </a:rPr>
              <a:t>of the USSR </a:t>
            </a:r>
          </a:p>
          <a:p>
            <a:r>
              <a:rPr lang="en-US" sz="1400" b="1">
                <a:solidFill>
                  <a:schemeClr val="bg1"/>
                </a:solidFill>
              </a:rPr>
              <a:t>and created a </a:t>
            </a:r>
          </a:p>
          <a:p>
            <a:r>
              <a:rPr lang="en-US" sz="1400" b="1">
                <a:solidFill>
                  <a:schemeClr val="bg1"/>
                </a:solidFill>
              </a:rPr>
              <a:t>totalitarian state</a:t>
            </a:r>
          </a:p>
        </p:txBody>
      </p:sp>
      <p:sp>
        <p:nvSpPr>
          <p:cNvPr id="2081" name="Text Box 33"/>
          <p:cNvSpPr txBox="1">
            <a:spLocks noChangeArrowheads="1"/>
          </p:cNvSpPr>
          <p:nvPr/>
        </p:nvSpPr>
        <p:spPr bwMode="auto">
          <a:xfrm>
            <a:off x="4800600" y="228600"/>
            <a:ext cx="1371600" cy="1581150"/>
          </a:xfrm>
          <a:prstGeom prst="rect">
            <a:avLst/>
          </a:prstGeom>
          <a:noFill/>
          <a:ln w="9525">
            <a:noFill/>
            <a:miter lim="800000"/>
            <a:headEnd/>
            <a:tailEnd/>
          </a:ln>
        </p:spPr>
        <p:txBody>
          <a:bodyPr>
            <a:spAutoFit/>
          </a:bodyPr>
          <a:lstStyle/>
          <a:p>
            <a:r>
              <a:rPr lang="en-US" sz="1400" b="1" dirty="0">
                <a:solidFill>
                  <a:schemeClr val="bg1"/>
                </a:solidFill>
              </a:rPr>
              <a:t>1900 – Tsar Nicholas II</a:t>
            </a:r>
          </a:p>
          <a:p>
            <a:r>
              <a:rPr lang="en-US" sz="1400" b="1" dirty="0">
                <a:solidFill>
                  <a:schemeClr val="bg1"/>
                </a:solidFill>
              </a:rPr>
              <a:t>ruled over the Russian</a:t>
            </a:r>
          </a:p>
          <a:p>
            <a:r>
              <a:rPr lang="en-US" sz="1400" b="1" dirty="0">
                <a:solidFill>
                  <a:schemeClr val="bg1"/>
                </a:solidFill>
              </a:rPr>
              <a:t>Empire with absolute power</a:t>
            </a:r>
          </a:p>
        </p:txBody>
      </p:sp>
      <p:sp>
        <p:nvSpPr>
          <p:cNvPr id="2082" name="Text Box 34"/>
          <p:cNvSpPr txBox="1">
            <a:spLocks noChangeArrowheads="1"/>
          </p:cNvSpPr>
          <p:nvPr/>
        </p:nvSpPr>
        <p:spPr bwMode="auto">
          <a:xfrm>
            <a:off x="6248400" y="1752600"/>
            <a:ext cx="2209800" cy="1155700"/>
          </a:xfrm>
          <a:prstGeom prst="rect">
            <a:avLst/>
          </a:prstGeom>
          <a:noFill/>
          <a:ln w="9525">
            <a:noFill/>
            <a:miter lim="800000"/>
            <a:headEnd/>
            <a:tailEnd/>
          </a:ln>
        </p:spPr>
        <p:txBody>
          <a:bodyPr>
            <a:spAutoFit/>
          </a:bodyPr>
          <a:lstStyle/>
          <a:p>
            <a:r>
              <a:rPr lang="en-US" sz="1400" b="1">
                <a:solidFill>
                  <a:schemeClr val="bg1"/>
                </a:solidFill>
              </a:rPr>
              <a:t>1904 – Russia suffered </a:t>
            </a:r>
          </a:p>
          <a:p>
            <a:r>
              <a:rPr lang="en-US" sz="1400" b="1">
                <a:solidFill>
                  <a:schemeClr val="bg1"/>
                </a:solidFill>
              </a:rPr>
              <a:t>humiliating defeats </a:t>
            </a:r>
          </a:p>
          <a:p>
            <a:r>
              <a:rPr lang="en-US" sz="1400" b="1">
                <a:solidFill>
                  <a:schemeClr val="bg1"/>
                </a:solidFill>
              </a:rPr>
              <a:t>in a war against Japan which led to protests and calls for reform </a:t>
            </a:r>
          </a:p>
        </p:txBody>
      </p:sp>
      <p:sp>
        <p:nvSpPr>
          <p:cNvPr id="2083" name="Text Box 35"/>
          <p:cNvSpPr txBox="1">
            <a:spLocks noChangeArrowheads="1"/>
          </p:cNvSpPr>
          <p:nvPr/>
        </p:nvSpPr>
        <p:spPr bwMode="auto">
          <a:xfrm>
            <a:off x="6781800" y="3352800"/>
            <a:ext cx="1752600" cy="1368425"/>
          </a:xfrm>
          <a:prstGeom prst="rect">
            <a:avLst/>
          </a:prstGeom>
          <a:noFill/>
          <a:ln w="9525">
            <a:noFill/>
            <a:miter lim="800000"/>
            <a:headEnd/>
            <a:tailEnd/>
          </a:ln>
        </p:spPr>
        <p:txBody>
          <a:bodyPr>
            <a:spAutoFit/>
          </a:bodyPr>
          <a:lstStyle/>
          <a:p>
            <a:r>
              <a:rPr lang="en-US" sz="1400" b="1">
                <a:solidFill>
                  <a:schemeClr val="bg1"/>
                </a:solidFill>
              </a:rPr>
              <a:t>1905 – After Bloody Sunday, Nicholas II agreed to allow a Duma, or legislature for the people</a:t>
            </a:r>
          </a:p>
        </p:txBody>
      </p:sp>
      <p:sp>
        <p:nvSpPr>
          <p:cNvPr id="2084" name="Text Box 36"/>
          <p:cNvSpPr txBox="1">
            <a:spLocks noChangeArrowheads="1"/>
          </p:cNvSpPr>
          <p:nvPr/>
        </p:nvSpPr>
        <p:spPr bwMode="auto">
          <a:xfrm>
            <a:off x="5486400" y="5105400"/>
            <a:ext cx="1905000" cy="1600200"/>
          </a:xfrm>
          <a:prstGeom prst="rect">
            <a:avLst/>
          </a:prstGeom>
          <a:noFill/>
          <a:ln w="9525">
            <a:noFill/>
            <a:miter lim="800000"/>
            <a:headEnd/>
            <a:tailEnd/>
          </a:ln>
        </p:spPr>
        <p:txBody>
          <a:bodyPr>
            <a:spAutoFit/>
          </a:bodyPr>
          <a:lstStyle/>
          <a:p>
            <a:r>
              <a:rPr lang="en-US" sz="1400" b="1">
                <a:solidFill>
                  <a:schemeClr val="bg1"/>
                </a:solidFill>
              </a:rPr>
              <a:t>1914 – Russia entered WWI and quickly suffered heavy losses</a:t>
            </a:r>
          </a:p>
          <a:p>
            <a:r>
              <a:rPr lang="en-US" sz="1400" b="1">
                <a:solidFill>
                  <a:schemeClr val="bg1"/>
                </a:solidFill>
              </a:rPr>
              <a:t>in major defeats to Germany along the Eastern Front.</a:t>
            </a:r>
          </a:p>
        </p:txBody>
      </p:sp>
      <p:sp>
        <p:nvSpPr>
          <p:cNvPr id="2085" name="Text Box 37"/>
          <p:cNvSpPr txBox="1">
            <a:spLocks noChangeArrowheads="1"/>
          </p:cNvSpPr>
          <p:nvPr/>
        </p:nvSpPr>
        <p:spPr bwMode="auto">
          <a:xfrm>
            <a:off x="3505200" y="5048250"/>
            <a:ext cx="1676400" cy="1793875"/>
          </a:xfrm>
          <a:prstGeom prst="rect">
            <a:avLst/>
          </a:prstGeom>
          <a:noFill/>
          <a:ln w="9525">
            <a:noFill/>
            <a:miter lim="800000"/>
            <a:headEnd/>
            <a:tailEnd/>
          </a:ln>
        </p:spPr>
        <p:txBody>
          <a:bodyPr>
            <a:spAutoFit/>
          </a:bodyPr>
          <a:lstStyle/>
          <a:p>
            <a:r>
              <a:rPr lang="en-US" sz="1400" b="1">
                <a:solidFill>
                  <a:schemeClr val="bg1"/>
                </a:solidFill>
              </a:rPr>
              <a:t>March 1917 – Revolts in Petrograd </a:t>
            </a:r>
          </a:p>
          <a:p>
            <a:r>
              <a:rPr lang="en-US" sz="1400" b="1">
                <a:solidFill>
                  <a:schemeClr val="bg1"/>
                </a:solidFill>
              </a:rPr>
              <a:t>forced the Tsar </a:t>
            </a:r>
          </a:p>
          <a:p>
            <a:r>
              <a:rPr lang="en-US" sz="1400" b="1">
                <a:solidFill>
                  <a:schemeClr val="bg1"/>
                </a:solidFill>
              </a:rPr>
              <a:t>to abdicate and  a provisional republic was established</a:t>
            </a:r>
            <a:r>
              <a:rPr lang="en-US" sz="1400">
                <a:solidFill>
                  <a:schemeClr val="bg1"/>
                </a:solidFill>
              </a:rPr>
              <a:t> </a:t>
            </a:r>
          </a:p>
        </p:txBody>
      </p:sp>
      <p:sp>
        <p:nvSpPr>
          <p:cNvPr id="2086" name="Text Box 38"/>
          <p:cNvSpPr txBox="1">
            <a:spLocks noChangeArrowheads="1"/>
          </p:cNvSpPr>
          <p:nvPr/>
        </p:nvSpPr>
        <p:spPr bwMode="auto">
          <a:xfrm>
            <a:off x="1524000" y="5105400"/>
            <a:ext cx="1600200" cy="158115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Nov 1917 – Lenin and the Bolsheviks took control in Petrograd and ended the republic</a:t>
            </a:r>
          </a:p>
        </p:txBody>
      </p:sp>
      <p:sp>
        <p:nvSpPr>
          <p:cNvPr id="2087" name="Text Box 39"/>
          <p:cNvSpPr txBox="1">
            <a:spLocks noChangeArrowheads="1"/>
          </p:cNvSpPr>
          <p:nvPr/>
        </p:nvSpPr>
        <p:spPr bwMode="auto">
          <a:xfrm>
            <a:off x="304800" y="3276600"/>
            <a:ext cx="1828800" cy="11557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1918 - 1921 – Bolsheviks (Reds) fought and won a civil war against the White armies</a:t>
            </a:r>
          </a:p>
        </p:txBody>
      </p:sp>
      <p:sp>
        <p:nvSpPr>
          <p:cNvPr id="2059" name="Rectangle 40"/>
          <p:cNvSpPr>
            <a:spLocks noChangeArrowheads="1"/>
          </p:cNvSpPr>
          <p:nvPr/>
        </p:nvSpPr>
        <p:spPr bwMode="auto">
          <a:xfrm>
            <a:off x="4705350" y="307975"/>
            <a:ext cx="184150" cy="274638"/>
          </a:xfrm>
          <a:prstGeom prst="rect">
            <a:avLst/>
          </a:prstGeom>
          <a:noFill/>
          <a:ln w="9525">
            <a:noFill/>
            <a:miter lim="800000"/>
            <a:headEnd/>
            <a:tailEnd/>
          </a:ln>
        </p:spPr>
        <p:txBody>
          <a:bodyPr wrap="none">
            <a:spAutoFit/>
          </a:bodyPr>
          <a:lstStyle/>
          <a:p>
            <a:endParaRPr lang="en-US" sz="1200" b="1">
              <a:solidFill>
                <a:schemeClr val="bg1"/>
              </a:solidFill>
            </a:endParaRPr>
          </a:p>
        </p:txBody>
      </p:sp>
      <p:sp>
        <p:nvSpPr>
          <p:cNvPr id="2090" name="Text Box 42"/>
          <p:cNvSpPr txBox="1">
            <a:spLocks noChangeArrowheads="1"/>
          </p:cNvSpPr>
          <p:nvPr/>
        </p:nvSpPr>
        <p:spPr bwMode="auto">
          <a:xfrm>
            <a:off x="838200" y="1066800"/>
            <a:ext cx="1828800" cy="158115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1922 – Lenin established the </a:t>
            </a:r>
            <a:r>
              <a:rPr lang="en-US" sz="1400" b="1" u="sng">
                <a:solidFill>
                  <a:schemeClr val="bg1"/>
                </a:solidFill>
              </a:rPr>
              <a:t>U</a:t>
            </a:r>
            <a:r>
              <a:rPr lang="en-US" sz="1400" b="1">
                <a:solidFill>
                  <a:schemeClr val="bg1"/>
                </a:solidFill>
              </a:rPr>
              <a:t>nion of </a:t>
            </a:r>
            <a:r>
              <a:rPr lang="en-US" sz="1400" b="1" u="sng">
                <a:solidFill>
                  <a:schemeClr val="bg1"/>
                </a:solidFill>
              </a:rPr>
              <a:t>S</a:t>
            </a:r>
            <a:r>
              <a:rPr lang="en-US" sz="1400" b="1">
                <a:solidFill>
                  <a:schemeClr val="bg1"/>
                </a:solidFill>
              </a:rPr>
              <a:t>oviet </a:t>
            </a:r>
            <a:r>
              <a:rPr lang="en-US" sz="1400" b="1" u="sng">
                <a:solidFill>
                  <a:schemeClr val="bg1"/>
                </a:solidFill>
              </a:rPr>
              <a:t>S</a:t>
            </a:r>
            <a:r>
              <a:rPr lang="en-US" sz="1400" b="1">
                <a:solidFill>
                  <a:schemeClr val="bg1"/>
                </a:solidFill>
              </a:rPr>
              <a:t>ocialist </a:t>
            </a:r>
            <a:r>
              <a:rPr lang="en-US" sz="1400" b="1" u="sng">
                <a:solidFill>
                  <a:schemeClr val="bg1"/>
                </a:solidFill>
              </a:rPr>
              <a:t>R</a:t>
            </a:r>
            <a:r>
              <a:rPr lang="en-US" sz="1400" b="1">
                <a:solidFill>
                  <a:schemeClr val="bg1"/>
                </a:solidFill>
              </a:rPr>
              <a:t>epublics under the control of the Communist Party</a:t>
            </a:r>
          </a:p>
        </p:txBody>
      </p:sp>
      <p:sp>
        <p:nvSpPr>
          <p:cNvPr id="2061" name="WordArt 43"/>
          <p:cNvSpPr>
            <a:spLocks noChangeArrowheads="1" noChangeShapeType="1" noTextEdit="1"/>
          </p:cNvSpPr>
          <p:nvPr/>
        </p:nvSpPr>
        <p:spPr bwMode="auto">
          <a:xfrm>
            <a:off x="2438400" y="2438400"/>
            <a:ext cx="3886200" cy="2209800"/>
          </a:xfrm>
          <a:prstGeom prst="rect">
            <a:avLst/>
          </a:prstGeom>
        </p:spPr>
        <p:txBody>
          <a:bodyPr wrap="none" fromWordArt="1">
            <a:prstTxWarp prst="textPlain">
              <a:avLst>
                <a:gd name="adj" fmla="val 50000"/>
              </a:avLst>
            </a:prstTxWarp>
          </a:bodyPr>
          <a:lstStyle/>
          <a:p>
            <a:pPr algn="ctr"/>
            <a:r>
              <a:rPr lang="en-US" sz="3600" b="1" kern="10">
                <a:ln w="28575">
                  <a:solidFill>
                    <a:srgbClr val="FFFF99"/>
                  </a:solidFill>
                  <a:round/>
                  <a:headEnd/>
                  <a:tailEnd/>
                </a:ln>
                <a:solidFill>
                  <a:srgbClr val="FF0000"/>
                </a:solidFill>
                <a:latin typeface="Capitalist"/>
              </a:rPr>
              <a:t>The Russian</a:t>
            </a:r>
          </a:p>
          <a:p>
            <a:pPr algn="ctr"/>
            <a:r>
              <a:rPr lang="en-US" sz="3600" b="1" kern="10">
                <a:ln w="28575">
                  <a:solidFill>
                    <a:srgbClr val="FFFF99"/>
                  </a:solidFill>
                  <a:round/>
                  <a:headEnd/>
                  <a:tailEnd/>
                </a:ln>
                <a:solidFill>
                  <a:srgbClr val="FF0000"/>
                </a:solidFill>
                <a:latin typeface="Capitalist"/>
              </a:rPr>
              <a:t>Revolution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 grpId="0"/>
      <p:bldP spid="2081" grpId="0"/>
      <p:bldP spid="2082" grpId="0"/>
      <p:bldP spid="2083" grpId="0"/>
      <p:bldP spid="2084" grpId="0"/>
      <p:bldP spid="2085" grpId="0"/>
      <p:bldP spid="2086" grpId="0"/>
      <p:bldP spid="2087" grpId="0"/>
      <p:bldP spid="209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talin propaganda photosh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
            <a:ext cx="632011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996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talin propaganda photosh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45115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talin propaganda photosh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19399"/>
            <a:ext cx="683895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767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Russia under Communism</a:t>
            </a:r>
            <a:endParaRPr lang="en-US" dirty="0"/>
          </a:p>
        </p:txBody>
      </p:sp>
      <p:sp>
        <p:nvSpPr>
          <p:cNvPr id="4" name="Content Placeholder 3"/>
          <p:cNvSpPr>
            <a:spLocks noGrp="1"/>
          </p:cNvSpPr>
          <p:nvPr>
            <p:ph idx="1"/>
          </p:nvPr>
        </p:nvSpPr>
        <p:spPr>
          <a:xfrm>
            <a:off x="0" y="1600200"/>
            <a:ext cx="4343400" cy="4525963"/>
          </a:xfrm>
        </p:spPr>
        <p:txBody>
          <a:bodyPr>
            <a:normAutofit fontScale="92500" lnSpcReduction="20000"/>
          </a:bodyPr>
          <a:lstStyle/>
          <a:p>
            <a:r>
              <a:rPr lang="en-GB" dirty="0" smtClean="0"/>
              <a:t>1918 onwards: The Communists change Russia.  For example, some Russians get electricity for the 1</a:t>
            </a:r>
            <a:r>
              <a:rPr lang="en-GB" baseline="30000" dirty="0" smtClean="0"/>
              <a:t>st</a:t>
            </a:r>
            <a:r>
              <a:rPr lang="en-GB" dirty="0" smtClean="0"/>
              <a:t> time.</a:t>
            </a:r>
          </a:p>
          <a:p>
            <a:endParaRPr lang="en-GB" dirty="0" smtClean="0"/>
          </a:p>
          <a:p>
            <a:r>
              <a:rPr lang="en-GB" dirty="0" smtClean="0"/>
              <a:t>1926: Stalin comes to power.  Huge statues of him are put up, leading his people to victory!</a:t>
            </a:r>
            <a:endParaRPr lang="en-US" dirty="0" smtClean="0"/>
          </a:p>
          <a:p>
            <a:endParaRPr lang="en-US" dirty="0"/>
          </a:p>
        </p:txBody>
      </p:sp>
      <p:pic>
        <p:nvPicPr>
          <p:cNvPr id="1026" name="Picture 2" descr="image010"/>
          <p:cNvPicPr>
            <a:picLocks noChangeAspect="1" noChangeArrowheads="1"/>
          </p:cNvPicPr>
          <p:nvPr/>
        </p:nvPicPr>
        <p:blipFill>
          <a:blip r:embed="rId2" cstate="print"/>
          <a:srcRect/>
          <a:stretch>
            <a:fillRect/>
          </a:stretch>
        </p:blipFill>
        <p:spPr bwMode="auto">
          <a:xfrm>
            <a:off x="6324600" y="1143000"/>
            <a:ext cx="2530475" cy="3311525"/>
          </a:xfrm>
          <a:prstGeom prst="rect">
            <a:avLst/>
          </a:prstGeom>
          <a:noFill/>
          <a:ln w="9525">
            <a:noFill/>
            <a:miter lim="800000"/>
            <a:headEnd/>
            <a:tailEnd/>
          </a:ln>
        </p:spPr>
      </p:pic>
      <p:pic>
        <p:nvPicPr>
          <p:cNvPr id="1027" name="Picture 3" descr="image013"/>
          <p:cNvPicPr>
            <a:picLocks noChangeAspect="1" noChangeArrowheads="1"/>
          </p:cNvPicPr>
          <p:nvPr/>
        </p:nvPicPr>
        <p:blipFill>
          <a:blip r:embed="rId3" cstate="print"/>
          <a:srcRect/>
          <a:stretch>
            <a:fillRect/>
          </a:stretch>
        </p:blipFill>
        <p:spPr bwMode="auto">
          <a:xfrm>
            <a:off x="4343400" y="3667047"/>
            <a:ext cx="4114800" cy="2894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33400"/>
            <a:ext cx="4343400" cy="1470025"/>
          </a:xfrm>
        </p:spPr>
        <p:txBody>
          <a:bodyPr/>
          <a:lstStyle/>
          <a:p>
            <a:r>
              <a:rPr lang="en-US" dirty="0" smtClean="0"/>
              <a:t>Interwar Years</a:t>
            </a:r>
            <a:br>
              <a:rPr lang="en-US" dirty="0" smtClean="0"/>
            </a:br>
            <a:r>
              <a:rPr lang="en-US" dirty="0" smtClean="0"/>
              <a:t>1919 - 1939</a:t>
            </a:r>
            <a:endParaRPr lang="en-US" dirty="0"/>
          </a:p>
        </p:txBody>
      </p:sp>
      <p:pic>
        <p:nvPicPr>
          <p:cNvPr id="19458" name="Picture 2" descr="http://www.holton.k12.mi.us/teachers/robinson/assets/Harli/1920s-fashion-2.jpg"/>
          <p:cNvPicPr>
            <a:picLocks noChangeAspect="1" noChangeArrowheads="1"/>
          </p:cNvPicPr>
          <p:nvPr/>
        </p:nvPicPr>
        <p:blipFill>
          <a:blip r:embed="rId2" cstate="print"/>
          <a:srcRect/>
          <a:stretch>
            <a:fillRect/>
          </a:stretch>
        </p:blipFill>
        <p:spPr bwMode="auto">
          <a:xfrm>
            <a:off x="381000" y="304800"/>
            <a:ext cx="3562350" cy="4400551"/>
          </a:xfrm>
          <a:prstGeom prst="rect">
            <a:avLst/>
          </a:prstGeom>
          <a:noFill/>
        </p:spPr>
      </p:pic>
      <p:pic>
        <p:nvPicPr>
          <p:cNvPr id="19460" name="Picture 4" descr="http://www.shapirobernstein.com/data/misc/1930%27s.jpg"/>
          <p:cNvPicPr>
            <a:picLocks noChangeAspect="1" noChangeArrowheads="1"/>
          </p:cNvPicPr>
          <p:nvPr/>
        </p:nvPicPr>
        <p:blipFill>
          <a:blip r:embed="rId3" cstate="print"/>
          <a:srcRect/>
          <a:stretch>
            <a:fillRect/>
          </a:stretch>
        </p:blipFill>
        <p:spPr bwMode="auto">
          <a:xfrm>
            <a:off x="1371600" y="4042423"/>
            <a:ext cx="3676650" cy="2815577"/>
          </a:xfrm>
          <a:prstGeom prst="rect">
            <a:avLst/>
          </a:prstGeom>
          <a:noFill/>
        </p:spPr>
      </p:pic>
      <p:pic>
        <p:nvPicPr>
          <p:cNvPr id="19462" name="Picture 6" descr="File:Hitlermusso2 edit.jpg">
            <a:hlinkClick r:id="rId4"/>
          </p:cNvPr>
          <p:cNvPicPr>
            <a:picLocks noChangeAspect="1" noChangeArrowheads="1"/>
          </p:cNvPicPr>
          <p:nvPr/>
        </p:nvPicPr>
        <p:blipFill>
          <a:blip r:embed="rId5" cstate="print"/>
          <a:srcRect/>
          <a:stretch>
            <a:fillRect/>
          </a:stretch>
        </p:blipFill>
        <p:spPr bwMode="auto">
          <a:xfrm>
            <a:off x="5334000" y="2143124"/>
            <a:ext cx="2983202" cy="4714876"/>
          </a:xfrm>
          <a:prstGeom prst="rect">
            <a:avLst/>
          </a:prstGeom>
          <a:noFill/>
        </p:spPr>
      </p:pic>
    </p:spTree>
    <p:extLst>
      <p:ext uri="{BB962C8B-B14F-4D97-AF65-F5344CB8AC3E}">
        <p14:creationId xmlns:p14="http://schemas.microsoft.com/office/powerpoint/2010/main" val="826073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Postwar Issues</a:t>
            </a:r>
            <a:endParaRPr lang="en-US" dirty="0"/>
          </a:p>
        </p:txBody>
      </p:sp>
      <p:graphicFrame>
        <p:nvGraphicFramePr>
          <p:cNvPr id="4" name="Content Placeholder 3"/>
          <p:cNvGraphicFramePr>
            <a:graphicFrameLocks noGrp="1"/>
          </p:cNvGraphicFramePr>
          <p:nvPr>
            <p:ph idx="1"/>
            <p:extLst/>
          </p:nvPr>
        </p:nvGraphicFramePr>
        <p:xfrm>
          <a:off x="457200" y="685799"/>
          <a:ext cx="8229600" cy="5715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92727">
                <a:tc>
                  <a:txBody>
                    <a:bodyPr/>
                    <a:lstStyle/>
                    <a:p>
                      <a:r>
                        <a:rPr lang="en-US" dirty="0" smtClean="0"/>
                        <a:t>Country</a:t>
                      </a:r>
                      <a:endParaRPr lang="en-US" dirty="0"/>
                    </a:p>
                  </a:txBody>
                  <a:tcPr/>
                </a:tc>
                <a:tc>
                  <a:txBody>
                    <a:bodyPr/>
                    <a:lstStyle/>
                    <a:p>
                      <a:r>
                        <a:rPr lang="en-US" dirty="0" smtClean="0"/>
                        <a:t>Politics</a:t>
                      </a:r>
                      <a:endParaRPr lang="en-US" dirty="0"/>
                    </a:p>
                  </a:txBody>
                  <a:tcPr/>
                </a:tc>
                <a:tc>
                  <a:txBody>
                    <a:bodyPr/>
                    <a:lstStyle/>
                    <a:p>
                      <a:r>
                        <a:rPr lang="en-US" dirty="0" smtClean="0"/>
                        <a:t>Foreign Policy</a:t>
                      </a:r>
                      <a:endParaRPr lang="en-US" dirty="0"/>
                    </a:p>
                  </a:txBody>
                  <a:tcPr/>
                </a:tc>
                <a:tc>
                  <a:txBody>
                    <a:bodyPr/>
                    <a:lstStyle/>
                    <a:p>
                      <a:r>
                        <a:rPr lang="en-US" dirty="0" smtClean="0"/>
                        <a:t>Economics</a:t>
                      </a:r>
                      <a:endParaRPr lang="en-US" dirty="0"/>
                    </a:p>
                  </a:txBody>
                  <a:tcPr/>
                </a:tc>
                <a:extLst>
                  <a:ext uri="{0D108BD9-81ED-4DB2-BD59-A6C34878D82A}">
                    <a16:rowId xmlns:a16="http://schemas.microsoft.com/office/drawing/2014/main" val="10000"/>
                  </a:ext>
                </a:extLst>
              </a:tr>
              <a:tr h="1674091">
                <a:tc>
                  <a:txBody>
                    <a:bodyPr/>
                    <a:lstStyle/>
                    <a:p>
                      <a:r>
                        <a:rPr lang="en-US" dirty="0" smtClean="0"/>
                        <a:t>Britain</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1674091">
                <a:tc>
                  <a:txBody>
                    <a:bodyPr/>
                    <a:lstStyle/>
                    <a:p>
                      <a:r>
                        <a:rPr lang="en-US" dirty="0" smtClean="0"/>
                        <a:t>France</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1674091">
                <a:tc>
                  <a:txBody>
                    <a:bodyPr/>
                    <a:lstStyle/>
                    <a:p>
                      <a:r>
                        <a:rPr lang="en-US" dirty="0" smtClean="0"/>
                        <a:t>United States</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134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Examine the Post War Challenges of Britain, France and the United States </a:t>
            </a:r>
            <a:endParaRPr lang="en-US" dirty="0"/>
          </a:p>
        </p:txBody>
      </p:sp>
      <p:graphicFrame>
        <p:nvGraphicFramePr>
          <p:cNvPr id="4" name="Table 3"/>
          <p:cNvGraphicFramePr>
            <a:graphicFrameLocks noGrp="1"/>
          </p:cNvGraphicFramePr>
          <p:nvPr>
            <p:extLst/>
          </p:nvPr>
        </p:nvGraphicFramePr>
        <p:xfrm>
          <a:off x="228600" y="1066801"/>
          <a:ext cx="8686800" cy="573024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432799">
                <a:tc>
                  <a:txBody>
                    <a:bodyPr/>
                    <a:lstStyle/>
                    <a:p>
                      <a:r>
                        <a:rPr lang="en-US" dirty="0" smtClean="0"/>
                        <a:t>Country</a:t>
                      </a:r>
                      <a:endParaRPr lang="en-US" dirty="0"/>
                    </a:p>
                  </a:txBody>
                  <a:tcPr/>
                </a:tc>
                <a:tc>
                  <a:txBody>
                    <a:bodyPr/>
                    <a:lstStyle/>
                    <a:p>
                      <a:r>
                        <a:rPr lang="en-US" dirty="0" smtClean="0"/>
                        <a:t>Politics</a:t>
                      </a:r>
                      <a:endParaRPr lang="en-US" dirty="0"/>
                    </a:p>
                  </a:txBody>
                  <a:tcPr/>
                </a:tc>
                <a:tc>
                  <a:txBody>
                    <a:bodyPr/>
                    <a:lstStyle/>
                    <a:p>
                      <a:r>
                        <a:rPr lang="en-US" dirty="0" smtClean="0"/>
                        <a:t>Foreign Policy</a:t>
                      </a:r>
                      <a:endParaRPr lang="en-US" dirty="0"/>
                    </a:p>
                  </a:txBody>
                  <a:tcPr/>
                </a:tc>
                <a:tc>
                  <a:txBody>
                    <a:bodyPr/>
                    <a:lstStyle/>
                    <a:p>
                      <a:r>
                        <a:rPr lang="en-US" dirty="0" smtClean="0"/>
                        <a:t>Economic</a:t>
                      </a:r>
                      <a:endParaRPr lang="en-US" dirty="0"/>
                    </a:p>
                  </a:txBody>
                  <a:tcPr/>
                </a:tc>
                <a:extLst>
                  <a:ext uri="{0D108BD9-81ED-4DB2-BD59-A6C34878D82A}">
                    <a16:rowId xmlns:a16="http://schemas.microsoft.com/office/drawing/2014/main" val="10000"/>
                  </a:ext>
                </a:extLst>
              </a:tr>
              <a:tr h="2596785">
                <a:tc>
                  <a:txBody>
                    <a:bodyPr/>
                    <a:lstStyle/>
                    <a:p>
                      <a:r>
                        <a:rPr lang="en-US" dirty="0" smtClean="0"/>
                        <a:t>Britain</a:t>
                      </a:r>
                      <a:endParaRPr lang="en-US" dirty="0"/>
                    </a:p>
                  </a:txBody>
                  <a:tcPr/>
                </a:tc>
                <a:tc>
                  <a:txBody>
                    <a:bodyPr/>
                    <a:lstStyle/>
                    <a:p>
                      <a:r>
                        <a:rPr lang="en-US" u="none" dirty="0" smtClean="0"/>
                        <a:t>Political</a:t>
                      </a:r>
                      <a:r>
                        <a:rPr lang="en-US" u="none" baseline="0" dirty="0" smtClean="0"/>
                        <a:t> Struggles result in: </a:t>
                      </a:r>
                      <a:endParaRPr lang="en-US" u="none" dirty="0" smtClean="0"/>
                    </a:p>
                    <a:p>
                      <a:r>
                        <a:rPr lang="en-US" u="sng" dirty="0" smtClean="0"/>
                        <a:t>Conservative party </a:t>
                      </a:r>
                      <a:r>
                        <a:rPr lang="en-US" u="none" dirty="0" smtClean="0"/>
                        <a:t>becomes</a:t>
                      </a:r>
                      <a:r>
                        <a:rPr lang="en-US" u="none" baseline="0" dirty="0" smtClean="0"/>
                        <a:t> powerful</a:t>
                      </a:r>
                      <a:r>
                        <a:rPr lang="en-US" baseline="0" dirty="0" smtClean="0"/>
                        <a:t>  (power of the workers to strike limited)</a:t>
                      </a:r>
                      <a:endParaRPr lang="en-US" dirty="0"/>
                    </a:p>
                  </a:txBody>
                  <a:tcPr/>
                </a:tc>
                <a:tc>
                  <a:txBody>
                    <a:bodyPr/>
                    <a:lstStyle/>
                    <a:p>
                      <a:r>
                        <a:rPr lang="en-US" dirty="0" smtClean="0"/>
                        <a:t>- Wanted to change the treaty (too harsh on Germany)</a:t>
                      </a:r>
                    </a:p>
                    <a:p>
                      <a:r>
                        <a:rPr lang="en-US" dirty="0" smtClean="0"/>
                        <a:t>- IRA</a:t>
                      </a:r>
                      <a:r>
                        <a:rPr lang="en-US" baseline="0" dirty="0" smtClean="0"/>
                        <a:t> (Irish republican army begins a guerrilla war until most of Ireland granted </a:t>
                      </a:r>
                      <a:r>
                        <a:rPr lang="en-US" baseline="0" dirty="0" err="1" smtClean="0"/>
                        <a:t>homerule</a:t>
                      </a:r>
                      <a:r>
                        <a:rPr lang="en-US" baseline="0" dirty="0" smtClean="0"/>
                        <a:t> in 1922</a:t>
                      </a:r>
                      <a:endParaRPr lang="en-US" dirty="0"/>
                    </a:p>
                  </a:txBody>
                  <a:tcPr/>
                </a:tc>
                <a:tc>
                  <a:txBody>
                    <a:bodyPr/>
                    <a:lstStyle/>
                    <a:p>
                      <a:pPr marL="0" indent="0">
                        <a:buFontTx/>
                        <a:buNone/>
                      </a:pPr>
                      <a:r>
                        <a:rPr lang="en-US" dirty="0" smtClean="0"/>
                        <a:t>-Workers strike and Britain</a:t>
                      </a:r>
                      <a:r>
                        <a:rPr lang="en-US" baseline="0" dirty="0" smtClean="0"/>
                        <a:t> goes in to debt</a:t>
                      </a:r>
                    </a:p>
                    <a:p>
                      <a:pPr marL="0" indent="0">
                        <a:buFontTx/>
                        <a:buNone/>
                      </a:pPr>
                      <a:r>
                        <a:rPr lang="en-US" baseline="0" dirty="0" smtClean="0"/>
                        <a:t>-High unemployment  </a:t>
                      </a:r>
                      <a:endParaRPr lang="en-US" dirty="0"/>
                    </a:p>
                  </a:txBody>
                  <a:tcPr/>
                </a:tc>
                <a:extLst>
                  <a:ext uri="{0D108BD9-81ED-4DB2-BD59-A6C34878D82A}">
                    <a16:rowId xmlns:a16="http://schemas.microsoft.com/office/drawing/2014/main" val="10001"/>
                  </a:ext>
                </a:extLst>
              </a:tr>
              <a:tr h="1038714">
                <a:tc>
                  <a:txBody>
                    <a:bodyPr/>
                    <a:lstStyle/>
                    <a:p>
                      <a:r>
                        <a:rPr lang="en-US" dirty="0" smtClean="0"/>
                        <a:t>France</a:t>
                      </a:r>
                    </a:p>
                    <a:p>
                      <a:endParaRPr lang="en-US" dirty="0"/>
                    </a:p>
                  </a:txBody>
                  <a:tcPr/>
                </a:tc>
                <a:tc>
                  <a:txBody>
                    <a:bodyPr/>
                    <a:lstStyle/>
                    <a:p>
                      <a:r>
                        <a:rPr lang="en-US" dirty="0" smtClean="0"/>
                        <a:t>To</a:t>
                      </a:r>
                      <a:r>
                        <a:rPr lang="en-US" baseline="0" dirty="0" smtClean="0"/>
                        <a:t> </a:t>
                      </a:r>
                      <a:r>
                        <a:rPr lang="en-US" dirty="0" smtClean="0"/>
                        <a:t>Many</a:t>
                      </a:r>
                      <a:r>
                        <a:rPr lang="en-US" baseline="0" dirty="0" smtClean="0"/>
                        <a:t> political Parties created political instability</a:t>
                      </a:r>
                      <a:endParaRPr lang="en-US" dirty="0"/>
                    </a:p>
                  </a:txBody>
                  <a:tcPr/>
                </a:tc>
                <a:tc>
                  <a:txBody>
                    <a:bodyPr/>
                    <a:lstStyle/>
                    <a:p>
                      <a:r>
                        <a:rPr lang="en-US" dirty="0" smtClean="0"/>
                        <a:t>Goal is to Secure borders against Germany</a:t>
                      </a:r>
                      <a:r>
                        <a:rPr lang="en-US" baseline="0" dirty="0" smtClean="0"/>
                        <a:t> (Maginot)</a:t>
                      </a:r>
                      <a:endParaRPr lang="en-US" dirty="0"/>
                    </a:p>
                  </a:txBody>
                  <a:tcPr/>
                </a:tc>
                <a:tc>
                  <a:txBody>
                    <a:bodyPr/>
                    <a:lstStyle/>
                    <a:p>
                      <a:r>
                        <a:rPr lang="en-US" dirty="0" smtClean="0"/>
                        <a:t>-Improved</a:t>
                      </a:r>
                      <a:r>
                        <a:rPr lang="en-US" baseline="0" dirty="0" smtClean="0"/>
                        <a:t>  economy and low unemployment </a:t>
                      </a:r>
                    </a:p>
                  </a:txBody>
                  <a:tcPr/>
                </a:tc>
                <a:extLst>
                  <a:ext uri="{0D108BD9-81ED-4DB2-BD59-A6C34878D82A}">
                    <a16:rowId xmlns:a16="http://schemas.microsoft.com/office/drawing/2014/main" val="10002"/>
                  </a:ext>
                </a:extLst>
              </a:tr>
              <a:tr h="1661942">
                <a:tc>
                  <a:txBody>
                    <a:bodyPr/>
                    <a:lstStyle/>
                    <a:p>
                      <a:r>
                        <a:rPr lang="en-US" dirty="0" smtClean="0"/>
                        <a:t>United States</a:t>
                      </a:r>
                      <a:endParaRPr lang="en-US" dirty="0"/>
                    </a:p>
                  </a:txBody>
                  <a:tcPr/>
                </a:tc>
                <a:tc>
                  <a:txBody>
                    <a:bodyPr/>
                    <a:lstStyle/>
                    <a:p>
                      <a:r>
                        <a:rPr lang="en-US" dirty="0" smtClean="0"/>
                        <a:t>“The Red Scare”</a:t>
                      </a:r>
                      <a:r>
                        <a:rPr lang="en-US" baseline="0" dirty="0" smtClean="0"/>
                        <a:t> = </a:t>
                      </a:r>
                      <a:r>
                        <a:rPr lang="en-US" dirty="0" smtClean="0"/>
                        <a:t> ‘Radical’</a:t>
                      </a:r>
                      <a:r>
                        <a:rPr lang="en-US" baseline="0" dirty="0" smtClean="0"/>
                        <a:t>  rounded up &amp; deported.  Amer. moves toward isolation</a:t>
                      </a:r>
                      <a:endParaRPr lang="en-US" dirty="0"/>
                    </a:p>
                  </a:txBody>
                  <a:tcPr/>
                </a:tc>
                <a:tc>
                  <a:txBody>
                    <a:bodyPr/>
                    <a:lstStyle/>
                    <a:p>
                      <a:r>
                        <a:rPr lang="en-US" dirty="0" err="1" smtClean="0"/>
                        <a:t>Kellog</a:t>
                      </a:r>
                      <a:r>
                        <a:rPr lang="en-US" dirty="0" smtClean="0"/>
                        <a:t> Brand Pact</a:t>
                      </a:r>
                      <a:r>
                        <a:rPr lang="en-US" baseline="0" dirty="0" smtClean="0"/>
                        <a:t> signed to</a:t>
                      </a:r>
                      <a:r>
                        <a:rPr lang="en-US" dirty="0" smtClean="0"/>
                        <a:t> ‘outlaw’ war</a:t>
                      </a:r>
                    </a:p>
                    <a:p>
                      <a:r>
                        <a:rPr lang="en-US" dirty="0" smtClean="0"/>
                        <a:t>Attempt to at</a:t>
                      </a:r>
                      <a:r>
                        <a:rPr lang="en-US" baseline="0" dirty="0" smtClean="0"/>
                        <a:t> disarmament fails to limit army size</a:t>
                      </a:r>
                      <a:endParaRPr lang="en-US" dirty="0"/>
                    </a:p>
                  </a:txBody>
                  <a:tcPr/>
                </a:tc>
                <a:tc>
                  <a:txBody>
                    <a:bodyPr/>
                    <a:lstStyle/>
                    <a:p>
                      <a:r>
                        <a:rPr lang="en-US" dirty="0" smtClean="0"/>
                        <a:t>-Unemployment high</a:t>
                      </a:r>
                      <a:r>
                        <a:rPr lang="en-US" baseline="0" dirty="0" smtClean="0"/>
                        <a:t>  (by 1938 it was at 17%)</a:t>
                      </a:r>
                    </a:p>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39434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1676400"/>
            <a:ext cx="3810000" cy="3581400"/>
          </a:xfrm>
        </p:spPr>
        <p:txBody>
          <a:bodyPr>
            <a:normAutofit fontScale="25000" lnSpcReduction="20000"/>
          </a:bodyPr>
          <a:lstStyle/>
          <a:p>
            <a:pPr marL="514350" indent="-514350">
              <a:buNone/>
            </a:pPr>
            <a:r>
              <a:rPr lang="en-US" sz="8000" b="1" dirty="0" smtClean="0">
                <a:solidFill>
                  <a:srgbClr val="000000"/>
                </a:solidFill>
                <a:cs typeface="Calibri"/>
              </a:rPr>
              <a:t>Questions: </a:t>
            </a:r>
          </a:p>
          <a:p>
            <a:pPr marL="514350" indent="-514350">
              <a:buFont typeface="+mj-lt"/>
              <a:buAutoNum type="arabicPeriod"/>
            </a:pPr>
            <a:r>
              <a:rPr lang="en-US" sz="9600" dirty="0" smtClean="0">
                <a:solidFill>
                  <a:srgbClr val="000000"/>
                </a:solidFill>
                <a:cs typeface="Calibri"/>
              </a:rPr>
              <a:t>Which country had more than 25% unemployment during the Great Depression?</a:t>
            </a:r>
          </a:p>
          <a:p>
            <a:pPr>
              <a:buFont typeface="+mj-lt"/>
              <a:buAutoNum type="arabicPeriod"/>
              <a:defRPr sz="1000"/>
            </a:pPr>
            <a:r>
              <a:rPr lang="en-US" sz="9600" dirty="0" smtClean="0">
                <a:solidFill>
                  <a:srgbClr val="000000"/>
                </a:solidFill>
                <a:cs typeface="Calibri"/>
              </a:rPr>
              <a:t>Hypothesize at least two possible reasons that explain why Germany had the highest unemployment rate.</a:t>
            </a:r>
          </a:p>
          <a:p>
            <a:pPr>
              <a:buFont typeface="+mj-lt"/>
              <a:buAutoNum type="arabicPeriod"/>
              <a:defRPr sz="1000"/>
            </a:pPr>
            <a:r>
              <a:rPr lang="en-US" sz="9600" dirty="0" smtClean="0">
                <a:solidFill>
                  <a:srgbClr val="000000"/>
                </a:solidFill>
                <a:cs typeface="Calibri"/>
              </a:rPr>
              <a:t>What sort of conditions does the Great Depression cause in Germany? (use the quote to help explain your answer).</a:t>
            </a:r>
          </a:p>
          <a:p>
            <a:endParaRPr lang="en-US" dirty="0"/>
          </a:p>
        </p:txBody>
      </p:sp>
      <p:graphicFrame>
        <p:nvGraphicFramePr>
          <p:cNvPr id="4" name="Unemployment during the Depression"/>
          <p:cNvGraphicFramePr>
            <a:graphicFrameLocks/>
          </p:cNvGraphicFramePr>
          <p:nvPr/>
        </p:nvGraphicFramePr>
        <p:xfrm>
          <a:off x="0" y="1752600"/>
          <a:ext cx="51816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76200"/>
            <a:ext cx="91440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Heinrich Hauser ‘With Germany’s Unemployed’ 1932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 almost unbroken chain of homeless men extends the whole length of the great Hamburg-Berlin highway. It is the same scene for the entire 200 miles. I saw them, in groups of 50 to 100, attacking field of potatoes, &amp; staggering towards the lights of the city. I know what cold &amp;hunger are. I know what it is to spend the night outdoors or behind the thin walls a of a shack through which the wind whistles. I have slept in holes, in haystacks, under bridges, and in the forest.”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818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7924800" cy="6096000"/>
          </a:xfrm>
        </p:spPr>
        <p:txBody>
          <a:bodyPr>
            <a:normAutofit fontScale="70000" lnSpcReduction="20000"/>
          </a:bodyPr>
          <a:lstStyle/>
          <a:p>
            <a:pPr>
              <a:buNone/>
            </a:pPr>
            <a:r>
              <a:rPr lang="en-US" dirty="0" smtClean="0"/>
              <a:t>Stock market crash of 1929</a:t>
            </a:r>
          </a:p>
          <a:p>
            <a:r>
              <a:rPr lang="en-US" dirty="0" smtClean="0"/>
              <a:t>Stocks were growing in cost, even though their value didn’t	</a:t>
            </a:r>
          </a:p>
          <a:p>
            <a:pPr lvl="1"/>
            <a:r>
              <a:rPr lang="en-US" dirty="0" smtClean="0"/>
              <a:t>(No one really looked at what the companies were earning, just stock prices)</a:t>
            </a:r>
          </a:p>
          <a:p>
            <a:pPr lvl="1"/>
            <a:r>
              <a:rPr lang="en-US" dirty="0" smtClean="0"/>
              <a:t>Speculation was more important – people were caught up in quick profits</a:t>
            </a:r>
          </a:p>
          <a:p>
            <a:r>
              <a:rPr lang="en-US" dirty="0" smtClean="0"/>
              <a:t>Many began to sell of stocks when they realized stocks weren’t actually valuable</a:t>
            </a:r>
          </a:p>
          <a:p>
            <a:pPr lvl="1"/>
            <a:r>
              <a:rPr lang="en-US" dirty="0" smtClean="0"/>
              <a:t>Richest investors (who also owned companies) lost most money</a:t>
            </a:r>
          </a:p>
          <a:p>
            <a:r>
              <a:rPr lang="en-US" dirty="0" smtClean="0"/>
              <a:t> Companies suffered </a:t>
            </a:r>
          </a:p>
          <a:p>
            <a:pPr lvl="1"/>
            <a:r>
              <a:rPr lang="en-US" dirty="0" smtClean="0"/>
              <a:t>Rich owners were pinched and had to cut back costs (jobs)</a:t>
            </a:r>
          </a:p>
          <a:p>
            <a:pPr lvl="1"/>
            <a:r>
              <a:rPr lang="en-US" dirty="0" smtClean="0"/>
              <a:t>Working class people lost jobs &amp; could no longer buy any goods</a:t>
            </a:r>
          </a:p>
          <a:p>
            <a:r>
              <a:rPr lang="en-US" dirty="0" smtClean="0"/>
              <a:t>Banks closed</a:t>
            </a:r>
          </a:p>
          <a:p>
            <a:pPr lvl="1"/>
            <a:r>
              <a:rPr lang="en-US" dirty="0" smtClean="0"/>
              <a:t>Working class people could not repay for goods bought on credit</a:t>
            </a:r>
          </a:p>
          <a:p>
            <a:pPr lvl="1"/>
            <a:r>
              <a:rPr lang="en-US" dirty="0" smtClean="0"/>
              <a:t>Farmers went into foreclosure when they couldn’t pay mortgages</a:t>
            </a:r>
          </a:p>
          <a:p>
            <a:pPr lvl="1"/>
            <a:r>
              <a:rPr lang="en-US" dirty="0" smtClean="0"/>
              <a:t>Loans taken to buy stocks on margin could not be repaid</a:t>
            </a:r>
          </a:p>
          <a:p>
            <a:endParaRPr lang="en-US" dirty="0" smtClean="0"/>
          </a:p>
          <a:p>
            <a:r>
              <a:rPr lang="en-US" i="1" dirty="0" smtClean="0"/>
              <a:t>What would happen in Europe if US banks and industries failed?</a:t>
            </a:r>
            <a:endParaRPr lang="en-US" dirty="0" smtClean="0"/>
          </a:p>
          <a:p>
            <a:endParaRPr lang="en-US" dirty="0"/>
          </a:p>
        </p:txBody>
      </p:sp>
      <p:sp>
        <p:nvSpPr>
          <p:cNvPr id="4" name="Title 1"/>
          <p:cNvSpPr>
            <a:spLocks noGrp="1"/>
          </p:cNvSpPr>
          <p:nvPr>
            <p:ph type="title"/>
          </p:nvPr>
        </p:nvSpPr>
        <p:spPr>
          <a:xfrm>
            <a:off x="457200" y="274638"/>
            <a:ext cx="8229600" cy="334962"/>
          </a:xfrm>
        </p:spPr>
        <p:txBody>
          <a:bodyPr>
            <a:noAutofit/>
          </a:bodyPr>
          <a:lstStyle/>
          <a:p>
            <a:r>
              <a:rPr lang="en-US" sz="2800" dirty="0" smtClean="0"/>
              <a:t>The Great Depression – the Stock Market Crash </a:t>
            </a:r>
            <a:endParaRPr lang="en-US" sz="2800" dirty="0"/>
          </a:p>
        </p:txBody>
      </p:sp>
      <p:sp>
        <p:nvSpPr>
          <p:cNvPr id="5" name="Down Arrow 4"/>
          <p:cNvSpPr/>
          <p:nvPr/>
        </p:nvSpPr>
        <p:spPr>
          <a:xfrm>
            <a:off x="533400" y="1371600"/>
            <a:ext cx="228600" cy="434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4295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Rise of Fascists and a Totalitarian State</a:t>
            </a:r>
            <a:endParaRPr lang="en-US" dirty="0"/>
          </a:p>
        </p:txBody>
      </p:sp>
      <p:sp>
        <p:nvSpPr>
          <p:cNvPr id="3" name="Content Placeholder 2"/>
          <p:cNvSpPr>
            <a:spLocks noGrp="1"/>
          </p:cNvSpPr>
          <p:nvPr>
            <p:ph idx="1"/>
          </p:nvPr>
        </p:nvSpPr>
        <p:spPr>
          <a:xfrm>
            <a:off x="76200" y="1066800"/>
            <a:ext cx="5257800" cy="4525963"/>
          </a:xfrm>
        </p:spPr>
        <p:txBody>
          <a:bodyPr>
            <a:normAutofit lnSpcReduction="10000"/>
          </a:bodyPr>
          <a:lstStyle/>
          <a:p>
            <a:r>
              <a:rPr lang="en-US" b="1" dirty="0" smtClean="0"/>
              <a:t>Fascism</a:t>
            </a:r>
            <a:r>
              <a:rPr lang="en-US" dirty="0" smtClean="0"/>
              <a:t>: centralized, authoritarian state that </a:t>
            </a:r>
            <a:r>
              <a:rPr lang="en-US" b="1" dirty="0" smtClean="0"/>
              <a:t>glorifies the state </a:t>
            </a:r>
            <a:r>
              <a:rPr lang="en-US" dirty="0" smtClean="0"/>
              <a:t>and does not value the individual human rights </a:t>
            </a:r>
          </a:p>
          <a:p>
            <a:r>
              <a:rPr lang="en-US" b="1" dirty="0" smtClean="0"/>
              <a:t>Total</a:t>
            </a:r>
            <a:r>
              <a:rPr lang="en-US" dirty="0" smtClean="0"/>
              <a:t>itarian state: a one party dictatorship in which the state controls all aspects of society (Total control) </a:t>
            </a:r>
            <a:endParaRPr lang="en-US" dirty="0"/>
          </a:p>
        </p:txBody>
      </p:sp>
      <p:pic>
        <p:nvPicPr>
          <p:cNvPr id="2050" name="Picture 2" descr="http://upload.wikimedia.org/wikipedia/commons/thumb/5/54/Bundesarchiv_Bild_183-2007-1022-506%2C_Italien%2C_deutsche_Frontk%C3%A4mpfer_in_Rom_crop.jpg/240px-Bundesarchiv_Bild_183-2007-1022-506%2C_Italien%2C_deutsche_Frontk%C3%A4mpfer_in_Rom_crop.jpg">
            <a:hlinkClick r:id="rId2" tooltip="Benito Mussolini"/>
          </p:cNvPr>
          <p:cNvPicPr>
            <a:picLocks noChangeAspect="1" noChangeArrowheads="1"/>
          </p:cNvPicPr>
          <p:nvPr/>
        </p:nvPicPr>
        <p:blipFill>
          <a:blip r:embed="rId3" cstate="print"/>
          <a:srcRect/>
          <a:stretch>
            <a:fillRect/>
          </a:stretch>
        </p:blipFill>
        <p:spPr bwMode="auto">
          <a:xfrm>
            <a:off x="5181600" y="1066800"/>
            <a:ext cx="3200400" cy="3880486"/>
          </a:xfrm>
          <a:prstGeom prst="rect">
            <a:avLst/>
          </a:prstGeom>
          <a:noFill/>
        </p:spPr>
      </p:pic>
      <p:pic>
        <p:nvPicPr>
          <p:cNvPr id="2052" name="Picture 4" descr="http://upload.wikimedia.org/wikipedia/commons/thumb/a/a4/Mussd.jpg/220px-Mussd.jpg">
            <a:hlinkClick r:id="rId4"/>
          </p:cNvPr>
          <p:cNvPicPr>
            <a:picLocks noChangeAspect="1" noChangeArrowheads="1"/>
          </p:cNvPicPr>
          <p:nvPr/>
        </p:nvPicPr>
        <p:blipFill>
          <a:blip r:embed="rId5" cstate="print"/>
          <a:srcRect/>
          <a:stretch>
            <a:fillRect/>
          </a:stretch>
        </p:blipFill>
        <p:spPr bwMode="auto">
          <a:xfrm>
            <a:off x="4724400" y="4719550"/>
            <a:ext cx="3200400" cy="2138450"/>
          </a:xfrm>
          <a:prstGeom prst="rect">
            <a:avLst/>
          </a:prstGeom>
          <a:noFill/>
        </p:spPr>
      </p:pic>
    </p:spTree>
    <p:extLst>
      <p:ext uri="{BB962C8B-B14F-4D97-AF65-F5344CB8AC3E}">
        <p14:creationId xmlns:p14="http://schemas.microsoft.com/office/powerpoint/2010/main" val="838260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en-US" dirty="0" smtClean="0"/>
              <a:t>Timeline of Events</a:t>
            </a:r>
            <a:endParaRPr lang="en-US" dirty="0"/>
          </a:p>
        </p:txBody>
      </p:sp>
      <p:sp>
        <p:nvSpPr>
          <p:cNvPr id="3" name="Content Placeholder 2"/>
          <p:cNvSpPr>
            <a:spLocks noGrp="1"/>
          </p:cNvSpPr>
          <p:nvPr>
            <p:ph idx="1"/>
          </p:nvPr>
        </p:nvSpPr>
        <p:spPr>
          <a:xfrm>
            <a:off x="228600" y="685800"/>
            <a:ext cx="8915400" cy="6172200"/>
          </a:xfrm>
        </p:spPr>
        <p:txBody>
          <a:bodyPr>
            <a:normAutofit fontScale="55000" lnSpcReduction="20000"/>
          </a:bodyPr>
          <a:lstStyle/>
          <a:p>
            <a:pPr>
              <a:buNone/>
            </a:pPr>
            <a:r>
              <a:rPr lang="en-US" u="sng" dirty="0" smtClean="0"/>
              <a:t>June 1914</a:t>
            </a:r>
            <a:endParaRPr lang="en-US" dirty="0" smtClean="0"/>
          </a:p>
          <a:p>
            <a:pPr marL="514350" lvl="0" indent="-514350">
              <a:buFont typeface="+mj-lt"/>
              <a:buAutoNum type="arabicPeriod"/>
            </a:pPr>
            <a:r>
              <a:rPr lang="en-US" dirty="0" smtClean="0"/>
              <a:t>Assassination of Archduke Francis Ferdinand of Austria-Hungary.</a:t>
            </a:r>
          </a:p>
          <a:p>
            <a:pPr>
              <a:buNone/>
            </a:pPr>
            <a:r>
              <a:rPr lang="en-US" u="sng" dirty="0" smtClean="0"/>
              <a:t>July 1914</a:t>
            </a:r>
            <a:endParaRPr lang="en-US" dirty="0" smtClean="0"/>
          </a:p>
          <a:p>
            <a:pPr marL="514350" lvl="0" indent="-514350">
              <a:buFont typeface="+mj-lt"/>
              <a:buAutoNum type="arabicPeriod" startAt="2"/>
            </a:pPr>
            <a:r>
              <a:rPr lang="en-US" b="1" dirty="0" smtClean="0"/>
              <a:t>Blank Check: </a:t>
            </a:r>
            <a:r>
              <a:rPr lang="en-US" dirty="0" smtClean="0"/>
              <a:t>Germany gave Austria-Hungary a “blank check” </a:t>
            </a:r>
          </a:p>
          <a:p>
            <a:pPr marL="514350" lvl="0" indent="-514350">
              <a:buFont typeface="+mj-lt"/>
              <a:buAutoNum type="arabicPeriod" startAt="2"/>
            </a:pPr>
            <a:r>
              <a:rPr lang="en-US" b="1" dirty="0" smtClean="0"/>
              <a:t>Ultimatum: </a:t>
            </a:r>
            <a:r>
              <a:rPr lang="en-US" dirty="0" smtClean="0"/>
              <a:t>Austria-Hungary made demands to Serbia.  </a:t>
            </a:r>
          </a:p>
          <a:p>
            <a:pPr marL="514350" lvl="0" indent="-514350">
              <a:buFont typeface="+mj-lt"/>
              <a:buAutoNum type="arabicPeriod" startAt="2"/>
            </a:pPr>
            <a:r>
              <a:rPr lang="en-US" b="1" dirty="0" smtClean="0"/>
              <a:t>Serbia </a:t>
            </a:r>
            <a:r>
              <a:rPr lang="en-US" dirty="0" smtClean="0"/>
              <a:t>accepted most of the ultimatum, but rejected some parts.</a:t>
            </a:r>
          </a:p>
          <a:p>
            <a:pPr marL="514350" lvl="0" indent="-514350">
              <a:buFont typeface="+mj-lt"/>
              <a:buAutoNum type="arabicPeriod" startAt="2"/>
            </a:pPr>
            <a:r>
              <a:rPr lang="en-US" dirty="0" smtClean="0"/>
              <a:t>Austria-Hungary declared war on Serbia.</a:t>
            </a:r>
          </a:p>
          <a:p>
            <a:pPr marL="514350" lvl="0" indent="-514350">
              <a:buFont typeface="+mj-lt"/>
              <a:buAutoNum type="arabicPeriod" startAt="2"/>
            </a:pPr>
            <a:r>
              <a:rPr lang="en-US" b="1" dirty="0" smtClean="0"/>
              <a:t>Willy- Nicky telegraphs: </a:t>
            </a:r>
            <a:r>
              <a:rPr lang="en-US" dirty="0" smtClean="0"/>
              <a:t>telegraphs between Russia and Germany.  </a:t>
            </a:r>
          </a:p>
          <a:p>
            <a:pPr marL="514350" lvl="0" indent="-514350">
              <a:buFont typeface="+mj-lt"/>
              <a:buAutoNum type="arabicPeriod" startAt="2"/>
            </a:pPr>
            <a:r>
              <a:rPr lang="en-US" b="1" dirty="0" smtClean="0"/>
              <a:t>Mobilization: </a:t>
            </a:r>
            <a:r>
              <a:rPr lang="en-US" dirty="0" smtClean="0"/>
              <a:t>Russia and Germany get ready for war</a:t>
            </a:r>
          </a:p>
          <a:p>
            <a:pPr>
              <a:buNone/>
            </a:pPr>
            <a:r>
              <a:rPr lang="en-US" u="sng" dirty="0" smtClean="0"/>
              <a:t>August 1914</a:t>
            </a:r>
            <a:endParaRPr lang="en-US" dirty="0" smtClean="0"/>
          </a:p>
          <a:p>
            <a:pPr marL="514350" lvl="0" indent="-514350">
              <a:buFont typeface="+mj-lt"/>
              <a:buAutoNum type="arabicPeriod" startAt="8"/>
            </a:pPr>
            <a:r>
              <a:rPr lang="en-US" b="1" dirty="0" smtClean="0"/>
              <a:t>August 1</a:t>
            </a:r>
            <a:r>
              <a:rPr lang="en-US" baseline="30000" dirty="0" smtClean="0"/>
              <a:t>st</a:t>
            </a:r>
            <a:r>
              <a:rPr lang="en-US" dirty="0" smtClean="0"/>
              <a:t>Germany declared war on Russia.</a:t>
            </a:r>
          </a:p>
          <a:p>
            <a:pPr marL="514350" lvl="0" indent="-514350">
              <a:buFont typeface="+mj-lt"/>
              <a:buAutoNum type="arabicPeriod" startAt="8"/>
            </a:pPr>
            <a:r>
              <a:rPr lang="en-US" dirty="0" smtClean="0"/>
              <a:t>Russia called on France, its ally.  France gave Russia a “blank check.”</a:t>
            </a:r>
          </a:p>
          <a:p>
            <a:pPr marL="514350" lvl="0" indent="-514350">
              <a:buFont typeface="+mj-lt"/>
              <a:buAutoNum type="arabicPeriod" startAt="8"/>
            </a:pPr>
            <a:r>
              <a:rPr lang="en-US" dirty="0" smtClean="0"/>
              <a:t>Germany demanded that France back down.</a:t>
            </a:r>
          </a:p>
          <a:p>
            <a:pPr marL="514350" lvl="0" indent="-514350">
              <a:buFont typeface="+mj-lt"/>
              <a:buAutoNum type="arabicPeriod" startAt="8"/>
            </a:pPr>
            <a:r>
              <a:rPr lang="en-US" b="1" dirty="0" smtClean="0"/>
              <a:t>August 3</a:t>
            </a:r>
            <a:r>
              <a:rPr lang="en-US" b="1" baseline="30000" dirty="0" smtClean="0"/>
              <a:t>rd</a:t>
            </a:r>
            <a:r>
              <a:rPr lang="en-US" b="1" dirty="0" smtClean="0"/>
              <a:t> </a:t>
            </a:r>
            <a:r>
              <a:rPr lang="en-US" dirty="0" smtClean="0"/>
              <a:t>France refused to back down, so Germany declared war on France.</a:t>
            </a:r>
          </a:p>
          <a:p>
            <a:pPr marL="514350" lvl="0" indent="-514350">
              <a:buFont typeface="+mj-lt"/>
              <a:buAutoNum type="arabicPeriod" startAt="8"/>
            </a:pPr>
            <a:r>
              <a:rPr lang="en-US" b="1" dirty="0" smtClean="0"/>
              <a:t>August 4</a:t>
            </a:r>
            <a:r>
              <a:rPr lang="en-US" b="1" baseline="30000" dirty="0" smtClean="0"/>
              <a:t>th</a:t>
            </a:r>
            <a:r>
              <a:rPr lang="en-US" b="1" dirty="0" smtClean="0"/>
              <a:t> </a:t>
            </a:r>
            <a:r>
              <a:rPr lang="en-US" dirty="0" smtClean="0"/>
              <a:t>Germany’s Schlieffen Plan = Germany attacks France through Belgium.</a:t>
            </a:r>
          </a:p>
          <a:p>
            <a:pPr marL="514350" lvl="0" indent="-514350">
              <a:buFont typeface="+mj-lt"/>
              <a:buAutoNum type="arabicPeriod" startAt="8"/>
            </a:pPr>
            <a:r>
              <a:rPr lang="en-US" dirty="0" smtClean="0"/>
              <a:t>England declared war on Germany</a:t>
            </a:r>
          </a:p>
          <a:p>
            <a:pPr marL="514350" lvl="0" indent="-514350">
              <a:buFont typeface="+mj-lt"/>
              <a:buAutoNum type="arabicPeriod" startAt="8"/>
            </a:pPr>
            <a:r>
              <a:rPr lang="en-US" b="1" dirty="0" smtClean="0"/>
              <a:t>August 6</a:t>
            </a:r>
            <a:r>
              <a:rPr lang="en-US" b="1" baseline="30000" dirty="0" smtClean="0"/>
              <a:t>th</a:t>
            </a:r>
            <a:r>
              <a:rPr lang="en-US" b="1" dirty="0" smtClean="0"/>
              <a:t> </a:t>
            </a:r>
            <a:r>
              <a:rPr lang="en-US" dirty="0" smtClean="0"/>
              <a:t>Austria-Hungary declares war on Russia</a:t>
            </a:r>
          </a:p>
          <a:p>
            <a:pPr>
              <a:buNone/>
            </a:pPr>
            <a:r>
              <a:rPr lang="en-US" u="sng" dirty="0" smtClean="0"/>
              <a:t>October 1914</a:t>
            </a:r>
            <a:endParaRPr lang="en-US" dirty="0" smtClean="0"/>
          </a:p>
          <a:p>
            <a:pPr marL="514350" lvl="0" indent="-514350">
              <a:buFont typeface="+mj-lt"/>
              <a:buAutoNum type="arabicPeriod" startAt="15"/>
            </a:pPr>
            <a:r>
              <a:rPr lang="en-US" dirty="0" smtClean="0"/>
              <a:t>Ottomans joined the Central Powers </a:t>
            </a:r>
          </a:p>
          <a:p>
            <a:pPr>
              <a:buNone/>
            </a:pPr>
            <a:r>
              <a:rPr lang="en-US" u="sng" dirty="0" smtClean="0"/>
              <a:t>May 1915</a:t>
            </a:r>
            <a:endParaRPr lang="en-US" dirty="0" smtClean="0"/>
          </a:p>
          <a:p>
            <a:pPr marL="514350" lvl="0" indent="-514350">
              <a:buFont typeface="+mj-lt"/>
              <a:buAutoNum type="arabicPeriod" startAt="16"/>
            </a:pPr>
            <a:r>
              <a:rPr lang="en-US" dirty="0" smtClean="0"/>
              <a:t>Both alliances bargained with Italy, but Allies offer the sweeter deal </a:t>
            </a:r>
          </a:p>
          <a:p>
            <a:pPr marL="514350" lvl="0" indent="-514350">
              <a:buNone/>
            </a:pPr>
            <a:endParaRPr lang="en-US" dirty="0" smtClean="0"/>
          </a:p>
          <a:p>
            <a:pPr marL="514350" lvl="0" indent="-514350">
              <a:buFont typeface="+mj-lt"/>
              <a:buAutoNum type="arabicPeriod" startAt="8"/>
            </a:pPr>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82562"/>
          </a:xfrm>
        </p:spPr>
        <p:txBody>
          <a:bodyPr>
            <a:normAutofit fontScale="90000"/>
          </a:bodyPr>
          <a:lstStyle/>
          <a:p>
            <a:r>
              <a:rPr lang="en-US" dirty="0" smtClean="0"/>
              <a:t>Italy’s Problems</a:t>
            </a:r>
            <a:endParaRPr lang="en-US" dirty="0"/>
          </a:p>
        </p:txBody>
      </p:sp>
      <p:sp>
        <p:nvSpPr>
          <p:cNvPr id="3" name="Content Placeholder 2"/>
          <p:cNvSpPr>
            <a:spLocks noGrp="1"/>
          </p:cNvSpPr>
          <p:nvPr>
            <p:ph idx="1"/>
          </p:nvPr>
        </p:nvSpPr>
        <p:spPr>
          <a:xfrm>
            <a:off x="13855" y="381000"/>
            <a:ext cx="5472545" cy="6400800"/>
          </a:xfrm>
        </p:spPr>
        <p:txBody>
          <a:bodyPr>
            <a:normAutofit fontScale="92500"/>
          </a:bodyPr>
          <a:lstStyle/>
          <a:p>
            <a:r>
              <a:rPr lang="en-US" dirty="0" smtClean="0"/>
              <a:t>World War 1 caused many Problems in Italy:</a:t>
            </a:r>
          </a:p>
          <a:p>
            <a:pPr lvl="1"/>
            <a:r>
              <a:rPr lang="en-US" dirty="0" smtClean="0"/>
              <a:t>650,000 dead and 1 million wounded </a:t>
            </a:r>
          </a:p>
          <a:p>
            <a:pPr lvl="1"/>
            <a:r>
              <a:rPr lang="en-US" dirty="0" smtClean="0"/>
              <a:t>The Versailles treaty does not give Italy any land (even colonies)</a:t>
            </a:r>
          </a:p>
          <a:p>
            <a:pPr lvl="1"/>
            <a:r>
              <a:rPr lang="en-US" dirty="0" smtClean="0"/>
              <a:t>War sends the cost of living up since the army needed so many supplies</a:t>
            </a:r>
          </a:p>
          <a:p>
            <a:pPr lvl="1"/>
            <a:r>
              <a:rPr lang="en-US" dirty="0" smtClean="0"/>
              <a:t>Radicals (the Communist Party) begins to organize &amp; take political power </a:t>
            </a:r>
          </a:p>
          <a:p>
            <a:r>
              <a:rPr lang="en-US" dirty="0" smtClean="0"/>
              <a:t>What does Mussolini’s Fascism offer Italy?</a:t>
            </a:r>
            <a:endParaRPr lang="en-US" dirty="0"/>
          </a:p>
        </p:txBody>
      </p:sp>
      <p:pic>
        <p:nvPicPr>
          <p:cNvPr id="1026" name="Picture 2" descr="http://upload.wikimedia.org/wikipedia/en/9/97/Benito_Mussolini_Roman_Salut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381000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559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Benito Mussolini</a:t>
            </a:r>
            <a:endParaRPr lang="en-US" dirty="0"/>
          </a:p>
        </p:txBody>
      </p:sp>
      <p:sp>
        <p:nvSpPr>
          <p:cNvPr id="3" name="Content Placeholder 2"/>
          <p:cNvSpPr>
            <a:spLocks noGrp="1"/>
          </p:cNvSpPr>
          <p:nvPr>
            <p:ph idx="1"/>
          </p:nvPr>
        </p:nvSpPr>
        <p:spPr>
          <a:xfrm>
            <a:off x="457200" y="1600200"/>
            <a:ext cx="4495800" cy="5029200"/>
          </a:xfrm>
        </p:spPr>
        <p:txBody>
          <a:bodyPr>
            <a:normAutofit/>
          </a:bodyPr>
          <a:lstStyle/>
          <a:p>
            <a:r>
              <a:rPr lang="en-US" dirty="0" smtClean="0"/>
              <a:t>Fascism offers: </a:t>
            </a:r>
          </a:p>
          <a:p>
            <a:pPr lvl="1"/>
            <a:r>
              <a:rPr lang="en-US" dirty="0" smtClean="0"/>
              <a:t>Promised a stronger government that could deal with problems</a:t>
            </a:r>
          </a:p>
          <a:p>
            <a:pPr lvl="1"/>
            <a:r>
              <a:rPr lang="en-US" dirty="0" smtClean="0"/>
              <a:t>Promised to rebuild Italy’s military (ending unemployment)</a:t>
            </a:r>
          </a:p>
          <a:p>
            <a:pPr lvl="1"/>
            <a:r>
              <a:rPr lang="en-US" dirty="0" smtClean="0"/>
              <a:t>Mussolini’s personal army, the </a:t>
            </a:r>
            <a:r>
              <a:rPr lang="en-US" dirty="0" err="1" smtClean="0"/>
              <a:t>Blackshirts</a:t>
            </a:r>
            <a:r>
              <a:rPr lang="en-US" dirty="0" smtClean="0"/>
              <a:t>, beat up Communists</a:t>
            </a:r>
          </a:p>
          <a:p>
            <a:pPr lvl="1"/>
            <a:endParaRPr lang="en-US" dirty="0"/>
          </a:p>
        </p:txBody>
      </p:sp>
      <p:pic>
        <p:nvPicPr>
          <p:cNvPr id="2050" name="Picture 2" descr="http://2.bp.blogspot.com/-ZLmVuO06vVI/T5evQCmKu2I/AAAAAAAAAVc/a-Mprgs6mQE/s1600/2025_3r010_2025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57400"/>
            <a:ext cx="4352925"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8731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taly or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28600" y="2514600"/>
            <a:ext cx="220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Mussolini organized a group of followers  - veterans and other angry Italians – into the Fascist Party in 1919.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880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Used Violence &amp; Fear to intimidate political opponents</a:t>
            </a:r>
            <a:endParaRPr lang="en-US" dirty="0"/>
          </a:p>
        </p:txBody>
      </p:sp>
      <p:sp>
        <p:nvSpPr>
          <p:cNvPr id="4" name="Rectangle 3"/>
          <p:cNvSpPr/>
          <p:nvPr/>
        </p:nvSpPr>
        <p:spPr>
          <a:xfrm>
            <a:off x="228600" y="1676400"/>
            <a:ext cx="4572000" cy="923330"/>
          </a:xfrm>
          <a:prstGeom prst="rect">
            <a:avLst/>
          </a:prstGeom>
          <a:ln>
            <a:solidFill>
              <a:schemeClr val="accent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Mussolini organized his followers into a personal army called the Black Shirts. They believed violence better than voting</a:t>
            </a:r>
          </a:p>
        </p:txBody>
      </p:sp>
      <p:sp>
        <p:nvSpPr>
          <p:cNvPr id="5" name="Rectangle 4"/>
          <p:cNvSpPr/>
          <p:nvPr/>
        </p:nvSpPr>
        <p:spPr>
          <a:xfrm>
            <a:off x="4267200" y="5410200"/>
            <a:ext cx="4572000" cy="923330"/>
          </a:xfrm>
          <a:prstGeom prst="rect">
            <a:avLst/>
          </a:prstGeom>
          <a:ln>
            <a:solidFill>
              <a:schemeClr val="accent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Black Shirts attack peasants, broke up strikes, smashed printing presses of opposition, broke up socialist meetings</a:t>
            </a:r>
          </a:p>
        </p:txBody>
      </p:sp>
      <p:cxnSp>
        <p:nvCxnSpPr>
          <p:cNvPr id="7" name="Straight Arrow Connector 6"/>
          <p:cNvCxnSpPr>
            <a:endCxn id="5" idx="0"/>
          </p:cNvCxnSpPr>
          <p:nvPr/>
        </p:nvCxnSpPr>
        <p:spPr>
          <a:xfrm>
            <a:off x="3497024" y="2599730"/>
            <a:ext cx="3056176" cy="281047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ussolini's black shi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678" y="1295400"/>
            <a:ext cx="4558122" cy="2505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ssolini's blackshirts vio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60" y="3525688"/>
            <a:ext cx="3835391" cy="280784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7772400" y="6333530"/>
            <a:ext cx="0" cy="52447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2749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0" y="219165"/>
            <a:ext cx="5105400" cy="1143000"/>
          </a:xfrm>
        </p:spPr>
        <p:txBody>
          <a:bodyPr>
            <a:normAutofit fontScale="90000"/>
          </a:bodyPr>
          <a:lstStyle/>
          <a:p>
            <a:r>
              <a:rPr lang="en-US" dirty="0" smtClean="0"/>
              <a:t>Demonstrations of Strength &amp; Seize Power</a:t>
            </a:r>
            <a:endParaRPr lang="en-US" dirty="0"/>
          </a:p>
        </p:txBody>
      </p:sp>
      <p:sp>
        <p:nvSpPr>
          <p:cNvPr id="4" name="Rectangle 3"/>
          <p:cNvSpPr/>
          <p:nvPr/>
        </p:nvSpPr>
        <p:spPr>
          <a:xfrm>
            <a:off x="457200" y="1828800"/>
            <a:ext cx="4572000" cy="1200329"/>
          </a:xfrm>
          <a:prstGeom prst="rect">
            <a:avLst/>
          </a:prstGeom>
          <a:ln>
            <a:solidFill>
              <a:schemeClr val="accent1">
                <a:shade val="95000"/>
                <a:satMod val="105000"/>
              </a:schemeClr>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Fascists rallied at Naples and announced they would demand changes from the government. </a:t>
            </a:r>
            <a:r>
              <a:rPr kumimoji="0" lang="en-US" sz="1800" b="1" i="0" u="none" strike="noStrike" kern="1200" cap="none" spc="0" normalizeH="0" baseline="0" noProof="0" dirty="0">
                <a:ln>
                  <a:noFill/>
                </a:ln>
                <a:solidFill>
                  <a:prstClr val="black"/>
                </a:solidFill>
                <a:effectLst/>
                <a:uLnTx/>
                <a:uFillTx/>
                <a:latin typeface="Calibri"/>
                <a:ea typeface="+mn-ea"/>
                <a:cs typeface="+mn-cs"/>
              </a:rPr>
              <a:t>Mussolini’s March on Rome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1922</a:t>
            </a:r>
          </a:p>
        </p:txBody>
      </p:sp>
      <p:sp>
        <p:nvSpPr>
          <p:cNvPr id="5" name="TextBox 4"/>
          <p:cNvSpPr txBox="1"/>
          <p:nvPr/>
        </p:nvSpPr>
        <p:spPr>
          <a:xfrm>
            <a:off x="433552" y="5105400"/>
            <a:ext cx="2438400" cy="1477328"/>
          </a:xfrm>
          <a:prstGeom prst="rect">
            <a:avLst/>
          </a:prstGeom>
          <a:noFill/>
          <a:ln>
            <a:solidFill>
              <a:schemeClr val="accent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When Mussolini arrived in Rome, the king of Italy gives</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Mussolini the job of prime minister out of fear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Arrow Connector 6"/>
          <p:cNvCxnSpPr/>
          <p:nvPr/>
        </p:nvCxnSpPr>
        <p:spPr>
          <a:xfrm>
            <a:off x="1676400" y="0"/>
            <a:ext cx="0" cy="18288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2000" y="3200400"/>
            <a:ext cx="0" cy="18288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Image result for Mussolini’s March on 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572" y="1600200"/>
            <a:ext cx="3283827" cy="2451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ussolini appointed prime mini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96" y="3733800"/>
            <a:ext cx="3257550" cy="32575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981200" y="6324600"/>
            <a:ext cx="0" cy="53340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4963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Consolidate Power &amp; Suppress Opposition</a:t>
            </a:r>
            <a:endParaRPr lang="en-US" dirty="0"/>
          </a:p>
        </p:txBody>
      </p:sp>
      <p:sp>
        <p:nvSpPr>
          <p:cNvPr id="4" name="Rectangle 3"/>
          <p:cNvSpPr/>
          <p:nvPr/>
        </p:nvSpPr>
        <p:spPr>
          <a:xfrm>
            <a:off x="228600" y="1600200"/>
            <a:ext cx="4572000" cy="1200329"/>
          </a:xfrm>
          <a:prstGeom prst="rect">
            <a:avLst/>
          </a:prstGeom>
          <a:ln>
            <a:solidFill>
              <a:schemeClr val="accent1">
                <a:shade val="95000"/>
                <a:satMod val="105000"/>
              </a:schemeClr>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Mussolini used his new power in Italy to strengthen his own party. By 1925 he was rigging elections, censoring the press, jailing opposition</a:t>
            </a:r>
          </a:p>
        </p:txBody>
      </p:sp>
      <p:cxnSp>
        <p:nvCxnSpPr>
          <p:cNvPr id="6" name="Straight Arrow Connector 5"/>
          <p:cNvCxnSpPr/>
          <p:nvPr/>
        </p:nvCxnSpPr>
        <p:spPr>
          <a:xfrm>
            <a:off x="533400" y="274638"/>
            <a:ext cx="0" cy="132556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4600" y="3429000"/>
            <a:ext cx="4572000" cy="923330"/>
          </a:xfrm>
          <a:prstGeom prst="rect">
            <a:avLst/>
          </a:prstGeom>
          <a:ln>
            <a:solidFill>
              <a:schemeClr val="accent1">
                <a:shade val="95000"/>
                <a:satMod val="105000"/>
              </a:schemeClr>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1929, Mussolini made a deal with the pope, Pius XI, to get the support of the Catholics. Church gets independent Vatican</a:t>
            </a:r>
          </a:p>
        </p:txBody>
      </p:sp>
      <p:sp>
        <p:nvSpPr>
          <p:cNvPr id="8" name="TextBox 7"/>
          <p:cNvSpPr txBox="1"/>
          <p:nvPr/>
        </p:nvSpPr>
        <p:spPr>
          <a:xfrm>
            <a:off x="4800600" y="5181600"/>
            <a:ext cx="3733800" cy="1477328"/>
          </a:xfrm>
          <a:prstGeom prst="rect">
            <a:avLst/>
          </a:prstGeom>
          <a:noFill/>
          <a:ln>
            <a:solidFill>
              <a:schemeClr val="accent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Mussolini took control of the economy: His Fascist Party controlled industry, agriculture, trade. Lower class did not benefit, as wages stayed low.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Arrow Connector 9"/>
          <p:cNvCxnSpPr/>
          <p:nvPr/>
        </p:nvCxnSpPr>
        <p:spPr>
          <a:xfrm>
            <a:off x="2819400" y="2800529"/>
            <a:ext cx="762000" cy="62847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4352330"/>
            <a:ext cx="914400" cy="82927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Image result for mussolini appointed prime mini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133" y="1259105"/>
            <a:ext cx="2748166" cy="20405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ussolini and p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319409"/>
            <a:ext cx="3834220" cy="238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100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411162"/>
          </a:xfrm>
        </p:spPr>
        <p:txBody>
          <a:bodyPr>
            <a:normAutofit fontScale="90000"/>
          </a:bodyPr>
          <a:lstStyle/>
          <a:p>
            <a:r>
              <a:rPr lang="en-US" dirty="0" smtClean="0"/>
              <a:t>What did Mussolini do with absolute Power?</a:t>
            </a:r>
            <a:endParaRPr lang="en-US" dirty="0"/>
          </a:p>
        </p:txBody>
      </p:sp>
      <p:sp>
        <p:nvSpPr>
          <p:cNvPr id="3" name="Content Placeholder 2"/>
          <p:cNvSpPr>
            <a:spLocks noGrp="1"/>
          </p:cNvSpPr>
          <p:nvPr>
            <p:ph idx="1"/>
          </p:nvPr>
        </p:nvSpPr>
        <p:spPr>
          <a:xfrm>
            <a:off x="0" y="1143000"/>
            <a:ext cx="9296400" cy="5410200"/>
          </a:xfrm>
        </p:spPr>
        <p:txBody>
          <a:bodyPr>
            <a:normAutofit/>
          </a:bodyPr>
          <a:lstStyle/>
          <a:p>
            <a:r>
              <a:rPr lang="en-US" dirty="0" smtClean="0"/>
              <a:t>Took control over the economy</a:t>
            </a:r>
          </a:p>
          <a:p>
            <a:r>
              <a:rPr lang="en-US" dirty="0" smtClean="0"/>
              <a:t>Rebuilt industry and transportation</a:t>
            </a:r>
          </a:p>
          <a:p>
            <a:r>
              <a:rPr lang="en-US" dirty="0" smtClean="0"/>
              <a:t>Censored and arrested any groups that opposed him</a:t>
            </a:r>
          </a:p>
          <a:p>
            <a:r>
              <a:rPr lang="en-US" dirty="0" smtClean="0"/>
              <a:t>Outlawed the Communist Party </a:t>
            </a:r>
            <a:endParaRPr lang="en-US" dirty="0"/>
          </a:p>
        </p:txBody>
      </p:sp>
      <p:sp>
        <p:nvSpPr>
          <p:cNvPr id="4" name="AutoShape 2" descr="http://izquotes.com/quotes-pictures/quote-three-cheers-for-the-war-three-cheers-for-italy-s-war-and-three-cheers-for-war-in-general-peace-benito-mussolini-255130.jpg">
            <a:hlinkClick r:id="rId2"/>
          </p:cNvPr>
          <p:cNvSpPr>
            <a:spLocks noChangeAspect="1" noChangeArrowheads="1"/>
          </p:cNvSpPr>
          <p:nvPr/>
        </p:nvSpPr>
        <p:spPr bwMode="auto">
          <a:xfrm>
            <a:off x="155575" y="-982663"/>
            <a:ext cx="4352925" cy="2047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http://izquotes.com/quotes-pictures/quote-three-cheers-for-the-war-three-cheers-for-italy-s-war-and-three-cheers-for-war-in-general-peace-benito-mussolini-255130.jpg">
            <a:hlinkClick r:id="rId2"/>
          </p:cNvPr>
          <p:cNvSpPr>
            <a:spLocks noChangeAspect="1" noChangeArrowheads="1"/>
          </p:cNvSpPr>
          <p:nvPr/>
        </p:nvSpPr>
        <p:spPr bwMode="auto">
          <a:xfrm>
            <a:off x="307975" y="-830263"/>
            <a:ext cx="4352925" cy="2047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077" y="3733800"/>
            <a:ext cx="7124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3557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Hitler</a:t>
            </a:r>
            <a:endParaRPr lang="en-US" dirty="0"/>
          </a:p>
        </p:txBody>
      </p:sp>
      <p:sp>
        <p:nvSpPr>
          <p:cNvPr id="3" name="Content Placeholder 2"/>
          <p:cNvSpPr>
            <a:spLocks noGrp="1"/>
          </p:cNvSpPr>
          <p:nvPr>
            <p:ph idx="1"/>
          </p:nvPr>
        </p:nvSpPr>
        <p:spPr>
          <a:xfrm>
            <a:off x="457200" y="1600200"/>
            <a:ext cx="4419600" cy="4525963"/>
          </a:xfrm>
        </p:spPr>
        <p:txBody>
          <a:bodyPr>
            <a:normAutofit lnSpcReduction="10000"/>
          </a:bodyPr>
          <a:lstStyle/>
          <a:p>
            <a:r>
              <a:rPr lang="en-US" dirty="0" smtClean="0"/>
              <a:t>Why would the German people accept and support a Fascist and Totalitarian leader like Adolf Hitler?</a:t>
            </a:r>
          </a:p>
          <a:p>
            <a:endParaRPr lang="en-US" dirty="0" smtClean="0"/>
          </a:p>
          <a:p>
            <a:r>
              <a:rPr lang="en-US" dirty="0" smtClean="0"/>
              <a:t>What Problems did Germany Face after WW1?</a:t>
            </a:r>
            <a:endParaRPr lang="en-US" dirty="0"/>
          </a:p>
        </p:txBody>
      </p:sp>
      <p:sp>
        <p:nvSpPr>
          <p:cNvPr id="4" name="TextBox 3"/>
          <p:cNvSpPr txBox="1"/>
          <p:nvPr/>
        </p:nvSpPr>
        <p:spPr>
          <a:xfrm>
            <a:off x="4876800" y="1600200"/>
            <a:ext cx="3810000" cy="4247317"/>
          </a:xfrm>
          <a:prstGeom prst="rect">
            <a:avLst/>
          </a:prstGeom>
          <a:noFill/>
          <a:ln>
            <a:solidFill>
              <a:schemeClr val="accent1">
                <a:shade val="95000"/>
                <a:satMod val="10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German Inflation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Define Inflation: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Why did inflation impact German citizens so harshly but NOT French citizens?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Why couldn’t French Citizens buy goods in Germany and bring them back to France?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How do you think the Germans feel about  the French after reading Hemingway’s description of the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(use a specific quote to support your answer)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3242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t3.gstatic.com/images?q=tbn:ANd9GcR0j_jlHliQaASeFfmURS54Mwp0HGuOUa9Tps_RtHrNaDpw4R9Zg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6321" y="1066800"/>
            <a:ext cx="3810000" cy="32861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Great Depression in Germany</a:t>
            </a:r>
            <a:endParaRPr lang="en-US" dirty="0"/>
          </a:p>
        </p:txBody>
      </p:sp>
      <p:pic>
        <p:nvPicPr>
          <p:cNvPr id="1026" name="Picture 2" descr="http://cla.calpoly.edu/~lcall/213/reparation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71600"/>
            <a:ext cx="4543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oor Family in Berlin. The period between 1918 to 1933 was a time of low economic growth, mass unemployment and high inflation in Germany. All of these contributed to the support of extremist parties in Germany. The Nazis took great advantage of the situ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524250"/>
            <a:ext cx="5282521"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721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bp.blogspot.com/-PcAPUD7JjKo/TcwkO6OOX5I/AAAAAAAAAB8/TuShR7pAMBg/s1600/cart_printin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2" y="3124200"/>
            <a:ext cx="56578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413" y="1143000"/>
            <a:ext cx="3684587" cy="437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22238"/>
            <a:ext cx="8229600" cy="639762"/>
          </a:xfrm>
        </p:spPr>
        <p:txBody>
          <a:bodyPr>
            <a:normAutofit fontScale="90000"/>
          </a:bodyPr>
          <a:lstStyle/>
          <a:p>
            <a:r>
              <a:rPr lang="en-US" dirty="0" smtClean="0"/>
              <a:t>Hyper Inflation in Germany</a:t>
            </a:r>
            <a:endParaRPr lang="en-US" dirty="0"/>
          </a:p>
        </p:txBody>
      </p:sp>
      <p:pic>
        <p:nvPicPr>
          <p:cNvPr id="2053" name="Picture 5" descr="http://graphics8.nytimes.com/images/2008/10/04/world/04germany_600.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838200"/>
            <a:ext cx="3775364"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82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28600"/>
            <a:ext cx="5029200" cy="685800"/>
          </a:xfrm>
        </p:spPr>
        <p:txBody>
          <a:bodyPr>
            <a:normAutofit fontScale="90000"/>
          </a:bodyPr>
          <a:lstStyle/>
          <a:p>
            <a:r>
              <a:rPr lang="en-US" dirty="0" smtClean="0"/>
              <a:t>The Outbreak of War</a:t>
            </a:r>
            <a:endParaRPr lang="en-US" dirty="0"/>
          </a:p>
        </p:txBody>
      </p:sp>
      <p:sp>
        <p:nvSpPr>
          <p:cNvPr id="3" name="Content Placeholder 2"/>
          <p:cNvSpPr>
            <a:spLocks noGrp="1"/>
          </p:cNvSpPr>
          <p:nvPr>
            <p:ph idx="1"/>
          </p:nvPr>
        </p:nvSpPr>
        <p:spPr>
          <a:xfrm>
            <a:off x="0" y="0"/>
            <a:ext cx="4114800" cy="6858000"/>
          </a:xfrm>
        </p:spPr>
        <p:txBody>
          <a:bodyPr>
            <a:normAutofit fontScale="77500" lnSpcReduction="20000"/>
          </a:bodyPr>
          <a:lstStyle/>
          <a:p>
            <a:r>
              <a:rPr lang="en-US" sz="2900" dirty="0" smtClean="0"/>
              <a:t>Between August 1 and August 6 Germany, Russia, France, A-H and Britain had all declared war on one another.  Historians still debate who (nation/leader) or what force caused WWI. Each country pointed their finger at someone else.</a:t>
            </a:r>
          </a:p>
          <a:p>
            <a:pPr marL="514350" indent="-514350">
              <a:buFont typeface="+mj-lt"/>
              <a:buAutoNum type="arabicPeriod"/>
            </a:pPr>
            <a:r>
              <a:rPr lang="en-US" dirty="0" smtClean="0"/>
              <a:t>Is it important to lay the blame for the war on one group or nation? Why or why not?</a:t>
            </a:r>
          </a:p>
          <a:p>
            <a:pPr marL="514350" indent="-514350">
              <a:buFont typeface="+mj-lt"/>
              <a:buAutoNum type="arabicPeriod"/>
            </a:pPr>
            <a:r>
              <a:rPr lang="en-US" dirty="0" smtClean="0"/>
              <a:t>Consider the causes of war we have discussed. Which do you think is the most significant and why? (Explain your answer)  </a:t>
            </a:r>
          </a:p>
          <a:p>
            <a:pPr marL="514350" indent="-514350">
              <a:buFont typeface="+mj-lt"/>
              <a:buAutoNum type="arabicPeriod"/>
            </a:pPr>
            <a:r>
              <a:rPr lang="en-US" dirty="0" smtClean="0"/>
              <a:t>Examine the cartoon – what does this drawing suggest about the outbreak of WWI?</a:t>
            </a:r>
            <a:endParaRPr lang="en-US" dirty="0"/>
          </a:p>
        </p:txBody>
      </p:sp>
      <p:pic>
        <p:nvPicPr>
          <p:cNvPr id="2051" name="Picture 3" descr="blame game wwi"/>
          <p:cNvPicPr>
            <a:picLocks noChangeAspect="1" noChangeArrowheads="1"/>
          </p:cNvPicPr>
          <p:nvPr/>
        </p:nvPicPr>
        <p:blipFill>
          <a:blip r:embed="rId2" cstate="print"/>
          <a:srcRect/>
          <a:stretch>
            <a:fillRect/>
          </a:stretch>
        </p:blipFill>
        <p:spPr bwMode="auto">
          <a:xfrm>
            <a:off x="838200" y="-152400"/>
            <a:ext cx="7087673" cy="7510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ring 1923 Germany printed more money to pay striking workers. Hyperinflation resulted, wiping out the value of savi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549275"/>
            <a:ext cx="9589726" cy="577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271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ter WW1 unemployment was a major feature of the German economy. The Wall Street Crash during the autumn of 1929 had terrible consequences. Between 1929 and 1933, high unemployment led to severe poverty in Germa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27639"/>
            <a:ext cx="10210800" cy="614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357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The Great Depression</a:t>
            </a:r>
            <a:endParaRPr lang="en-US" dirty="0"/>
          </a:p>
        </p:txBody>
      </p:sp>
      <p:sp>
        <p:nvSpPr>
          <p:cNvPr id="3" name="Content Placeholder 2"/>
          <p:cNvSpPr>
            <a:spLocks noGrp="1"/>
          </p:cNvSpPr>
          <p:nvPr>
            <p:ph idx="1"/>
          </p:nvPr>
        </p:nvSpPr>
        <p:spPr>
          <a:xfrm>
            <a:off x="0" y="457200"/>
            <a:ext cx="9144000" cy="6400800"/>
          </a:xfrm>
        </p:spPr>
        <p:txBody>
          <a:bodyPr>
            <a:normAutofit lnSpcReduction="10000"/>
          </a:bodyPr>
          <a:lstStyle/>
          <a:p>
            <a:pPr>
              <a:buNone/>
            </a:pPr>
            <a:r>
              <a:rPr lang="en-US" dirty="0" smtClean="0"/>
              <a:t>Major causes</a:t>
            </a:r>
          </a:p>
          <a:p>
            <a:r>
              <a:rPr lang="en-US" dirty="0" smtClean="0"/>
              <a:t>America was wealthier than Europe</a:t>
            </a:r>
          </a:p>
          <a:p>
            <a:pPr lvl="1"/>
            <a:r>
              <a:rPr lang="en-US" b="1" u="sng" dirty="0" smtClean="0"/>
              <a:t>Dawes Plan</a:t>
            </a:r>
            <a:r>
              <a:rPr lang="en-US" b="1" dirty="0" smtClean="0"/>
              <a:t>: </a:t>
            </a:r>
            <a:r>
              <a:rPr lang="en-US" dirty="0" smtClean="0"/>
              <a:t>America lent money to Europe to rebuild</a:t>
            </a:r>
          </a:p>
          <a:p>
            <a:pPr lvl="2"/>
            <a:r>
              <a:rPr lang="en-US" dirty="0" smtClean="0"/>
              <a:t>Helped Germany afford reparations</a:t>
            </a:r>
          </a:p>
          <a:p>
            <a:pPr lvl="1"/>
            <a:r>
              <a:rPr lang="en-US" b="1" dirty="0" smtClean="0"/>
              <a:t>Tariffs</a:t>
            </a:r>
            <a:endParaRPr lang="en-US" dirty="0" smtClean="0"/>
          </a:p>
          <a:p>
            <a:pPr lvl="2"/>
            <a:r>
              <a:rPr lang="en-US" dirty="0" smtClean="0"/>
              <a:t>America blocked European goods from being bought</a:t>
            </a:r>
          </a:p>
          <a:p>
            <a:pPr lvl="2"/>
            <a:r>
              <a:rPr lang="en-US" dirty="0" smtClean="0"/>
              <a:t>Europeans bought cheap, mass produced American goods		</a:t>
            </a:r>
          </a:p>
          <a:p>
            <a:endParaRPr lang="en-US" i="1" dirty="0" smtClean="0"/>
          </a:p>
          <a:p>
            <a:r>
              <a:rPr lang="en-US" i="1" dirty="0" smtClean="0"/>
              <a:t>What would happen if the rich decided to stop investing in businesses?</a:t>
            </a:r>
            <a:endParaRPr lang="en-US" dirty="0" smtClean="0"/>
          </a:p>
          <a:p>
            <a:r>
              <a:rPr lang="en-US" i="1" dirty="0" smtClean="0"/>
              <a:t>What would happen if America could no longer lend money to Europe? </a:t>
            </a:r>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4280443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Modern World\5. Long War\interwar years\great depression\flow of money in interwar world.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189652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Germany’s Problems After WW1</a:t>
            </a:r>
            <a:endParaRPr lang="en-US" dirty="0"/>
          </a:p>
        </p:txBody>
      </p:sp>
      <p:sp>
        <p:nvSpPr>
          <p:cNvPr id="3" name="Content Placeholder 2"/>
          <p:cNvSpPr>
            <a:spLocks noGrp="1"/>
          </p:cNvSpPr>
          <p:nvPr>
            <p:ph idx="1"/>
          </p:nvPr>
        </p:nvSpPr>
        <p:spPr>
          <a:xfrm>
            <a:off x="457200" y="1600200"/>
            <a:ext cx="8534400" cy="4525963"/>
          </a:xfrm>
        </p:spPr>
        <p:txBody>
          <a:bodyPr>
            <a:normAutofit fontScale="92500" lnSpcReduction="10000"/>
          </a:bodyPr>
          <a:lstStyle/>
          <a:p>
            <a:r>
              <a:rPr lang="en-US" dirty="0" smtClean="0"/>
              <a:t>General Distrust and Dislike of new German Government (the Weimar republic)</a:t>
            </a:r>
          </a:p>
          <a:p>
            <a:r>
              <a:rPr lang="en-US" dirty="0" smtClean="0"/>
              <a:t>Many political parties (including Communists) who fought for power.</a:t>
            </a:r>
          </a:p>
          <a:p>
            <a:r>
              <a:rPr lang="en-US" dirty="0" smtClean="0"/>
              <a:t>Lost a ton of land (Rhineland) &amp; industrial power</a:t>
            </a:r>
          </a:p>
          <a:p>
            <a:r>
              <a:rPr lang="en-US" dirty="0" smtClean="0"/>
              <a:t>War costs &amp; reparation high</a:t>
            </a:r>
          </a:p>
          <a:p>
            <a:r>
              <a:rPr lang="en-US" dirty="0" smtClean="0"/>
              <a:t>Inflation surged when Germany simply printed more money</a:t>
            </a:r>
          </a:p>
          <a:p>
            <a:r>
              <a:rPr lang="en-US" dirty="0" smtClean="0"/>
              <a:t>Relied on US loans to rebuild (stock market crash…)</a:t>
            </a:r>
            <a:endParaRPr lang="en-US" dirty="0"/>
          </a:p>
        </p:txBody>
      </p:sp>
    </p:spTree>
    <p:extLst>
      <p:ext uri="{BB962C8B-B14F-4D97-AF65-F5344CB8AC3E}">
        <p14:creationId xmlns:p14="http://schemas.microsoft.com/office/powerpoint/2010/main" val="5215103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of Hitler</a:t>
            </a:r>
            <a:endParaRPr lang="en-US" dirty="0"/>
          </a:p>
        </p:txBody>
      </p:sp>
      <p:pic>
        <p:nvPicPr>
          <p:cNvPr id="38913" name="Picture 1" descr="http://www.historyplace.com/worldwar2/riseofhitler/hitler-ww1.jpg"/>
          <p:cNvPicPr>
            <a:picLocks noChangeAspect="1" noChangeArrowheads="1"/>
          </p:cNvPicPr>
          <p:nvPr/>
        </p:nvPicPr>
        <p:blipFill>
          <a:blip r:embed="rId2" cstate="print"/>
          <a:srcRect/>
          <a:stretch>
            <a:fillRect/>
          </a:stretch>
        </p:blipFill>
        <p:spPr bwMode="auto">
          <a:xfrm>
            <a:off x="2286000" y="1905000"/>
            <a:ext cx="3810000" cy="3971925"/>
          </a:xfrm>
          <a:prstGeom prst="rect">
            <a:avLst/>
          </a:prstGeom>
          <a:noFill/>
        </p:spPr>
      </p:pic>
      <p:pic>
        <p:nvPicPr>
          <p:cNvPr id="5" name="Picture 4" descr="Picture showing Hitler standing among crowd in the Odeonsplatz, 1914"/>
          <p:cNvPicPr/>
          <p:nvPr/>
        </p:nvPicPr>
        <p:blipFill>
          <a:blip r:embed="rId3" cstate="print"/>
          <a:srcRect/>
          <a:stretch>
            <a:fillRect/>
          </a:stretch>
        </p:blipFill>
        <p:spPr bwMode="auto">
          <a:xfrm>
            <a:off x="152400" y="990600"/>
            <a:ext cx="2286000" cy="1676400"/>
          </a:xfrm>
          <a:prstGeom prst="rect">
            <a:avLst/>
          </a:prstGeom>
          <a:noFill/>
          <a:ln w="9525">
            <a:noFill/>
            <a:miter lim="800000"/>
            <a:headEnd/>
            <a:tailEnd/>
          </a:ln>
        </p:spPr>
      </p:pic>
      <p:pic>
        <p:nvPicPr>
          <p:cNvPr id="38915" name="Picture 3" descr="http://www.solarnavigator.net/history/explorers_history/adolf_hitler_time_magazine_cover_1945.jpg"/>
          <p:cNvPicPr>
            <a:picLocks noChangeAspect="1" noChangeArrowheads="1"/>
          </p:cNvPicPr>
          <p:nvPr/>
        </p:nvPicPr>
        <p:blipFill>
          <a:blip r:embed="rId4" cstate="print"/>
          <a:srcRect/>
          <a:stretch>
            <a:fillRect/>
          </a:stretch>
        </p:blipFill>
        <p:spPr bwMode="auto">
          <a:xfrm>
            <a:off x="6096000" y="3124200"/>
            <a:ext cx="2667000" cy="3454814"/>
          </a:xfrm>
          <a:prstGeom prst="rect">
            <a:avLst/>
          </a:prstGeom>
          <a:noFill/>
        </p:spPr>
      </p:pic>
    </p:spTree>
    <p:extLst>
      <p:ext uri="{BB962C8B-B14F-4D97-AF65-F5344CB8AC3E}">
        <p14:creationId xmlns:p14="http://schemas.microsoft.com/office/powerpoint/2010/main" val="25487112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Germany (the Interwar Years) </a:t>
            </a:r>
            <a:endParaRPr lang="en-US" dirty="0"/>
          </a:p>
        </p:txBody>
      </p:sp>
      <p:sp>
        <p:nvSpPr>
          <p:cNvPr id="3" name="Content Placeholder 2"/>
          <p:cNvSpPr>
            <a:spLocks noGrp="1"/>
          </p:cNvSpPr>
          <p:nvPr>
            <p:ph idx="1"/>
          </p:nvPr>
        </p:nvSpPr>
        <p:spPr>
          <a:xfrm>
            <a:off x="533400" y="5638800"/>
            <a:ext cx="3048000" cy="1219200"/>
          </a:xfrm>
        </p:spPr>
        <p:txBody>
          <a:bodyPr>
            <a:normAutofit fontScale="55000" lnSpcReduction="20000"/>
          </a:bodyPr>
          <a:lstStyle/>
          <a:p>
            <a:r>
              <a:rPr lang="en-US" dirty="0" smtClean="0"/>
              <a:t>This young woman is burning German Marks because the paper burned longer than the wood you could buy with the money.</a:t>
            </a:r>
          </a:p>
        </p:txBody>
      </p:sp>
      <p:pic>
        <p:nvPicPr>
          <p:cNvPr id="1026" name="Picture 2" descr="http://www.popcultmag.com/oddglimpses/international/scrip/kids.jpg"/>
          <p:cNvPicPr>
            <a:picLocks noChangeAspect="1" noChangeArrowheads="1"/>
          </p:cNvPicPr>
          <p:nvPr/>
        </p:nvPicPr>
        <p:blipFill>
          <a:blip r:embed="rId2" cstate="print"/>
          <a:srcRect/>
          <a:stretch>
            <a:fillRect/>
          </a:stretch>
        </p:blipFill>
        <p:spPr bwMode="auto">
          <a:xfrm>
            <a:off x="3429000" y="1143000"/>
            <a:ext cx="2639429" cy="2971802"/>
          </a:xfrm>
          <a:prstGeom prst="rect">
            <a:avLst/>
          </a:prstGeom>
          <a:noFill/>
        </p:spPr>
      </p:pic>
      <p:pic>
        <p:nvPicPr>
          <p:cNvPr id="1028" name="Picture 4" descr="http://michaelbunker.com/uploaded_images/weimarburningmoney-761995.jpg"/>
          <p:cNvPicPr>
            <a:picLocks noChangeAspect="1" noChangeArrowheads="1"/>
          </p:cNvPicPr>
          <p:nvPr/>
        </p:nvPicPr>
        <p:blipFill>
          <a:blip r:embed="rId3" cstate="print"/>
          <a:srcRect/>
          <a:stretch>
            <a:fillRect/>
          </a:stretch>
        </p:blipFill>
        <p:spPr bwMode="auto">
          <a:xfrm>
            <a:off x="0" y="914400"/>
            <a:ext cx="3419475" cy="4676776"/>
          </a:xfrm>
          <a:prstGeom prst="rect">
            <a:avLst/>
          </a:prstGeom>
          <a:noFill/>
        </p:spPr>
      </p:pic>
      <p:sp>
        <p:nvSpPr>
          <p:cNvPr id="7169" name="Rectangle 1"/>
          <p:cNvSpPr>
            <a:spLocks noChangeArrowheads="1"/>
          </p:cNvSpPr>
          <p:nvPr/>
        </p:nvSpPr>
        <p:spPr bwMode="auto">
          <a:xfrm>
            <a:off x="6248400" y="867490"/>
            <a:ext cx="2667000" cy="2554545"/>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Times New Roman" pitchFamily="18" charset="0"/>
                <a:cs typeface="Arial" pitchFamily="34" charset="0"/>
              </a:rPr>
              <a:t>1. Immediately after WWI, Germany faced major problems: political parties argued, many Germans disliked the government for signing the Treaty, need to pay reparations drove inflation and high unemployment.</a:t>
            </a:r>
            <a:endPar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pic>
        <p:nvPicPr>
          <p:cNvPr id="7171" name="Picture 3" descr="http://zimland.org/img/1923_german_inflation.jpg"/>
          <p:cNvPicPr>
            <a:picLocks noChangeAspect="1" noChangeArrowheads="1"/>
          </p:cNvPicPr>
          <p:nvPr/>
        </p:nvPicPr>
        <p:blipFill>
          <a:blip r:embed="rId4" cstate="print"/>
          <a:srcRect/>
          <a:stretch>
            <a:fillRect/>
          </a:stretch>
        </p:blipFill>
        <p:spPr bwMode="auto">
          <a:xfrm>
            <a:off x="4886325" y="3800474"/>
            <a:ext cx="4257675" cy="3057526"/>
          </a:xfrm>
          <a:prstGeom prst="rect">
            <a:avLst/>
          </a:prstGeom>
          <a:noFill/>
        </p:spPr>
      </p:pic>
    </p:spTree>
    <p:extLst>
      <p:ext uri="{BB962C8B-B14F-4D97-AF65-F5344CB8AC3E}">
        <p14:creationId xmlns:p14="http://schemas.microsoft.com/office/powerpoint/2010/main" val="25629193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0"/>
            <a:ext cx="3352800" cy="1938992"/>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2. Hitler joined the Nazi Party in 1919, eventually becoming its leader.  He used his own personal fighting squad, the Brown Shirts, to intimidate his opponents.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9937" name="Rectangle 1"/>
          <p:cNvSpPr>
            <a:spLocks noChangeArrowheads="1"/>
          </p:cNvSpPr>
          <p:nvPr/>
        </p:nvSpPr>
        <p:spPr bwMode="auto">
          <a:xfrm>
            <a:off x="5715000" y="4876800"/>
            <a:ext cx="3124200" cy="1754326"/>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Times New Roman" pitchFamily="18" charset="0"/>
                <a:cs typeface="Arial" pitchFamily="34" charset="0"/>
              </a:rPr>
              <a:t>3. In 1923, inspired by Mussolini, Hitler tried to lead an uprising in Munich against the Weimar government.  He failed and was sent to jail.</a:t>
            </a:r>
            <a:endPar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pic>
        <p:nvPicPr>
          <p:cNvPr id="39943" name="Picture 7" descr="File:Hitlermember.png">
            <a:hlinkClick r:id="rId2"/>
          </p:cNvPr>
          <p:cNvPicPr>
            <a:picLocks noChangeAspect="1" noChangeArrowheads="1"/>
          </p:cNvPicPr>
          <p:nvPr/>
        </p:nvPicPr>
        <p:blipFill>
          <a:blip r:embed="rId3" cstate="print"/>
          <a:srcRect/>
          <a:stretch>
            <a:fillRect/>
          </a:stretch>
        </p:blipFill>
        <p:spPr bwMode="auto">
          <a:xfrm>
            <a:off x="3962400" y="0"/>
            <a:ext cx="4105275" cy="2695576"/>
          </a:xfrm>
          <a:prstGeom prst="rect">
            <a:avLst/>
          </a:prstGeom>
          <a:noFill/>
        </p:spPr>
      </p:pic>
      <p:pic>
        <p:nvPicPr>
          <p:cNvPr id="39947" name="Picture 11" descr="Bundesarchiv Bild 119-1486, Hitler-Putsch, München, Marienplatz.jpg">
            <a:hlinkClick r:id="rId4"/>
          </p:cNvPr>
          <p:cNvPicPr>
            <a:picLocks noChangeAspect="1" noChangeArrowheads="1"/>
          </p:cNvPicPr>
          <p:nvPr/>
        </p:nvPicPr>
        <p:blipFill>
          <a:blip r:embed="rId5" cstate="print"/>
          <a:srcRect/>
          <a:stretch>
            <a:fillRect/>
          </a:stretch>
        </p:blipFill>
        <p:spPr bwMode="auto">
          <a:xfrm>
            <a:off x="1447800" y="4343400"/>
            <a:ext cx="4144943" cy="2514600"/>
          </a:xfrm>
          <a:prstGeom prst="rect">
            <a:avLst/>
          </a:prstGeom>
          <a:noFill/>
        </p:spPr>
      </p:pic>
      <p:cxnSp>
        <p:nvCxnSpPr>
          <p:cNvPr id="7" name="Straight Arrow Connector 6"/>
          <p:cNvCxnSpPr/>
          <p:nvPr/>
        </p:nvCxnSpPr>
        <p:spPr>
          <a:xfrm rot="16200000" flipH="1">
            <a:off x="3467100" y="2628900"/>
            <a:ext cx="25146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9951" name="Picture 15" descr="http://upload.wikimedia.org/wikipedia/commons/thumb/d/d7/Bundesarchiv_Bild_146-2007-0003%2C_Soldaten_bei_der_Verhaftung_von_Stadtr%C3%A4ten.jpg/220px-Bundesarchiv_Bild_146-2007-0003%2C_Soldaten_bei_der_Verhaftung_von_Stadtr%C3%A4ten.jpg">
            <a:hlinkClick r:id="rId6"/>
          </p:cNvPr>
          <p:cNvPicPr>
            <a:picLocks noChangeAspect="1" noChangeArrowheads="1"/>
          </p:cNvPicPr>
          <p:nvPr/>
        </p:nvPicPr>
        <p:blipFill>
          <a:blip r:embed="rId7" cstate="print"/>
          <a:srcRect/>
          <a:stretch>
            <a:fillRect/>
          </a:stretch>
        </p:blipFill>
        <p:spPr bwMode="auto">
          <a:xfrm>
            <a:off x="762000" y="2438400"/>
            <a:ext cx="2971800" cy="2147801"/>
          </a:xfrm>
          <a:prstGeom prst="rect">
            <a:avLst/>
          </a:prstGeom>
          <a:noFill/>
        </p:spPr>
      </p:pic>
    </p:spTree>
    <p:extLst>
      <p:ext uri="{BB962C8B-B14F-4D97-AF65-F5344CB8AC3E}">
        <p14:creationId xmlns:p14="http://schemas.microsoft.com/office/powerpoint/2010/main" val="31120148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57200"/>
            <a:ext cx="2743200" cy="203132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4. While in jail, Hitler wrote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Mein </a:t>
            </a:r>
            <a:r>
              <a:rPr kumimoji="0" lang="en-US" sz="1800" b="1" i="1" u="none" strike="noStrike" kern="1200" cap="none" spc="0" normalizeH="0" baseline="0" noProof="0" dirty="0" err="1" smtClean="0">
                <a:ln>
                  <a:noFill/>
                </a:ln>
                <a:solidFill>
                  <a:prstClr val="black"/>
                </a:solidFill>
                <a:effectLst/>
                <a:uLnTx/>
                <a:uFillTx/>
                <a:latin typeface="Calibri"/>
                <a:ea typeface="+mn-ea"/>
                <a:cs typeface="+mn-cs"/>
              </a:rPr>
              <a:t>Kampf</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 book that became the basis for Nazi Party ideas.  He blamed Jews, communists, and businessmen for losing WWI.</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38800" y="457200"/>
            <a:ext cx="2971800" cy="203132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5. Hitler was released from jail and continued to rally supporters.  Many people joined Hitler at the beginning of the Great Depression because he promised jobs and to end the Treaty.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Arrow Connector 6"/>
          <p:cNvCxnSpPr>
            <a:stCxn id="4" idx="3"/>
            <a:endCxn id="5" idx="1"/>
          </p:cNvCxnSpPr>
          <p:nvPr/>
        </p:nvCxnSpPr>
        <p:spPr>
          <a:xfrm>
            <a:off x="3276600" y="1472863"/>
            <a:ext cx="2362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upload.wikimedia.org/wikipedia/commons/thumb/3/30/Mein_Kampf_dust_jacket.jpeg/220px-Mein_Kampf_dust_jacket.jpeg">
            <a:hlinkClick r:id="rId2"/>
          </p:cNvPr>
          <p:cNvPicPr>
            <a:picLocks noChangeAspect="1" noChangeArrowheads="1"/>
          </p:cNvPicPr>
          <p:nvPr/>
        </p:nvPicPr>
        <p:blipFill>
          <a:blip r:embed="rId3" cstate="print"/>
          <a:srcRect/>
          <a:stretch>
            <a:fillRect/>
          </a:stretch>
        </p:blipFill>
        <p:spPr bwMode="auto">
          <a:xfrm>
            <a:off x="457199" y="2667000"/>
            <a:ext cx="2780371" cy="2590800"/>
          </a:xfrm>
          <a:prstGeom prst="rect">
            <a:avLst/>
          </a:prstGeom>
          <a:noFill/>
        </p:spPr>
      </p:pic>
      <p:pic>
        <p:nvPicPr>
          <p:cNvPr id="4100" name="Picture 4" descr="File:Hitler 1928.jpg">
            <a:hlinkClick r:id="rId4"/>
          </p:cNvPr>
          <p:cNvPicPr>
            <a:picLocks noChangeAspect="1" noChangeArrowheads="1"/>
          </p:cNvPicPr>
          <p:nvPr/>
        </p:nvPicPr>
        <p:blipFill>
          <a:blip r:embed="rId5" cstate="print"/>
          <a:srcRect/>
          <a:stretch>
            <a:fillRect/>
          </a:stretch>
        </p:blipFill>
        <p:spPr bwMode="auto">
          <a:xfrm>
            <a:off x="2971801" y="2438400"/>
            <a:ext cx="2796374" cy="4419600"/>
          </a:xfrm>
          <a:prstGeom prst="rect">
            <a:avLst/>
          </a:prstGeom>
          <a:noFill/>
        </p:spPr>
      </p:pic>
      <p:pic>
        <p:nvPicPr>
          <p:cNvPr id="4102" name="Picture 6" descr="Adolf Hitler"/>
          <p:cNvPicPr>
            <a:picLocks noChangeAspect="1" noChangeArrowheads="1"/>
          </p:cNvPicPr>
          <p:nvPr/>
        </p:nvPicPr>
        <p:blipFill>
          <a:blip r:embed="rId6" cstate="print"/>
          <a:srcRect/>
          <a:stretch>
            <a:fillRect/>
          </a:stretch>
        </p:blipFill>
        <p:spPr bwMode="auto">
          <a:xfrm>
            <a:off x="5715001" y="3611597"/>
            <a:ext cx="3429000" cy="2608229"/>
          </a:xfrm>
          <a:prstGeom prst="rect">
            <a:avLst/>
          </a:prstGeom>
          <a:noFill/>
        </p:spPr>
      </p:pic>
    </p:spTree>
    <p:extLst>
      <p:ext uri="{BB962C8B-B14F-4D97-AF65-F5344CB8AC3E}">
        <p14:creationId xmlns:p14="http://schemas.microsoft.com/office/powerpoint/2010/main" val="15635492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609600"/>
          <a:ext cx="6858000" cy="4906368"/>
        </p:xfrm>
        <a:graphic>
          <a:graphicData uri="http://schemas.openxmlformats.org/drawingml/2006/table">
            <a:tbl>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393824">
                <a:tc>
                  <a:txBody>
                    <a:bodyPr/>
                    <a:lstStyle/>
                    <a:p>
                      <a:r>
                        <a:rPr lang="en-US" sz="2000" b="1" dirty="0"/>
                        <a:t>Date</a:t>
                      </a:r>
                    </a:p>
                  </a:txBody>
                  <a:tcPr marL="30788" marR="30788" marT="15394" marB="15394" anchor="ctr">
                    <a:lnL>
                      <a:noFill/>
                    </a:lnL>
                    <a:lnR>
                      <a:noFill/>
                    </a:lnR>
                    <a:lnB>
                      <a:noFill/>
                    </a:lnB>
                    <a:solidFill>
                      <a:schemeClr val="tx1">
                        <a:lumMod val="50000"/>
                        <a:lumOff val="50000"/>
                      </a:schemeClr>
                    </a:solidFill>
                  </a:tcPr>
                </a:tc>
                <a:tc>
                  <a:txBody>
                    <a:bodyPr/>
                    <a:lstStyle/>
                    <a:p>
                      <a:r>
                        <a:rPr lang="en-US" sz="2000" b="1" dirty="0"/>
                        <a:t>Votes</a:t>
                      </a:r>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2000" b="1" dirty="0"/>
                        <a:t>Percentage</a:t>
                      </a:r>
                      <a:br>
                        <a:rPr lang="en-US" sz="2000" b="1" dirty="0"/>
                      </a:br>
                      <a:r>
                        <a:rPr lang="en-US" sz="2000" b="1" dirty="0"/>
                        <a:t>of Votes</a:t>
                      </a:r>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2000" b="1"/>
                        <a:t>Seats in</a:t>
                      </a:r>
                      <a:br>
                        <a:rPr lang="en-US" sz="2000" b="1"/>
                      </a:br>
                      <a:r>
                        <a:rPr lang="en-US" sz="2000" b="1"/>
                        <a:t>Reichstag</a:t>
                      </a:r>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2000" b="1" dirty="0"/>
                        <a:t>Background</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0"/>
                  </a:ext>
                </a:extLst>
              </a:tr>
              <a:tr h="430589">
                <a:tc>
                  <a:txBody>
                    <a:bodyPr/>
                    <a:lstStyle/>
                    <a:p>
                      <a:r>
                        <a:rPr lang="en-US" sz="1600" b="1" dirty="0" smtClean="0">
                          <a:hlinkClick r:id="rId2" action="ppaction://hlinkfile" tooltip="German federal election, May 1924"/>
                        </a:rPr>
                        <a:t>May </a:t>
                      </a:r>
                      <a:r>
                        <a:rPr lang="en-US" sz="1600" b="1" dirty="0">
                          <a:hlinkClick r:id="rId2" action="ppaction://hlinkfile" tooltip="German federal election, May 1924"/>
                        </a:rPr>
                        <a:t>1924</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1, 918,300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6.5</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32</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a:t>Hitler in prison</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1"/>
                  </a:ext>
                </a:extLst>
              </a:tr>
              <a:tr h="629323">
                <a:tc>
                  <a:txBody>
                    <a:bodyPr/>
                    <a:lstStyle/>
                    <a:p>
                      <a:r>
                        <a:rPr lang="en-US" sz="1600" b="1" dirty="0" smtClean="0">
                          <a:hlinkClick r:id="rId3" action="ppaction://hlinkfile" tooltip="German federal election, December 1924"/>
                        </a:rPr>
                        <a:t>December </a:t>
                      </a:r>
                      <a:r>
                        <a:rPr lang="en-US" sz="1600" b="1" dirty="0">
                          <a:hlinkClick r:id="rId3" action="ppaction://hlinkfile" tooltip="German federal election, December 1924"/>
                        </a:rPr>
                        <a:t>1924</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907,300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3.0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14</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dirty="0"/>
                        <a:t>Hitler is </a:t>
                      </a:r>
                      <a:r>
                        <a:rPr lang="en-US" sz="1600" b="1" dirty="0" smtClean="0"/>
                        <a:t>released</a:t>
                      </a:r>
                    </a:p>
                    <a:p>
                      <a:r>
                        <a:rPr lang="en-US" sz="1600" b="1" dirty="0" smtClean="0"/>
                        <a:t> </a:t>
                      </a:r>
                      <a:r>
                        <a:rPr lang="en-US" sz="1600" b="1" dirty="0"/>
                        <a:t>from prison</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2"/>
                  </a:ext>
                </a:extLst>
              </a:tr>
              <a:tr h="430589">
                <a:tc>
                  <a:txBody>
                    <a:bodyPr/>
                    <a:lstStyle/>
                    <a:p>
                      <a:r>
                        <a:rPr lang="en-US" sz="1600" b="1" dirty="0" smtClean="0">
                          <a:hlinkClick r:id="rId4" action="ppaction://hlinkfile" tooltip="German federal election, 1928"/>
                        </a:rPr>
                        <a:t>May </a:t>
                      </a:r>
                      <a:r>
                        <a:rPr lang="en-US" sz="1600" b="1" dirty="0">
                          <a:hlinkClick r:id="rId4" action="ppaction://hlinkfile" tooltip="German federal election, 1928"/>
                        </a:rPr>
                        <a:t>1928</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810,100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2.6</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12</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a:t> </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3"/>
                  </a:ext>
                </a:extLst>
              </a:tr>
              <a:tr h="629323">
                <a:tc>
                  <a:txBody>
                    <a:bodyPr/>
                    <a:lstStyle/>
                    <a:p>
                      <a:r>
                        <a:rPr lang="en-US" sz="1600" b="1" dirty="0" smtClean="0">
                          <a:hlinkClick r:id="rId5" action="ppaction://hlinkfile" tooltip="German federal election, 1930"/>
                        </a:rPr>
                        <a:t>September </a:t>
                      </a:r>
                      <a:r>
                        <a:rPr lang="en-US" sz="1600" b="1" dirty="0">
                          <a:hlinkClick r:id="rId5" action="ppaction://hlinkfile" tooltip="German federal election, 1930"/>
                        </a:rPr>
                        <a:t>1930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6,409,600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18.3</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107</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dirty="0"/>
                        <a:t>After the </a:t>
                      </a:r>
                      <a:r>
                        <a:rPr lang="en-US" sz="1600" b="1" dirty="0" smtClean="0"/>
                        <a:t>financial</a:t>
                      </a:r>
                    </a:p>
                    <a:p>
                      <a:r>
                        <a:rPr lang="en-US" sz="1600" b="1" dirty="0" smtClean="0"/>
                        <a:t> </a:t>
                      </a:r>
                      <a:r>
                        <a:rPr lang="en-US" sz="1600" b="1" dirty="0"/>
                        <a:t>crisis</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4"/>
                  </a:ext>
                </a:extLst>
              </a:tr>
              <a:tr h="574174">
                <a:tc>
                  <a:txBody>
                    <a:bodyPr/>
                    <a:lstStyle/>
                    <a:p>
                      <a:r>
                        <a:rPr lang="en-US" sz="1600" b="1" dirty="0" smtClean="0">
                          <a:hlinkClick r:id="rId6" action="ppaction://hlinkfile" tooltip="German federal election, July 1932"/>
                        </a:rPr>
                        <a:t>July </a:t>
                      </a:r>
                      <a:r>
                        <a:rPr lang="en-US" sz="1600" b="1" dirty="0">
                          <a:hlinkClick r:id="rId6" action="ppaction://hlinkfile" tooltip="German federal election, July 1932"/>
                        </a:rPr>
                        <a:t>1932</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13,745,800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37.4</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230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dirty="0"/>
                        <a:t>After Hitler was candidate for presidency</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5"/>
                  </a:ext>
                </a:extLst>
              </a:tr>
              <a:tr h="629323">
                <a:tc>
                  <a:txBody>
                    <a:bodyPr/>
                    <a:lstStyle/>
                    <a:p>
                      <a:r>
                        <a:rPr lang="en-US" sz="1600" b="1" dirty="0" smtClean="0">
                          <a:hlinkClick r:id="rId7" action="ppaction://hlinkfile" tooltip="German federal election, November 1932"/>
                        </a:rPr>
                        <a:t>November </a:t>
                      </a:r>
                      <a:r>
                        <a:rPr lang="en-US" sz="1600" b="1" dirty="0">
                          <a:hlinkClick r:id="rId7" action="ppaction://hlinkfile" tooltip="German federal election, November 1932"/>
                        </a:rPr>
                        <a:t>1932</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11,737,000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33.1</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196</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dirty="0"/>
                        <a:t> </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6"/>
                  </a:ext>
                </a:extLst>
              </a:tr>
              <a:tr h="754525">
                <a:tc>
                  <a:txBody>
                    <a:bodyPr/>
                    <a:lstStyle/>
                    <a:p>
                      <a:r>
                        <a:rPr lang="en-US" sz="1600" b="1" dirty="0" smtClean="0">
                          <a:hlinkClick r:id="rId8" action="ppaction://hlinkfile" tooltip="German federal election, March 1933"/>
                        </a:rPr>
                        <a:t>March </a:t>
                      </a:r>
                      <a:r>
                        <a:rPr lang="en-US" sz="1600" b="1" dirty="0">
                          <a:hlinkClick r:id="rId8" action="ppaction://hlinkfile" tooltip="German federal election, March 1933"/>
                        </a:rPr>
                        <a:t>1933</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17,277,000</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43.9</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pPr algn="r"/>
                      <a:r>
                        <a:rPr lang="en-US" sz="1600" b="1" dirty="0" smtClean="0"/>
                        <a:t>288</a:t>
                      </a:r>
                      <a:endParaRPr lang="en-US" sz="1600" b="1" dirty="0"/>
                    </a:p>
                  </a:txBody>
                  <a:tcPr marL="30788" marR="30788" marT="15394" marB="15394" anchor="ctr">
                    <a:lnL>
                      <a:noFill/>
                    </a:lnL>
                    <a:lnR>
                      <a:noFill/>
                    </a:lnR>
                    <a:lnT>
                      <a:noFill/>
                    </a:lnT>
                    <a:lnB>
                      <a:noFill/>
                    </a:lnB>
                    <a:solidFill>
                      <a:schemeClr val="tx1">
                        <a:lumMod val="50000"/>
                        <a:lumOff val="50000"/>
                      </a:schemeClr>
                    </a:solidFill>
                  </a:tcPr>
                </a:tc>
                <a:tc>
                  <a:txBody>
                    <a:bodyPr/>
                    <a:lstStyle/>
                    <a:p>
                      <a:r>
                        <a:rPr lang="en-US" sz="1600" b="1" dirty="0"/>
                        <a:t>During Hitler's term as Chancellor of Germany</a:t>
                      </a:r>
                    </a:p>
                  </a:txBody>
                  <a:tcPr marL="30788" marR="30788" marT="15394" marB="15394"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7"/>
                  </a:ext>
                </a:extLst>
              </a:tr>
            </a:tbl>
          </a:graphicData>
        </a:graphic>
      </p:graphicFrame>
      <p:sp>
        <p:nvSpPr>
          <p:cNvPr id="43009" name="Rectangle 1"/>
          <p:cNvSpPr>
            <a:spLocks noChangeArrowheads="1"/>
          </p:cNvSpPr>
          <p:nvPr/>
        </p:nvSpPr>
        <p:spPr bwMode="auto">
          <a:xfrm>
            <a:off x="2667000" y="0"/>
            <a:ext cx="4038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Nazi Party Election Results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pic>
        <p:nvPicPr>
          <p:cNvPr id="11" name="Picture 7" descr="http://www.ushmm.org/propaganda/assets/images/500x/poster-our-last-hope.jpg"/>
          <p:cNvPicPr>
            <a:picLocks noChangeAspect="1" noChangeArrowheads="1"/>
          </p:cNvPicPr>
          <p:nvPr/>
        </p:nvPicPr>
        <p:blipFill>
          <a:blip r:embed="rId9" cstate="print"/>
          <a:srcRect/>
          <a:stretch>
            <a:fillRect/>
          </a:stretch>
        </p:blipFill>
        <p:spPr bwMode="auto">
          <a:xfrm>
            <a:off x="6507023" y="1066800"/>
            <a:ext cx="2636977" cy="3781425"/>
          </a:xfrm>
          <a:prstGeom prst="rect">
            <a:avLst/>
          </a:prstGeom>
          <a:noFill/>
        </p:spPr>
      </p:pic>
      <p:sp>
        <p:nvSpPr>
          <p:cNvPr id="12" name="TextBox 11"/>
          <p:cNvSpPr txBox="1"/>
          <p:nvPr/>
        </p:nvSpPr>
        <p:spPr>
          <a:xfrm>
            <a:off x="7010400" y="685800"/>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“Our Last Hope”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267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3886200" cy="487362"/>
          </a:xfrm>
        </p:spPr>
        <p:txBody>
          <a:bodyPr>
            <a:normAutofit fontScale="90000"/>
          </a:bodyPr>
          <a:lstStyle/>
          <a:p>
            <a:r>
              <a:rPr lang="en-US" sz="3100" b="1" dirty="0" smtClean="0"/>
              <a:t>Vision of War Prior to WW1</a:t>
            </a:r>
            <a:endParaRPr lang="en-US" sz="3100" b="1" dirty="0"/>
          </a:p>
        </p:txBody>
      </p:sp>
      <p:sp>
        <p:nvSpPr>
          <p:cNvPr id="4" name="Content Placeholder 3"/>
          <p:cNvSpPr>
            <a:spLocks noGrp="1"/>
          </p:cNvSpPr>
          <p:nvPr>
            <p:ph idx="1"/>
          </p:nvPr>
        </p:nvSpPr>
        <p:spPr>
          <a:xfrm>
            <a:off x="3962400" y="0"/>
            <a:ext cx="5181600" cy="3886200"/>
          </a:xfrm>
        </p:spPr>
        <p:txBody>
          <a:bodyPr>
            <a:normAutofit fontScale="85000" lnSpcReduction="20000"/>
          </a:bodyPr>
          <a:lstStyle/>
          <a:p>
            <a:r>
              <a:rPr lang="en-US" dirty="0" smtClean="0"/>
              <a:t>“There were parades in the street, flags, ribbons, and music burst forth everywhere, young recruits were marching triumphantly, their faces lighting up at the cheering…as never before, thousands and hundreds of thousands felt what they should have felt in peace time, that they belonged together.”</a:t>
            </a:r>
          </a:p>
          <a:p>
            <a:pPr lvl="1"/>
            <a:r>
              <a:rPr lang="en-US" sz="1700" dirty="0" smtClean="0"/>
              <a:t>“The Rushing Feeling of Fraternity” Stefan Zweig</a:t>
            </a:r>
          </a:p>
        </p:txBody>
      </p:sp>
      <p:pic>
        <p:nvPicPr>
          <p:cNvPr id="5" name="Picture 2" descr="http://www.historyplace.com/worldwar2/hitleryouth/hj-beginnings-german-mobilization.jpg"/>
          <p:cNvPicPr>
            <a:picLocks noChangeAspect="1" noChangeArrowheads="1"/>
          </p:cNvPicPr>
          <p:nvPr/>
        </p:nvPicPr>
        <p:blipFill>
          <a:blip r:embed="rId2" cstate="print"/>
          <a:srcRect/>
          <a:stretch>
            <a:fillRect/>
          </a:stretch>
        </p:blipFill>
        <p:spPr bwMode="auto">
          <a:xfrm>
            <a:off x="4724400" y="3657343"/>
            <a:ext cx="4191000" cy="3221439"/>
          </a:xfrm>
          <a:prstGeom prst="rect">
            <a:avLst/>
          </a:prstGeom>
          <a:noFill/>
        </p:spPr>
      </p:pic>
      <p:sp>
        <p:nvSpPr>
          <p:cNvPr id="6" name="TextBox 5"/>
          <p:cNvSpPr txBox="1"/>
          <p:nvPr/>
        </p:nvSpPr>
        <p:spPr>
          <a:xfrm>
            <a:off x="0" y="990600"/>
            <a:ext cx="3810000" cy="4924425"/>
          </a:xfrm>
          <a:prstGeom prst="rect">
            <a:avLst/>
          </a:prstGeom>
          <a:noFill/>
        </p:spPr>
        <p:txBody>
          <a:bodyPr wrap="square" rtlCol="0">
            <a:spAutoFit/>
          </a:bodyPr>
          <a:lstStyle/>
          <a:p>
            <a:r>
              <a:rPr lang="en-US" b="1" dirty="0" smtClean="0"/>
              <a:t>Short Response Questions: </a:t>
            </a:r>
          </a:p>
          <a:p>
            <a:pPr marL="342900" indent="-342900"/>
            <a:endParaRPr lang="en-US" sz="2000" dirty="0" smtClean="0"/>
          </a:p>
          <a:p>
            <a:pPr marL="342900" indent="-342900"/>
            <a:r>
              <a:rPr lang="en-US" sz="2800" dirty="0" smtClean="0"/>
              <a:t> How do Europeans respond to the outbreak of war?</a:t>
            </a:r>
            <a:endParaRPr lang="en-US" sz="2800" dirty="0"/>
          </a:p>
          <a:p>
            <a:pPr marL="342900" indent="-342900"/>
            <a:endParaRPr lang="en-US" sz="2800" dirty="0" smtClean="0"/>
          </a:p>
          <a:p>
            <a:pPr marL="342900" indent="-342900"/>
            <a:r>
              <a:rPr lang="en-US" sz="2800" dirty="0"/>
              <a:t>W</a:t>
            </a:r>
            <a:r>
              <a:rPr lang="en-US" sz="2800" dirty="0" smtClean="0"/>
              <a:t>hat reasons are given for why Europeans responded this way?</a:t>
            </a:r>
          </a:p>
          <a:p>
            <a:pPr marL="342900" indent="-342900"/>
            <a:endParaRPr lang="en-US" sz="2000" dirty="0"/>
          </a:p>
          <a:p>
            <a:pPr marL="342900" indent="-342900"/>
            <a:r>
              <a:rPr lang="en-US" sz="2000" dirty="0" smtClean="0"/>
              <a:t>(use specific information from the reading and the video clip to explain your answer)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3962400" cy="147732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6. The German government gave Hitler the title of chancellor in 1933 because it was thought that he could end the fighting between parties in the government.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609600" y="4724400"/>
            <a:ext cx="3962400" cy="203132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7. Hitler became a dictator by suspending rights, censoring the press, disbanding opposition political parties, and to killing any Nazis that may have been disloyal.  His secret police – Gestapo – and elite troops – SS – terrorized any opposition.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 name="Straight Arrow Connector 4"/>
          <p:cNvCxnSpPr/>
          <p:nvPr/>
        </p:nvCxnSpPr>
        <p:spPr>
          <a:xfrm rot="5400000">
            <a:off x="2552700" y="2933700"/>
            <a:ext cx="2819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986" name="Picture 2" descr="how did hitler rise 2">
            <a:hlinkClick r:id="rId2" tooltip="how did hitler rise 2"/>
          </p:cNvPr>
          <p:cNvPicPr>
            <a:picLocks noChangeAspect="1" noChangeArrowheads="1"/>
          </p:cNvPicPr>
          <p:nvPr/>
        </p:nvPicPr>
        <p:blipFill>
          <a:blip r:embed="rId3" cstate="print"/>
          <a:srcRect/>
          <a:stretch>
            <a:fillRect/>
          </a:stretch>
        </p:blipFill>
        <p:spPr bwMode="auto">
          <a:xfrm>
            <a:off x="228600" y="1981200"/>
            <a:ext cx="3122517" cy="2390776"/>
          </a:xfrm>
          <a:prstGeom prst="rect">
            <a:avLst/>
          </a:prstGeom>
          <a:noFill/>
        </p:spPr>
      </p:pic>
      <p:pic>
        <p:nvPicPr>
          <p:cNvPr id="13" name="Picture 3" descr="File:Bundesarchiv Bild 102-04062A, Nürnberg, Reichsparteitag, SA- und SS-Appell.jpg">
            <a:hlinkClick r:id="rId4"/>
          </p:cNvPr>
          <p:cNvPicPr>
            <a:picLocks noChangeAspect="1" noChangeArrowheads="1"/>
          </p:cNvPicPr>
          <p:nvPr/>
        </p:nvPicPr>
        <p:blipFill>
          <a:blip r:embed="rId5" cstate="print"/>
          <a:srcRect/>
          <a:stretch>
            <a:fillRect/>
          </a:stretch>
        </p:blipFill>
        <p:spPr bwMode="auto">
          <a:xfrm>
            <a:off x="5172075" y="457200"/>
            <a:ext cx="3971925" cy="5705476"/>
          </a:xfrm>
          <a:prstGeom prst="rect">
            <a:avLst/>
          </a:prstGeom>
          <a:noFill/>
        </p:spPr>
      </p:pic>
    </p:spTree>
    <p:extLst>
      <p:ext uri="{BB962C8B-B14F-4D97-AF65-F5344CB8AC3E}">
        <p14:creationId xmlns:p14="http://schemas.microsoft.com/office/powerpoint/2010/main" val="9675481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File:Bundesarchiv Bild 146-1972-026-11, Machtübernahme Hitlers.jpg">
            <a:hlinkClick r:id="rId2"/>
          </p:cNvPr>
          <p:cNvPicPr>
            <a:picLocks noChangeAspect="1" noChangeArrowheads="1"/>
          </p:cNvPicPr>
          <p:nvPr/>
        </p:nvPicPr>
        <p:blipFill>
          <a:blip r:embed="rId3" cstate="print"/>
          <a:srcRect/>
          <a:stretch>
            <a:fillRect/>
          </a:stretch>
        </p:blipFill>
        <p:spPr bwMode="auto">
          <a:xfrm>
            <a:off x="-1" y="0"/>
            <a:ext cx="9085891" cy="6858000"/>
          </a:xfrm>
          <a:prstGeom prst="rect">
            <a:avLst/>
          </a:prstGeom>
          <a:noFill/>
        </p:spPr>
      </p:pic>
    </p:spTree>
    <p:extLst>
      <p:ext uri="{BB962C8B-B14F-4D97-AF65-F5344CB8AC3E}">
        <p14:creationId xmlns:p14="http://schemas.microsoft.com/office/powerpoint/2010/main" val="19108923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4572000" cy="1200329"/>
          </a:xfrm>
          <a:prstGeom prst="rect">
            <a:avLst/>
          </a:prstGeom>
          <a:ln>
            <a:solidFill>
              <a:schemeClr val="tx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8. Hitler launched major public works projects to put people to work making highways, houses, or to plant forests.  He also built up weapons (against Treaty).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961" name="Rectangle 1"/>
          <p:cNvSpPr>
            <a:spLocks noChangeArrowheads="1"/>
          </p:cNvSpPr>
          <p:nvPr/>
        </p:nvSpPr>
        <p:spPr bwMode="auto">
          <a:xfrm>
            <a:off x="4800600" y="4433501"/>
            <a:ext cx="3810000" cy="2031325"/>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itchFamily="18" charset="0"/>
                <a:ea typeface="Times New Roman" pitchFamily="18" charset="0"/>
                <a:cs typeface="Times New Roman" pitchFamily="18" charset="0"/>
              </a:rPr>
              <a:t>9. The Nazi Party and Hitler’s government tried to bring unity in Germany through hatred of Jews.  The Nuremberg Laws were passed to limit the rights of Jews and Jews were attacked during the </a:t>
            </a:r>
            <a:r>
              <a:rPr kumimoji="0" lang="en-US" sz="1800" b="1" i="1" u="none" strike="noStrike" kern="1200" cap="none" spc="0" normalizeH="0" baseline="0" noProof="0" dirty="0" err="1" smtClean="0">
                <a:ln>
                  <a:noFill/>
                </a:ln>
                <a:solidFill>
                  <a:prstClr val="black"/>
                </a:solidFill>
                <a:effectLst/>
                <a:uLnTx/>
                <a:uFillTx/>
                <a:latin typeface="Times New Roman" pitchFamily="18" charset="0"/>
                <a:ea typeface="Times New Roman" pitchFamily="18" charset="0"/>
                <a:cs typeface="Times New Roman" pitchFamily="18" charset="0"/>
              </a:rPr>
              <a:t>Kristallnacht</a:t>
            </a:r>
            <a:r>
              <a:rPr kumimoji="0" lang="en-US"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p:txBody>
      </p:sp>
      <p:cxnSp>
        <p:nvCxnSpPr>
          <p:cNvPr id="5" name="Straight Arrow Connector 4"/>
          <p:cNvCxnSpPr/>
          <p:nvPr/>
        </p:nvCxnSpPr>
        <p:spPr>
          <a:xfrm rot="16200000" flipH="1">
            <a:off x="2628900" y="1866900"/>
            <a:ext cx="2971800" cy="228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descr="http://www.gendercide.org/images/pics/jews6.jpg"/>
          <p:cNvPicPr>
            <a:picLocks noChangeAspect="1" noChangeArrowheads="1"/>
          </p:cNvPicPr>
          <p:nvPr/>
        </p:nvPicPr>
        <p:blipFill>
          <a:blip r:embed="rId2" cstate="print"/>
          <a:srcRect/>
          <a:stretch>
            <a:fillRect/>
          </a:stretch>
        </p:blipFill>
        <p:spPr bwMode="auto">
          <a:xfrm>
            <a:off x="0" y="3761740"/>
            <a:ext cx="4038600" cy="3096260"/>
          </a:xfrm>
          <a:prstGeom prst="rect">
            <a:avLst/>
          </a:prstGeom>
          <a:noFill/>
        </p:spPr>
      </p:pic>
      <p:pic>
        <p:nvPicPr>
          <p:cNvPr id="40969" name="Picture 9" descr="File:Ztrib.jpg">
            <a:hlinkClick r:id="rId3"/>
          </p:cNvPr>
          <p:cNvPicPr>
            <a:picLocks noChangeAspect="1" noChangeArrowheads="1"/>
          </p:cNvPicPr>
          <p:nvPr/>
        </p:nvPicPr>
        <p:blipFill>
          <a:blip r:embed="rId4" cstate="print"/>
          <a:srcRect/>
          <a:stretch>
            <a:fillRect/>
          </a:stretch>
        </p:blipFill>
        <p:spPr bwMode="auto">
          <a:xfrm>
            <a:off x="990599" y="1828800"/>
            <a:ext cx="2606841" cy="1981200"/>
          </a:xfrm>
          <a:prstGeom prst="rect">
            <a:avLst/>
          </a:prstGeom>
          <a:noFill/>
        </p:spPr>
      </p:pic>
      <p:pic>
        <p:nvPicPr>
          <p:cNvPr id="40971" name="Picture 11" descr="http://www.jewishvirtuallibrary.org/images/brokewin.jpg"/>
          <p:cNvPicPr>
            <a:picLocks noChangeAspect="1" noChangeArrowheads="1"/>
          </p:cNvPicPr>
          <p:nvPr/>
        </p:nvPicPr>
        <p:blipFill>
          <a:blip r:embed="rId5" cstate="print"/>
          <a:srcRect/>
          <a:stretch>
            <a:fillRect/>
          </a:stretch>
        </p:blipFill>
        <p:spPr bwMode="auto">
          <a:xfrm>
            <a:off x="4772025" y="685800"/>
            <a:ext cx="4371975" cy="3524251"/>
          </a:xfrm>
          <a:prstGeom prst="rect">
            <a:avLst/>
          </a:prstGeom>
          <a:noFill/>
        </p:spPr>
      </p:pic>
    </p:spTree>
    <p:extLst>
      <p:ext uri="{BB962C8B-B14F-4D97-AF65-F5344CB8AC3E}">
        <p14:creationId xmlns:p14="http://schemas.microsoft.com/office/powerpoint/2010/main" val="4083551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smtClean="0"/>
              <a:t>Why would the German People accept and </a:t>
            </a:r>
            <a:r>
              <a:rPr lang="en-US" u="sng" dirty="0" smtClean="0"/>
              <a:t>support</a:t>
            </a:r>
            <a:r>
              <a:rPr lang="en-US" dirty="0" smtClean="0"/>
              <a:t> a Fascist/ Totalitarian leader like Adolf Hitler? </a:t>
            </a:r>
            <a:endParaRPr lang="en-US" dirty="0"/>
          </a:p>
        </p:txBody>
      </p:sp>
      <p:sp>
        <p:nvSpPr>
          <p:cNvPr id="3" name="Content Placeholder 2"/>
          <p:cNvSpPr>
            <a:spLocks noGrp="1"/>
          </p:cNvSpPr>
          <p:nvPr>
            <p:ph idx="1"/>
          </p:nvPr>
        </p:nvSpPr>
        <p:spPr>
          <a:xfrm>
            <a:off x="457200" y="2286000"/>
            <a:ext cx="4343400" cy="3840163"/>
          </a:xfrm>
        </p:spPr>
        <p:txBody>
          <a:bodyPr/>
          <a:lstStyle/>
          <a:p>
            <a:r>
              <a:rPr lang="en-US" dirty="0" smtClean="0"/>
              <a:t>Reasons?</a:t>
            </a:r>
            <a:endParaRPr lang="en-US" dirty="0"/>
          </a:p>
        </p:txBody>
      </p:sp>
      <p:sp>
        <p:nvSpPr>
          <p:cNvPr id="4" name="Rectangle 3"/>
          <p:cNvSpPr/>
          <p:nvPr/>
        </p:nvSpPr>
        <p:spPr>
          <a:xfrm>
            <a:off x="6400800" y="5664498"/>
            <a:ext cx="25146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a:t>
            </a: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2"/>
              </a:rPr>
              <a:t>www.youtube.com/watch?v=jFICRFKtAc4</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6" descr="Adolf Hitler"/>
          <p:cNvPicPr>
            <a:picLocks noChangeAspect="1" noChangeArrowheads="1"/>
          </p:cNvPicPr>
          <p:nvPr/>
        </p:nvPicPr>
        <p:blipFill>
          <a:blip r:embed="rId3" cstate="print"/>
          <a:srcRect/>
          <a:stretch>
            <a:fillRect/>
          </a:stretch>
        </p:blipFill>
        <p:spPr bwMode="auto">
          <a:xfrm>
            <a:off x="4724400" y="2404434"/>
            <a:ext cx="3962400" cy="3013954"/>
          </a:xfrm>
          <a:prstGeom prst="rect">
            <a:avLst/>
          </a:prstGeom>
          <a:noFill/>
        </p:spPr>
      </p:pic>
    </p:spTree>
    <p:extLst>
      <p:ext uri="{BB962C8B-B14F-4D97-AF65-F5344CB8AC3E}">
        <p14:creationId xmlns:p14="http://schemas.microsoft.com/office/powerpoint/2010/main" val="46262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Ideologies</a:t>
            </a:r>
            <a:endParaRPr lang="en-US" dirty="0"/>
          </a:p>
        </p:txBody>
      </p:sp>
      <p:sp>
        <p:nvSpPr>
          <p:cNvPr id="4" name="Text Placeholder 3"/>
          <p:cNvSpPr>
            <a:spLocks noGrp="1"/>
          </p:cNvSpPr>
          <p:nvPr>
            <p:ph type="body" idx="1"/>
          </p:nvPr>
        </p:nvSpPr>
        <p:spPr/>
        <p:txBody>
          <a:bodyPr/>
          <a:lstStyle/>
          <a:p>
            <a:r>
              <a:rPr lang="en-US" dirty="0" smtClean="0"/>
              <a:t>Nazi Ideology</a:t>
            </a:r>
            <a:endParaRPr lang="en-US" dirty="0"/>
          </a:p>
        </p:txBody>
      </p:sp>
      <p:sp>
        <p:nvSpPr>
          <p:cNvPr id="3" name="Content Placeholder 2"/>
          <p:cNvSpPr>
            <a:spLocks noGrp="1"/>
          </p:cNvSpPr>
          <p:nvPr>
            <p:ph sz="half" idx="2"/>
          </p:nvPr>
        </p:nvSpPr>
        <p:spPr/>
        <p:txBody>
          <a:bodyPr>
            <a:normAutofit fontScale="85000" lnSpcReduction="20000"/>
          </a:bodyPr>
          <a:lstStyle/>
          <a:p>
            <a:r>
              <a:rPr lang="en-US" dirty="0" smtClean="0"/>
              <a:t>Authoritarian, Totalitarian system</a:t>
            </a:r>
          </a:p>
          <a:p>
            <a:r>
              <a:rPr lang="en-US" dirty="0" smtClean="0"/>
              <a:t>Variety of fascism includes racism and anti-Semitism (prejudiced against Jews)</a:t>
            </a:r>
          </a:p>
          <a:p>
            <a:r>
              <a:rPr lang="en-US" dirty="0" smtClean="0"/>
              <a:t>Promised to rescue Germany from the Depression</a:t>
            </a:r>
          </a:p>
          <a:p>
            <a:pPr lvl="1"/>
            <a:r>
              <a:rPr lang="en-US" dirty="0" smtClean="0"/>
              <a:t>Works programs, social welfare…</a:t>
            </a:r>
          </a:p>
          <a:p>
            <a:r>
              <a:rPr lang="en-US" dirty="0" smtClean="0"/>
              <a:t>Argued that Germany's survival required a ‘New Order’</a:t>
            </a:r>
          </a:p>
          <a:p>
            <a:pPr lvl="1"/>
            <a:r>
              <a:rPr lang="en-US" dirty="0" smtClean="0"/>
              <a:t>Wanted a German empire in Europe </a:t>
            </a:r>
          </a:p>
          <a:p>
            <a:pPr lvl="1"/>
            <a:r>
              <a:rPr lang="en-US" dirty="0" smtClean="0"/>
              <a:t> Need land mass, resources, and expansion of population to compete with other powers</a:t>
            </a:r>
            <a:endParaRPr lang="en-US" dirty="0"/>
          </a:p>
        </p:txBody>
      </p:sp>
      <p:sp>
        <p:nvSpPr>
          <p:cNvPr id="5" name="Text Placeholder 4"/>
          <p:cNvSpPr>
            <a:spLocks noGrp="1"/>
          </p:cNvSpPr>
          <p:nvPr>
            <p:ph type="body" sz="quarter" idx="3"/>
          </p:nvPr>
        </p:nvSpPr>
        <p:spPr/>
        <p:txBody>
          <a:bodyPr/>
          <a:lstStyle/>
          <a:p>
            <a:r>
              <a:rPr lang="en-US" dirty="0" smtClean="0"/>
              <a:t>Fascist Italy</a:t>
            </a:r>
            <a:endParaRPr lang="en-US" dirty="0"/>
          </a:p>
        </p:txBody>
      </p:sp>
      <p:sp>
        <p:nvSpPr>
          <p:cNvPr id="6" name="Content Placeholder 5"/>
          <p:cNvSpPr>
            <a:spLocks noGrp="1"/>
          </p:cNvSpPr>
          <p:nvPr>
            <p:ph sz="quarter" idx="4"/>
          </p:nvPr>
        </p:nvSpPr>
        <p:spPr/>
        <p:txBody>
          <a:bodyPr>
            <a:normAutofit fontScale="92500" lnSpcReduction="10000"/>
          </a:bodyPr>
          <a:lstStyle/>
          <a:p>
            <a:r>
              <a:rPr lang="en-US" dirty="0" smtClean="0"/>
              <a:t>Authoritarian, Totalitarian system </a:t>
            </a:r>
          </a:p>
          <a:p>
            <a:pPr lvl="1"/>
            <a:r>
              <a:rPr lang="en-US" dirty="0" smtClean="0"/>
              <a:t>supports the state over the individual</a:t>
            </a:r>
          </a:p>
          <a:p>
            <a:pPr lvl="1"/>
            <a:r>
              <a:rPr lang="en-US" dirty="0" smtClean="0"/>
              <a:t>Human rights not valued</a:t>
            </a:r>
          </a:p>
          <a:p>
            <a:r>
              <a:rPr lang="en-US" dirty="0" smtClean="0"/>
              <a:t>Expansionist </a:t>
            </a:r>
          </a:p>
          <a:p>
            <a:pPr lvl="1"/>
            <a:r>
              <a:rPr lang="en-US" dirty="0" smtClean="0"/>
              <a:t>(wanted to  create a “New Roman Empire”)</a:t>
            </a:r>
          </a:p>
          <a:p>
            <a:r>
              <a:rPr lang="en-US" dirty="0" smtClean="0"/>
              <a:t>Anti-Communists</a:t>
            </a:r>
          </a:p>
          <a:p>
            <a:pPr lvl="1"/>
            <a:r>
              <a:rPr lang="en-US" dirty="0" smtClean="0"/>
              <a:t>Favors businesses over workers</a:t>
            </a:r>
          </a:p>
          <a:p>
            <a:r>
              <a:rPr lang="en-US" dirty="0" smtClean="0"/>
              <a:t>Favors violence and force to change governments</a:t>
            </a:r>
          </a:p>
          <a:p>
            <a:endParaRPr lang="en-US" dirty="0"/>
          </a:p>
        </p:txBody>
      </p:sp>
    </p:spTree>
    <p:extLst>
      <p:ext uri="{BB962C8B-B14F-4D97-AF65-F5344CB8AC3E}">
        <p14:creationId xmlns:p14="http://schemas.microsoft.com/office/powerpoint/2010/main" val="28677295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2700" dirty="0" smtClean="0"/>
              <a:t>Compare and contrast the actions, philosophies, and character traits of Mussolini and Hitler</a:t>
            </a:r>
            <a:endParaRPr lang="en-US" dirty="0"/>
          </a:p>
        </p:txBody>
      </p:sp>
      <p:pic>
        <p:nvPicPr>
          <p:cNvPr id="45058" name="Diagram 1"/>
          <p:cNvPicPr>
            <a:picLocks noChangeArrowheads="1"/>
          </p:cNvPicPr>
          <p:nvPr/>
        </p:nvPicPr>
        <p:blipFill>
          <a:blip r:embed="rId2" cstate="print"/>
          <a:srcRect/>
          <a:stretch>
            <a:fillRect/>
          </a:stretch>
        </p:blipFill>
        <p:spPr bwMode="auto">
          <a:xfrm>
            <a:off x="0" y="1600200"/>
            <a:ext cx="9144000" cy="4953000"/>
          </a:xfrm>
          <a:prstGeom prst="rect">
            <a:avLst/>
          </a:prstGeom>
          <a:noFill/>
        </p:spPr>
      </p:pic>
      <p:sp>
        <p:nvSpPr>
          <p:cNvPr id="4" name="TextBox 3"/>
          <p:cNvSpPr txBox="1"/>
          <p:nvPr/>
        </p:nvSpPr>
        <p:spPr>
          <a:xfrm>
            <a:off x="457200" y="1905000"/>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733800" y="2286000"/>
            <a:ext cx="2438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p:txBody>
      </p:sp>
      <p:sp>
        <p:nvSpPr>
          <p:cNvPr id="7" name="TextBox 6"/>
          <p:cNvSpPr txBox="1"/>
          <p:nvPr/>
        </p:nvSpPr>
        <p:spPr>
          <a:xfrm>
            <a:off x="533400" y="1219200"/>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Nazi Party Under Hitler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5638800" y="1219200"/>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Italian Fascists Under Mussolini</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38959" y="3886200"/>
            <a:ext cx="228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3810000" y="57150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304800" y="56388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5943600" y="56388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6019800" y="1905000"/>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6611007" y="3753534"/>
            <a:ext cx="228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810000" y="3788978"/>
            <a:ext cx="228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0945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2700" dirty="0" smtClean="0"/>
              <a:t>Compare and contrast the actions, philosophies, and character traits of Mussolini and Hitler</a:t>
            </a:r>
            <a:endParaRPr lang="en-US" dirty="0"/>
          </a:p>
        </p:txBody>
      </p:sp>
      <p:pic>
        <p:nvPicPr>
          <p:cNvPr id="45058" name="Diagram 1"/>
          <p:cNvPicPr>
            <a:picLocks noChangeArrowheads="1"/>
          </p:cNvPicPr>
          <p:nvPr/>
        </p:nvPicPr>
        <p:blipFill>
          <a:blip r:embed="rId2" cstate="print"/>
          <a:srcRect/>
          <a:stretch>
            <a:fillRect/>
          </a:stretch>
        </p:blipFill>
        <p:spPr bwMode="auto">
          <a:xfrm>
            <a:off x="0" y="1600200"/>
            <a:ext cx="9144000" cy="4953000"/>
          </a:xfrm>
          <a:prstGeom prst="rect">
            <a:avLst/>
          </a:prstGeom>
          <a:noFill/>
        </p:spPr>
      </p:pic>
      <p:sp>
        <p:nvSpPr>
          <p:cNvPr id="4" name="TextBox 3"/>
          <p:cNvSpPr txBox="1"/>
          <p:nvPr/>
        </p:nvSpPr>
        <p:spPr>
          <a:xfrm>
            <a:off x="457200" y="1905000"/>
            <a:ext cx="29718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Variety of fascism includes racism and anti-Semitism (prejudiced against Jews)</a:t>
            </a:r>
          </a:p>
          <a:p>
            <a:pPr marL="0" marR="0" lvl="1"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Wanted a German empire in Europe (3</a:t>
            </a:r>
            <a:r>
              <a:rPr kumimoji="0" lang="en-US" sz="1800" b="0" i="0" u="none" strike="noStrike" kern="1200" cap="none" spc="0" normalizeH="0" baseline="30000" noProof="0" dirty="0" smtClean="0">
                <a:ln>
                  <a:noFill/>
                </a:ln>
                <a:solidFill>
                  <a:prstClr val="black"/>
                </a:solidFill>
                <a:effectLst/>
                <a:uLnTx/>
                <a:uFillTx/>
                <a:latin typeface="Calibri"/>
                <a:ea typeface="+mn-ea"/>
                <a:cs typeface="+mn-cs"/>
              </a:rPr>
              <a:t>rd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Reich)</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6400800" y="1828800"/>
            <a:ext cx="27432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a:p>
            <a:pPr marL="0" marR="0" lvl="1"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wanted to  create a “New Roman Empire”</a:t>
            </a:r>
          </a:p>
          <a:p>
            <a:pPr marL="0" marR="0" lvl="1" indent="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Favors violence and force to change governments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733800" y="2286000"/>
            <a:ext cx="24384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Philosophies-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Fascists / Totalitarian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*State over the Individual  (glorification of the State)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533400" y="1219200"/>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Nazi Party Under Hitler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5638800" y="1219200"/>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Italian Fascists Under Mussolini</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457200" y="3886200"/>
            <a:ext cx="22860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Originally tried force but fails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Gained power through elections (43% of vote in 1933)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477000" y="3886200"/>
            <a:ext cx="22860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Gained power by force (March on Rome 1922)</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King gives Mussolini job out of fear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3581400" y="3733800"/>
            <a:ext cx="2743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-Use of Violence (Black/ Brown Shirts) to squash opposition and spread fear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-Dictators who limit the rights of their people </a:t>
            </a:r>
          </a:p>
        </p:txBody>
      </p:sp>
      <p:sp>
        <p:nvSpPr>
          <p:cNvPr id="12" name="TextBox 11"/>
          <p:cNvSpPr txBox="1"/>
          <p:nvPr/>
        </p:nvSpPr>
        <p:spPr>
          <a:xfrm>
            <a:off x="3810000" y="57150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304800" y="56388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5943600" y="5638800"/>
            <a:ext cx="2209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Character Traits -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199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411162"/>
          </a:xfrm>
        </p:spPr>
        <p:txBody>
          <a:bodyPr>
            <a:normAutofit fontScale="90000"/>
          </a:bodyPr>
          <a:lstStyle/>
          <a:p>
            <a:r>
              <a:rPr lang="en-US" dirty="0" smtClean="0"/>
              <a:t>Nazi Propaganda</a:t>
            </a:r>
            <a:endParaRPr lang="en-US" dirty="0"/>
          </a:p>
        </p:txBody>
      </p:sp>
      <p:sp>
        <p:nvSpPr>
          <p:cNvPr id="8" name="Content Placeholder 7"/>
          <p:cNvSpPr>
            <a:spLocks noGrp="1"/>
          </p:cNvSpPr>
          <p:nvPr>
            <p:ph idx="1"/>
          </p:nvPr>
        </p:nvSpPr>
        <p:spPr>
          <a:xfrm>
            <a:off x="457200" y="1600200"/>
            <a:ext cx="4648200" cy="4525963"/>
          </a:xfrm>
        </p:spPr>
        <p:txBody>
          <a:bodyPr>
            <a:normAutofit fontScale="77500" lnSpcReduction="20000"/>
          </a:bodyPr>
          <a:lstStyle/>
          <a:p>
            <a:r>
              <a:rPr lang="en-US" dirty="0" smtClean="0"/>
              <a:t> Nazi propaganda was crucial for their rise to power and for the implementation of their policies. For example: </a:t>
            </a:r>
          </a:p>
          <a:p>
            <a:pPr lvl="1"/>
            <a:r>
              <a:rPr lang="en-US" dirty="0" smtClean="0"/>
              <a:t>pursuit of total war </a:t>
            </a:r>
          </a:p>
          <a:p>
            <a:pPr lvl="1"/>
            <a:r>
              <a:rPr lang="en-US" dirty="0" smtClean="0"/>
              <a:t>the extermination of millions of people in the Holocaust.</a:t>
            </a:r>
          </a:p>
          <a:p>
            <a:r>
              <a:rPr lang="en-US" dirty="0" smtClean="0"/>
              <a:t>Hitler wrote 2 chapters on the necessity of propaganda in </a:t>
            </a:r>
            <a:r>
              <a:rPr lang="en-US" i="1" dirty="0" smtClean="0"/>
              <a:t>Mein </a:t>
            </a:r>
            <a:r>
              <a:rPr lang="en-US" i="1" dirty="0" err="1" smtClean="0"/>
              <a:t>Kampf</a:t>
            </a:r>
            <a:r>
              <a:rPr lang="en-US" i="1" dirty="0" smtClean="0"/>
              <a:t> </a:t>
            </a:r>
          </a:p>
          <a:p>
            <a:r>
              <a:rPr lang="en-US" dirty="0" smtClean="0"/>
              <a:t>Propaganda messages became the ‘official truth’ under Nazi government </a:t>
            </a:r>
          </a:p>
          <a:p>
            <a:pPr>
              <a:buNone/>
            </a:pPr>
            <a:endParaRPr lang="en-US" dirty="0"/>
          </a:p>
        </p:txBody>
      </p:sp>
      <p:pic>
        <p:nvPicPr>
          <p:cNvPr id="5" name="Picture 4" descr="Election"/>
          <p:cNvPicPr/>
          <p:nvPr/>
        </p:nvPicPr>
        <p:blipFill>
          <a:blip r:embed="rId2" cstate="print"/>
          <a:srcRect/>
          <a:stretch>
            <a:fillRect/>
          </a:stretch>
        </p:blipFill>
        <p:spPr bwMode="auto">
          <a:xfrm>
            <a:off x="5867400" y="1066800"/>
            <a:ext cx="3276600" cy="4761872"/>
          </a:xfrm>
          <a:prstGeom prst="rect">
            <a:avLst/>
          </a:prstGeom>
          <a:noFill/>
          <a:ln w="9525">
            <a:noFill/>
            <a:miter lim="800000"/>
            <a:headEnd/>
            <a:tailEnd/>
          </a:ln>
        </p:spPr>
      </p:pic>
    </p:spTree>
    <p:extLst>
      <p:ext uri="{BB962C8B-B14F-4D97-AF65-F5344CB8AC3E}">
        <p14:creationId xmlns:p14="http://schemas.microsoft.com/office/powerpoint/2010/main" val="37945524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Tasks</a:t>
            </a:r>
            <a:endParaRPr lang="en-US" dirty="0"/>
          </a:p>
        </p:txBody>
      </p:sp>
      <p:sp>
        <p:nvSpPr>
          <p:cNvPr id="3" name="Content Placeholder 2"/>
          <p:cNvSpPr>
            <a:spLocks noGrp="1"/>
          </p:cNvSpPr>
          <p:nvPr>
            <p:ph idx="1"/>
          </p:nvPr>
        </p:nvSpPr>
        <p:spPr>
          <a:xfrm>
            <a:off x="457200" y="990600"/>
            <a:ext cx="6477000" cy="5135563"/>
          </a:xfrm>
        </p:spPr>
        <p:txBody>
          <a:bodyPr>
            <a:normAutofit fontScale="77500" lnSpcReduction="20000"/>
          </a:bodyPr>
          <a:lstStyle/>
          <a:p>
            <a:pPr marL="514350" lvl="0" indent="-514350">
              <a:buFont typeface="+mj-lt"/>
              <a:buAutoNum type="arabicPeriod"/>
            </a:pPr>
            <a:r>
              <a:rPr lang="en-US" dirty="0" smtClean="0"/>
              <a:t>Read the quote from Hitler’s </a:t>
            </a:r>
            <a:r>
              <a:rPr lang="en-US" i="1" dirty="0" smtClean="0"/>
              <a:t>Mein </a:t>
            </a:r>
            <a:r>
              <a:rPr lang="en-US" i="1" dirty="0" err="1" smtClean="0"/>
              <a:t>Kampf</a:t>
            </a:r>
            <a:r>
              <a:rPr lang="en-US" i="1" dirty="0" smtClean="0"/>
              <a:t> </a:t>
            </a:r>
            <a:r>
              <a:rPr lang="en-US" dirty="0" smtClean="0"/>
              <a:t>and answer the questions </a:t>
            </a:r>
          </a:p>
          <a:p>
            <a:pPr lvl="1"/>
            <a:r>
              <a:rPr lang="en-US" b="1" dirty="0" smtClean="0"/>
              <a:t>Questions: </a:t>
            </a:r>
            <a:endParaRPr lang="en-US" dirty="0" smtClean="0"/>
          </a:p>
          <a:p>
            <a:pPr lvl="1"/>
            <a:r>
              <a:rPr lang="en-US" dirty="0" smtClean="0"/>
              <a:t>What does Hitler believe are the essentials to Propaganda?</a:t>
            </a:r>
          </a:p>
          <a:p>
            <a:pPr lvl="1"/>
            <a:r>
              <a:rPr lang="en-US" dirty="0" smtClean="0"/>
              <a:t>According to Hitler, why is Propaganda necessary? </a:t>
            </a:r>
          </a:p>
          <a:p>
            <a:pPr lvl="1"/>
            <a:r>
              <a:rPr lang="en-US" dirty="0" smtClean="0"/>
              <a:t>When is Propaganda not effective?</a:t>
            </a:r>
          </a:p>
          <a:p>
            <a:pPr marL="514350" lvl="0" indent="-514350">
              <a:buFont typeface="+mj-lt"/>
              <a:buAutoNum type="arabicPeriod"/>
            </a:pPr>
            <a:r>
              <a:rPr lang="en-US" dirty="0" smtClean="0"/>
              <a:t>Analyze the Propaganda poster using the Analysis Worksheet</a:t>
            </a:r>
          </a:p>
          <a:p>
            <a:pPr marL="514350" lvl="0" indent="-514350">
              <a:buFont typeface="+mj-lt"/>
              <a:buAutoNum type="arabicPeriod"/>
            </a:pPr>
            <a:r>
              <a:rPr lang="en-US" dirty="0" smtClean="0"/>
              <a:t>Once you have analyzed the posters </a:t>
            </a:r>
            <a:r>
              <a:rPr lang="en-US" b="1" dirty="0" smtClean="0"/>
              <a:t>write a paragraph</a:t>
            </a:r>
            <a:r>
              <a:rPr lang="en-US" dirty="0" smtClean="0"/>
              <a:t> explaining </a:t>
            </a:r>
            <a:r>
              <a:rPr lang="en-US" b="1" dirty="0" smtClean="0"/>
              <a:t>how these posters represent how Hitler used Propaganda. </a:t>
            </a:r>
          </a:p>
          <a:p>
            <a:pPr lvl="1"/>
            <a:r>
              <a:rPr lang="en-US" dirty="0" smtClean="0"/>
              <a:t>(use details from the posters and quotes from </a:t>
            </a:r>
            <a:r>
              <a:rPr lang="en-US" i="1" dirty="0" smtClean="0"/>
              <a:t>Mein </a:t>
            </a:r>
            <a:r>
              <a:rPr lang="en-US" i="1" dirty="0" err="1" smtClean="0"/>
              <a:t>Kampf</a:t>
            </a:r>
            <a:r>
              <a:rPr lang="en-US" i="1" dirty="0" smtClean="0"/>
              <a:t> </a:t>
            </a:r>
            <a:r>
              <a:rPr lang="en-US" dirty="0" smtClean="0"/>
              <a:t>to explain your answer) </a:t>
            </a:r>
          </a:p>
          <a:p>
            <a:endParaRPr lang="en-US" dirty="0"/>
          </a:p>
        </p:txBody>
      </p:sp>
      <p:pic>
        <p:nvPicPr>
          <p:cNvPr id="4" name="Picture 7" descr="http://www.ushmm.org/propaganda/assets/images/500x/poster-our-last-hope.jpg"/>
          <p:cNvPicPr>
            <a:picLocks noChangeAspect="1" noChangeArrowheads="1"/>
          </p:cNvPicPr>
          <p:nvPr/>
        </p:nvPicPr>
        <p:blipFill>
          <a:blip r:embed="rId2" cstate="print"/>
          <a:srcRect/>
          <a:stretch>
            <a:fillRect/>
          </a:stretch>
        </p:blipFill>
        <p:spPr bwMode="auto">
          <a:xfrm>
            <a:off x="6507023" y="1066800"/>
            <a:ext cx="2636977" cy="3781425"/>
          </a:xfrm>
          <a:prstGeom prst="rect">
            <a:avLst/>
          </a:prstGeom>
          <a:noFill/>
        </p:spPr>
      </p:pic>
    </p:spTree>
    <p:extLst>
      <p:ext uri="{BB962C8B-B14F-4D97-AF65-F5344CB8AC3E}">
        <p14:creationId xmlns:p14="http://schemas.microsoft.com/office/powerpoint/2010/main" val="36421288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81000"/>
            <a:ext cx="4572000" cy="536575"/>
          </a:xfrm>
        </p:spPr>
        <p:txBody>
          <a:bodyPr>
            <a:normAutofit fontScale="90000"/>
          </a:bodyPr>
          <a:lstStyle/>
          <a:p>
            <a:r>
              <a:rPr lang="en-US" dirty="0" smtClean="0"/>
              <a:t>World War II</a:t>
            </a:r>
            <a:endParaRPr lang="en-US" dirty="0"/>
          </a:p>
        </p:txBody>
      </p:sp>
      <p:pic>
        <p:nvPicPr>
          <p:cNvPr id="18434" name="Picture 2" descr="http://upload.wikimedia.org/wikipedia/commons/thumb/3/30/Keep_Calm_and_Carry_On_Poster.svg/220px-Keep_Calm_and_Carry_On_Poster.svg.png">
            <a:hlinkClick r:id="rId2"/>
          </p:cNvPr>
          <p:cNvPicPr>
            <a:picLocks noChangeAspect="1" noChangeArrowheads="1"/>
          </p:cNvPicPr>
          <p:nvPr/>
        </p:nvPicPr>
        <p:blipFill>
          <a:blip r:embed="rId3" cstate="print"/>
          <a:srcRect/>
          <a:stretch>
            <a:fillRect/>
          </a:stretch>
        </p:blipFill>
        <p:spPr bwMode="auto">
          <a:xfrm>
            <a:off x="0" y="2738349"/>
            <a:ext cx="2895600" cy="4119651"/>
          </a:xfrm>
          <a:prstGeom prst="rect">
            <a:avLst/>
          </a:prstGeom>
          <a:noFill/>
        </p:spPr>
      </p:pic>
      <p:pic>
        <p:nvPicPr>
          <p:cNvPr id="18436" name="Picture 4" descr="http://www.popartuk.com/g/l/lgn165.jpg"/>
          <p:cNvPicPr>
            <a:picLocks noChangeAspect="1" noChangeArrowheads="1"/>
          </p:cNvPicPr>
          <p:nvPr/>
        </p:nvPicPr>
        <p:blipFill>
          <a:blip r:embed="rId4" cstate="print"/>
          <a:srcRect/>
          <a:stretch>
            <a:fillRect/>
          </a:stretch>
        </p:blipFill>
        <p:spPr bwMode="auto">
          <a:xfrm>
            <a:off x="6162675" y="2819399"/>
            <a:ext cx="2981325" cy="4038601"/>
          </a:xfrm>
          <a:prstGeom prst="rect">
            <a:avLst/>
          </a:prstGeom>
          <a:noFill/>
        </p:spPr>
      </p:pic>
      <p:pic>
        <p:nvPicPr>
          <p:cNvPr id="18438" name="Picture 6" descr="http://3.bp.blogspot.com/-0F1Spwshvcw/TaSjqfvHyBI/AAAAAAAACM4/vI-u1Yx7BVw/s1600/freedom.jpg"/>
          <p:cNvPicPr>
            <a:picLocks noChangeAspect="1" noChangeArrowheads="1"/>
          </p:cNvPicPr>
          <p:nvPr/>
        </p:nvPicPr>
        <p:blipFill>
          <a:blip r:embed="rId5" cstate="print"/>
          <a:srcRect/>
          <a:stretch>
            <a:fillRect/>
          </a:stretch>
        </p:blipFill>
        <p:spPr bwMode="auto">
          <a:xfrm>
            <a:off x="3124200" y="2817970"/>
            <a:ext cx="2828925" cy="4040030"/>
          </a:xfrm>
          <a:prstGeom prst="rect">
            <a:avLst/>
          </a:prstGeom>
          <a:noFill/>
        </p:spPr>
      </p:pic>
      <p:pic>
        <p:nvPicPr>
          <p:cNvPr id="18440" name="Picture 8" descr="http://darylcallblog.edublogs.org/files/2010/04/world-war-two-the-blitz.jpg"/>
          <p:cNvPicPr>
            <a:picLocks noChangeAspect="1" noChangeArrowheads="1"/>
          </p:cNvPicPr>
          <p:nvPr/>
        </p:nvPicPr>
        <p:blipFill>
          <a:blip r:embed="rId6" cstate="print"/>
          <a:srcRect/>
          <a:stretch>
            <a:fillRect/>
          </a:stretch>
        </p:blipFill>
        <p:spPr bwMode="auto">
          <a:xfrm>
            <a:off x="0" y="304800"/>
            <a:ext cx="3581400" cy="2548305"/>
          </a:xfrm>
          <a:prstGeom prst="rect">
            <a:avLst/>
          </a:prstGeom>
          <a:noFill/>
        </p:spPr>
      </p:pic>
    </p:spTree>
    <p:extLst>
      <p:ext uri="{BB962C8B-B14F-4D97-AF65-F5344CB8AC3E}">
        <p14:creationId xmlns:p14="http://schemas.microsoft.com/office/powerpoint/2010/main" val="5090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563562"/>
          </a:xfrm>
        </p:spPr>
        <p:txBody>
          <a:bodyPr>
            <a:normAutofit fontScale="90000"/>
          </a:bodyPr>
          <a:lstStyle/>
          <a:p>
            <a:r>
              <a:rPr lang="en-US" dirty="0" smtClean="0"/>
              <a:t>Characteristics of An Industrial War</a:t>
            </a:r>
            <a:endParaRPr lang="en-US" dirty="0"/>
          </a:p>
        </p:txBody>
      </p:sp>
      <p:sp>
        <p:nvSpPr>
          <p:cNvPr id="3" name="Content Placeholder 2"/>
          <p:cNvSpPr>
            <a:spLocks noGrp="1"/>
          </p:cNvSpPr>
          <p:nvPr>
            <p:ph idx="1"/>
          </p:nvPr>
        </p:nvSpPr>
        <p:spPr>
          <a:xfrm>
            <a:off x="145473" y="709464"/>
            <a:ext cx="4343400" cy="2667000"/>
          </a:xfrm>
        </p:spPr>
        <p:txBody>
          <a:bodyPr>
            <a:normAutofit fontScale="55000" lnSpcReduction="20000"/>
          </a:bodyPr>
          <a:lstStyle/>
          <a:p>
            <a:r>
              <a:rPr lang="en-US" dirty="0" smtClean="0"/>
              <a:t>More than 70 million military personnel mobilized (60 million Europeans</a:t>
            </a:r>
          </a:p>
          <a:p>
            <a:r>
              <a:rPr lang="en-US" dirty="0" smtClean="0"/>
              <a:t>Over 9 million combatants killed, over 21 million wounded</a:t>
            </a:r>
          </a:p>
          <a:p>
            <a:r>
              <a:rPr lang="en-US" dirty="0" smtClean="0"/>
              <a:t>About 6.8 million  civilian deaths</a:t>
            </a:r>
          </a:p>
          <a:p>
            <a:r>
              <a:rPr lang="en-US" dirty="0" smtClean="0"/>
              <a:t>Unlike most wars before this the majority of military deaths were caused by combat (improved weapons)</a:t>
            </a:r>
            <a:endParaRPr lang="en-US" dirty="0"/>
          </a:p>
        </p:txBody>
      </p:sp>
      <p:pic>
        <p:nvPicPr>
          <p:cNvPr id="2050" name="Picture 2" descr="File:Royal Irish Rifles ration party Somme July 1916.jpg">
            <a:hlinkClick r:id="rId2"/>
          </p:cNvPr>
          <p:cNvPicPr>
            <a:picLocks noChangeAspect="1" noChangeArrowheads="1"/>
          </p:cNvPicPr>
          <p:nvPr/>
        </p:nvPicPr>
        <p:blipFill>
          <a:blip r:embed="rId3" cstate="print"/>
          <a:srcRect/>
          <a:stretch>
            <a:fillRect/>
          </a:stretch>
        </p:blipFill>
        <p:spPr bwMode="auto">
          <a:xfrm>
            <a:off x="4520195" y="762000"/>
            <a:ext cx="4604312" cy="3257551"/>
          </a:xfrm>
          <a:prstGeom prst="rect">
            <a:avLst/>
          </a:prstGeom>
          <a:noFill/>
        </p:spPr>
      </p:pic>
      <p:pic>
        <p:nvPicPr>
          <p:cNvPr id="2052" name="Picture 4" descr="File:Canadian tank and soldiers Vimy 1917.jpg">
            <a:hlinkClick r:id="rId4"/>
          </p:cNvPr>
          <p:cNvPicPr>
            <a:picLocks noChangeAspect="1" noChangeArrowheads="1"/>
          </p:cNvPicPr>
          <p:nvPr/>
        </p:nvPicPr>
        <p:blipFill>
          <a:blip r:embed="rId5" cstate="print"/>
          <a:srcRect/>
          <a:stretch>
            <a:fillRect/>
          </a:stretch>
        </p:blipFill>
        <p:spPr bwMode="auto">
          <a:xfrm>
            <a:off x="228600" y="2971800"/>
            <a:ext cx="3785605" cy="2987079"/>
          </a:xfrm>
          <a:prstGeom prst="rect">
            <a:avLst/>
          </a:prstGeom>
          <a:noFill/>
        </p:spPr>
      </p:pic>
      <p:pic>
        <p:nvPicPr>
          <p:cNvPr id="7" name="Picture 4" descr="http://warpost.blogsome.com/wp-admin/images/StormtroopersGasAttack.JPG"/>
          <p:cNvPicPr>
            <a:picLocks noChangeAspect="1" noChangeArrowheads="1"/>
          </p:cNvPicPr>
          <p:nvPr/>
        </p:nvPicPr>
        <p:blipFill>
          <a:blip r:embed="rId6" cstate="print"/>
          <a:srcRect/>
          <a:stretch>
            <a:fillRect/>
          </a:stretch>
        </p:blipFill>
        <p:spPr bwMode="auto">
          <a:xfrm>
            <a:off x="4191000" y="3581400"/>
            <a:ext cx="5029200" cy="3400128"/>
          </a:xfrm>
          <a:prstGeom prst="rect">
            <a:avLst/>
          </a:prstGeom>
          <a:noFill/>
        </p:spPr>
      </p:pic>
      <p:sp>
        <p:nvSpPr>
          <p:cNvPr id="8" name="Title 1"/>
          <p:cNvSpPr txBox="1">
            <a:spLocks/>
          </p:cNvSpPr>
          <p:nvPr/>
        </p:nvSpPr>
        <p:spPr>
          <a:xfrm>
            <a:off x="1076547" y="5838528"/>
            <a:ext cx="3200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Otto Dix, </a:t>
            </a:r>
            <a:r>
              <a:rPr kumimoji="0" lang="en-US" sz="2000" b="0" i="1" u="none" strike="noStrike" kern="1200" cap="none" spc="0" normalizeH="0" baseline="0" noProof="0" dirty="0" smtClean="0">
                <a:ln>
                  <a:noFill/>
                </a:ln>
                <a:solidFill>
                  <a:prstClr val="black"/>
                </a:solidFill>
                <a:effectLst/>
                <a:uLnTx/>
                <a:uFillTx/>
                <a:latin typeface="Calibri"/>
                <a:ea typeface="+mj-ea"/>
                <a:cs typeface="+mj-cs"/>
              </a:rPr>
              <a:t>Storm Troopers During a Gas Attack</a:t>
            </a: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 1924</a:t>
            </a:r>
            <a:endParaRPr kumimoji="0" lang="en-US" sz="2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7564219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1"/>
          <p:cNvSpPr txBox="1">
            <a:spLocks noChangeArrowheads="1"/>
          </p:cNvSpPr>
          <p:nvPr/>
        </p:nvSpPr>
        <p:spPr bwMode="auto">
          <a:xfrm>
            <a:off x="0" y="0"/>
            <a:ext cx="9144000" cy="6000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white"/>
                </a:solidFill>
                <a:effectLst/>
                <a:uLnTx/>
                <a:uFillTx/>
                <a:latin typeface="Century Gothic" pitchFamily="34" charset="0"/>
                <a:ea typeface="+mn-ea"/>
                <a:cs typeface="+mn-cs"/>
              </a:rPr>
              <a:t>29-1: Prelude to World War II</a:t>
            </a:r>
          </a:p>
        </p:txBody>
      </p:sp>
      <p:graphicFrame>
        <p:nvGraphicFramePr>
          <p:cNvPr id="11" name="Table 10"/>
          <p:cNvGraphicFramePr>
            <a:graphicFrameLocks noGrp="1"/>
          </p:cNvGraphicFramePr>
          <p:nvPr/>
        </p:nvGraphicFramePr>
        <p:xfrm>
          <a:off x="152400" y="538163"/>
          <a:ext cx="8839200" cy="6167437"/>
        </p:xfrm>
        <a:graphic>
          <a:graphicData uri="http://schemas.openxmlformats.org/drawingml/2006/table">
            <a:tbl>
              <a:tblPr firstRow="1" bandRow="1">
                <a:tableStyleId>{FABFCF23-3B69-468F-B69F-88F6DE6A72F2}</a:tableStyleId>
              </a:tblPr>
              <a:tblGrid>
                <a:gridCol w="21336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481774">
                <a:tc>
                  <a:txBody>
                    <a:bodyPr/>
                    <a:lstStyle/>
                    <a:p>
                      <a:r>
                        <a:rPr lang="en-US" sz="2400" dirty="0" smtClean="0"/>
                        <a:t>COUNTRY</a:t>
                      </a:r>
                      <a:endParaRPr lang="en-US" sz="2400" dirty="0" smtClean="0">
                        <a:solidFill>
                          <a:schemeClr val="accent4">
                            <a:lumMod val="50000"/>
                          </a:schemeClr>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r>
                        <a:rPr lang="en-US" sz="2400" dirty="0" smtClean="0"/>
                        <a:t>ACTS</a:t>
                      </a:r>
                      <a:r>
                        <a:rPr lang="en-US" sz="2400" baseline="0" dirty="0" smtClean="0"/>
                        <a:t> OF AGGRESSION</a:t>
                      </a:r>
                      <a:endParaRPr lang="en-US" sz="2400" dirty="0">
                        <a:solidFill>
                          <a:schemeClr val="accent4">
                            <a:lumMod val="50000"/>
                          </a:schemeClr>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443447">
                <a:tc>
                  <a:txBody>
                    <a:bodyPr/>
                    <a:lstStyle/>
                    <a:p>
                      <a:pPr algn="ctr"/>
                      <a:r>
                        <a:rPr lang="en-US" sz="4000" b="1" u="none" cap="none" baseline="0" dirty="0" smtClean="0">
                          <a:solidFill>
                            <a:schemeClr val="accent1">
                              <a:lumMod val="50000"/>
                            </a:schemeClr>
                          </a:solidFill>
                          <a:uFill>
                            <a:solidFill>
                              <a:srgbClr val="FF0000"/>
                            </a:solidFill>
                          </a:uFill>
                        </a:rPr>
                        <a:t>Japan</a:t>
                      </a:r>
                      <a:endParaRPr lang="en-US" sz="4000" b="1" u="none" cap="none" baseline="0" dirty="0">
                        <a:solidFill>
                          <a:schemeClr val="accent1">
                            <a:lumMod val="50000"/>
                          </a:schemeClr>
                        </a:solidFill>
                        <a:uFill>
                          <a:solidFill>
                            <a:srgbClr val="FF0000"/>
                          </a:solidFill>
                        </a:uFill>
                      </a:endParaRPr>
                    </a:p>
                  </a:txBody>
                  <a:tcPr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endParaRPr lang="en-US" b="1" dirty="0">
                        <a:solidFill>
                          <a:schemeClr val="bg1"/>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1433934">
                <a:tc>
                  <a:txBody>
                    <a:bodyPr/>
                    <a:lstStyle/>
                    <a:p>
                      <a:pPr algn="ctr"/>
                      <a:r>
                        <a:rPr lang="en-US" sz="4000" b="1" u="none" cap="none" baseline="0" dirty="0" smtClean="0">
                          <a:solidFill>
                            <a:schemeClr val="accent1">
                              <a:lumMod val="50000"/>
                            </a:schemeClr>
                          </a:solidFill>
                          <a:uFill>
                            <a:solidFill>
                              <a:srgbClr val="FF0000"/>
                            </a:solidFill>
                          </a:uFill>
                        </a:rPr>
                        <a:t>Italy</a:t>
                      </a:r>
                      <a:endParaRPr lang="en-US" sz="4000" b="1" u="none" cap="none" baseline="0" dirty="0">
                        <a:solidFill>
                          <a:schemeClr val="accent1">
                            <a:lumMod val="50000"/>
                          </a:schemeClr>
                        </a:solidFill>
                        <a:uFill>
                          <a:solidFill>
                            <a:srgbClr val="FF0000"/>
                          </a:solidFill>
                        </a:uFill>
                      </a:endParaRPr>
                    </a:p>
                  </a:txBody>
                  <a:tcPr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endParaRPr lang="en-US" b="1" dirty="0">
                        <a:solidFill>
                          <a:schemeClr val="accent4">
                            <a:lumMod val="50000"/>
                          </a:schemeClr>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1374348">
                <a:tc>
                  <a:txBody>
                    <a:bodyPr/>
                    <a:lstStyle/>
                    <a:p>
                      <a:pPr algn="ctr"/>
                      <a:r>
                        <a:rPr lang="en-US" sz="4000" b="1" u="none" cap="none" baseline="0" dirty="0" smtClean="0">
                          <a:solidFill>
                            <a:schemeClr val="accent1">
                              <a:lumMod val="50000"/>
                            </a:schemeClr>
                          </a:solidFill>
                          <a:uFill>
                            <a:solidFill>
                              <a:srgbClr val="FF0000"/>
                            </a:solidFill>
                          </a:uFill>
                        </a:rPr>
                        <a:t>Germany</a:t>
                      </a:r>
                      <a:endParaRPr lang="en-US" sz="4000" b="1" u="none" cap="none" baseline="0" dirty="0">
                        <a:solidFill>
                          <a:schemeClr val="accent1">
                            <a:lumMod val="50000"/>
                          </a:schemeClr>
                        </a:solidFill>
                        <a:uFill>
                          <a:solidFill>
                            <a:srgbClr val="FF0000"/>
                          </a:solidFill>
                        </a:uFill>
                      </a:endParaRPr>
                    </a:p>
                  </a:txBody>
                  <a:tcPr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endParaRPr lang="en-US" b="1" dirty="0">
                        <a:solidFill>
                          <a:schemeClr val="bg1"/>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1433934">
                <a:tc>
                  <a:txBody>
                    <a:bodyPr/>
                    <a:lstStyle/>
                    <a:p>
                      <a:pPr algn="ctr"/>
                      <a:r>
                        <a:rPr lang="en-US" sz="4000" b="1" u="none" cap="none" baseline="0" dirty="0" smtClean="0">
                          <a:solidFill>
                            <a:schemeClr val="accent1">
                              <a:lumMod val="50000"/>
                            </a:schemeClr>
                          </a:solidFill>
                          <a:uFill>
                            <a:solidFill>
                              <a:srgbClr val="FF0000"/>
                            </a:solidFill>
                          </a:uFill>
                        </a:rPr>
                        <a:t>Spain</a:t>
                      </a:r>
                      <a:endParaRPr lang="en-US" sz="4000" b="1" u="none" cap="none" baseline="0" dirty="0">
                        <a:solidFill>
                          <a:schemeClr val="accent1">
                            <a:lumMod val="50000"/>
                          </a:schemeClr>
                        </a:solidFill>
                        <a:uFill>
                          <a:solidFill>
                            <a:srgbClr val="FF0000"/>
                          </a:solidFill>
                        </a:uFill>
                      </a:endParaRPr>
                    </a:p>
                  </a:txBody>
                  <a:tcPr anchor="ct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endParaRPr lang="en-US" b="1" dirty="0">
                        <a:solidFill>
                          <a:schemeClr val="accent4">
                            <a:lumMod val="50000"/>
                          </a:schemeClr>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Box 11"/>
          <p:cNvSpPr txBox="1"/>
          <p:nvPr/>
        </p:nvSpPr>
        <p:spPr>
          <a:xfrm>
            <a:off x="2286000" y="1044575"/>
            <a:ext cx="6629400" cy="5002213"/>
          </a:xfrm>
          <a:prstGeom prst="rect">
            <a:avLst/>
          </a:prstGeom>
          <a:noFill/>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Japan invaded Manchuria in 1931 and created a new colony</a:t>
            </a:r>
          </a:p>
          <a:p>
            <a:pPr marL="0" marR="0" lvl="0" indent="0" algn="l" defTabSz="914400" rtl="0" eaLnBrk="1" fontAlgn="t" latinLnBrk="0" hangingPunct="1">
              <a:lnSpc>
                <a:spcPct val="100000"/>
              </a:lnSpc>
              <a:spcBef>
                <a:spcPts val="300"/>
              </a:spcBef>
              <a:spcAft>
                <a:spcPts val="0"/>
              </a:spcAft>
              <a:buClrTx/>
              <a:buSzTx/>
              <a:buFontTx/>
              <a:buNone/>
              <a:tabLst/>
              <a:defRPr/>
            </a:pPr>
            <a:endPar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30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Japan started the Second Sino-Japanese War when it attacked China in 1937</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Mussolini sent Italian forces to conquer Ethiopia in 1935-6</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Rome-Berlin-Tokyo Axis supported aggressive expansion</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Hitler defiantly re-armed Germany and created the </a:t>
            </a:r>
            <a:r>
              <a:rPr kumimoji="0" lang="en-US" sz="2000" b="1" i="1" u="none" strike="noStrike" kern="1200" cap="none" spc="0" normalizeH="0" baseline="0" noProof="0" dirty="0" err="1">
                <a:ln>
                  <a:noFill/>
                </a:ln>
                <a:solidFill>
                  <a:srgbClr val="4F81BD">
                    <a:lumMod val="50000"/>
                  </a:srgbClr>
                </a:solidFill>
                <a:effectLst/>
                <a:uLnTx/>
                <a:uFillTx/>
                <a:latin typeface="Calibri"/>
                <a:ea typeface="+mn-ea"/>
                <a:cs typeface="+mn-cs"/>
              </a:rPr>
              <a:t>Wehrmacht</a:t>
            </a:r>
            <a:endParaRPr kumimoji="0" lang="en-US" sz="2000" b="1" i="1"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00" b="1" i="1"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Nazi forces occupied the Rhineland in 1936 and violated the Versailles Treaty</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General Franco led his Fascists to victory in the Spanish Civil War with German and Italian help in 1939</a:t>
            </a:r>
          </a:p>
        </p:txBody>
      </p:sp>
    </p:spTree>
    <p:extLst>
      <p:ext uri="{BB962C8B-B14F-4D97-AF65-F5344CB8AC3E}">
        <p14:creationId xmlns:p14="http://schemas.microsoft.com/office/powerpoint/2010/main" val="1787755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fade">
                                      <p:cBhvr>
                                        <p:cTn id="32" dur="500"/>
                                        <p:tgtEl>
                                          <p:spTgt spid="12">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12" end="12"/>
                                            </p:txEl>
                                          </p:spTgt>
                                        </p:tgtEl>
                                        <p:attrNameLst>
                                          <p:attrName>style.visibility</p:attrName>
                                        </p:attrNameLst>
                                      </p:cBhvr>
                                      <p:to>
                                        <p:strVal val="visible"/>
                                      </p:to>
                                    </p:set>
                                    <p:animEffect transition="in" filter="fade">
                                      <p:cBhvr>
                                        <p:cTn id="37"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1"/>
          <p:cNvSpPr txBox="1">
            <a:spLocks noChangeArrowheads="1"/>
          </p:cNvSpPr>
          <p:nvPr/>
        </p:nvSpPr>
        <p:spPr bwMode="auto">
          <a:xfrm>
            <a:off x="0" y="0"/>
            <a:ext cx="9144000" cy="6000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0000"/>
                </a:solidFill>
                <a:effectLst/>
                <a:uLnTx/>
                <a:uFillTx/>
                <a:latin typeface="Century Gothic" pitchFamily="34" charset="0"/>
                <a:ea typeface="+mn-ea"/>
                <a:cs typeface="+mn-cs"/>
              </a:rPr>
              <a:t>29-1: Steps to War in Europe</a:t>
            </a:r>
          </a:p>
        </p:txBody>
      </p:sp>
      <p:graphicFrame>
        <p:nvGraphicFramePr>
          <p:cNvPr id="11" name="Table 10"/>
          <p:cNvGraphicFramePr>
            <a:graphicFrameLocks noGrp="1"/>
          </p:cNvGraphicFramePr>
          <p:nvPr/>
        </p:nvGraphicFramePr>
        <p:xfrm>
          <a:off x="152400" y="538163"/>
          <a:ext cx="8839200" cy="6167437"/>
        </p:xfrm>
        <a:graphic>
          <a:graphicData uri="http://schemas.openxmlformats.org/drawingml/2006/table">
            <a:tbl>
              <a:tblPr firstRow="1" bandRow="1">
                <a:tableStyleId>{FABFCF23-3B69-468F-B69F-88F6DE6A72F2}</a:tableStyleId>
              </a:tblPr>
              <a:tblGrid>
                <a:gridCol w="21336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481774">
                <a:tc gridSpan="2">
                  <a:txBody>
                    <a:bodyPr/>
                    <a:lstStyle/>
                    <a:p>
                      <a:pPr algn="ctr"/>
                      <a:r>
                        <a:rPr lang="en-US" sz="2400" dirty="0" smtClean="0"/>
                        <a:t>GERMAN ACTS</a:t>
                      </a:r>
                      <a:r>
                        <a:rPr lang="en-US" sz="2400" baseline="0" dirty="0" smtClean="0"/>
                        <a:t> OF AGGRESSION</a:t>
                      </a:r>
                      <a:endParaRPr lang="en-US" sz="2400" dirty="0">
                        <a:solidFill>
                          <a:schemeClr val="accent4">
                            <a:lumMod val="50000"/>
                          </a:schemeClr>
                        </a:solidFill>
                      </a:endParaRPr>
                    </a:p>
                  </a:txBody>
                  <a:tcP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hMerge="1">
                  <a:txBody>
                    <a:bodyPr/>
                    <a:lstStyle/>
                    <a:p>
                      <a:endParaRPr lang="en-US" sz="2400" dirty="0">
                        <a:solidFill>
                          <a:schemeClr val="accent4">
                            <a:lumMod val="50000"/>
                          </a:schemeClr>
                        </a:solidFill>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443447">
                <a:tc>
                  <a:txBody>
                    <a:bodyPr/>
                    <a:lstStyle/>
                    <a:p>
                      <a:pPr algn="ctr"/>
                      <a:r>
                        <a:rPr lang="en-US" sz="3200" b="1" u="none" cap="none" baseline="0" dirty="0" smtClean="0">
                          <a:solidFill>
                            <a:srgbClr val="FF0000"/>
                          </a:solidFill>
                          <a:uFill>
                            <a:solidFill>
                              <a:srgbClr val="FF0000"/>
                            </a:solidFill>
                          </a:uFill>
                        </a:rPr>
                        <a:t>March 1938</a:t>
                      </a:r>
                      <a:endParaRPr lang="en-US" sz="3200" b="1" u="none" cap="none" baseline="0" dirty="0">
                        <a:solidFill>
                          <a:srgbClr val="FF0000"/>
                        </a:solidFill>
                        <a:uFill>
                          <a:solidFill>
                            <a:srgbClr val="FF0000"/>
                          </a:solidFill>
                        </a:uFill>
                      </a:endParaRPr>
                    </a:p>
                  </a:txBody>
                  <a:tcPr anchor="ct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endParaRPr lang="en-US" b="1" dirty="0">
                        <a:solidFill>
                          <a:schemeClr val="bg1"/>
                        </a:solidFill>
                      </a:endParaRPr>
                    </a:p>
                  </a:txBody>
                  <a:tcP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1433934">
                <a:tc>
                  <a:txBody>
                    <a:bodyPr/>
                    <a:lstStyle/>
                    <a:p>
                      <a:pPr algn="ctr"/>
                      <a:r>
                        <a:rPr lang="en-US" sz="3200" b="1" u="none" cap="none" baseline="0" dirty="0" smtClean="0">
                          <a:solidFill>
                            <a:srgbClr val="FF0000"/>
                          </a:solidFill>
                          <a:uFill>
                            <a:solidFill>
                              <a:srgbClr val="FF0000"/>
                            </a:solidFill>
                          </a:uFill>
                        </a:rPr>
                        <a:t>September 1938</a:t>
                      </a:r>
                      <a:endParaRPr lang="en-US" sz="3200" b="1" u="none" cap="none" baseline="0" dirty="0">
                        <a:solidFill>
                          <a:srgbClr val="FF0000"/>
                        </a:solidFill>
                        <a:uFill>
                          <a:solidFill>
                            <a:srgbClr val="FF0000"/>
                          </a:solidFill>
                        </a:uFill>
                      </a:endParaRPr>
                    </a:p>
                  </a:txBody>
                  <a:tcPr anchor="ct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endParaRPr lang="en-US" b="1" dirty="0">
                        <a:solidFill>
                          <a:schemeClr val="accent4">
                            <a:lumMod val="50000"/>
                          </a:schemeClr>
                        </a:solidFill>
                      </a:endParaRPr>
                    </a:p>
                  </a:txBody>
                  <a:tcP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1374348">
                <a:tc>
                  <a:txBody>
                    <a:bodyPr/>
                    <a:lstStyle/>
                    <a:p>
                      <a:pPr algn="ctr"/>
                      <a:r>
                        <a:rPr lang="en-US" sz="3200" b="1" u="none" cap="none" baseline="0" dirty="0" smtClean="0">
                          <a:solidFill>
                            <a:srgbClr val="FF0000"/>
                          </a:solidFill>
                          <a:uFill>
                            <a:solidFill>
                              <a:srgbClr val="FF0000"/>
                            </a:solidFill>
                          </a:uFill>
                        </a:rPr>
                        <a:t>March 1939</a:t>
                      </a:r>
                      <a:endParaRPr lang="en-US" sz="3200" b="1" u="none" cap="none" baseline="0" dirty="0">
                        <a:solidFill>
                          <a:srgbClr val="FF0000"/>
                        </a:solidFill>
                        <a:uFill>
                          <a:solidFill>
                            <a:srgbClr val="FF0000"/>
                          </a:solidFill>
                        </a:uFill>
                      </a:endParaRPr>
                    </a:p>
                  </a:txBody>
                  <a:tcPr anchor="ct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endParaRPr lang="en-US" b="1" dirty="0">
                        <a:solidFill>
                          <a:schemeClr val="bg1"/>
                        </a:solidFill>
                      </a:endParaRPr>
                    </a:p>
                  </a:txBody>
                  <a:tcP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1433934">
                <a:tc>
                  <a:txBody>
                    <a:bodyPr/>
                    <a:lstStyle/>
                    <a:p>
                      <a:pPr algn="ctr"/>
                      <a:r>
                        <a:rPr lang="en-US" sz="3200" b="1" u="none" cap="none" baseline="0" dirty="0" smtClean="0">
                          <a:solidFill>
                            <a:srgbClr val="FF0000"/>
                          </a:solidFill>
                          <a:uFill>
                            <a:solidFill>
                              <a:srgbClr val="FF0000"/>
                            </a:solidFill>
                          </a:uFill>
                        </a:rPr>
                        <a:t>September 1939</a:t>
                      </a:r>
                      <a:endParaRPr lang="en-US" sz="3200" b="1" u="none" cap="none" baseline="0" dirty="0">
                        <a:solidFill>
                          <a:srgbClr val="FF0000"/>
                        </a:solidFill>
                        <a:uFill>
                          <a:solidFill>
                            <a:srgbClr val="FF0000"/>
                          </a:solidFill>
                        </a:uFill>
                      </a:endParaRPr>
                    </a:p>
                  </a:txBody>
                  <a:tcPr anchor="ct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endParaRPr lang="en-US" b="1" dirty="0">
                        <a:solidFill>
                          <a:schemeClr val="accent4">
                            <a:lumMod val="50000"/>
                          </a:schemeClr>
                        </a:solidFill>
                      </a:endParaRPr>
                    </a:p>
                  </a:txBody>
                  <a:tcPr>
                    <a:lnL w="57150" cap="flat" cmpd="sng" algn="ctr">
                      <a:solidFill>
                        <a:schemeClr val="accent1">
                          <a:lumMod val="50000"/>
                        </a:schemeClr>
                      </a:solidFill>
                      <a:prstDash val="solid"/>
                      <a:round/>
                      <a:headEnd type="none" w="med" len="med"/>
                      <a:tailEnd type="none" w="med" len="med"/>
                    </a:lnL>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Box 11"/>
          <p:cNvSpPr txBox="1"/>
          <p:nvPr/>
        </p:nvSpPr>
        <p:spPr>
          <a:xfrm>
            <a:off x="2286000" y="1044575"/>
            <a:ext cx="6629400" cy="5048250"/>
          </a:xfrm>
          <a:prstGeom prst="rect">
            <a:avLst/>
          </a:prstGeom>
          <a:noFill/>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Hitler forced the </a:t>
            </a:r>
            <a:r>
              <a:rPr kumimoji="0" lang="en-US" sz="2000" b="1" i="1" u="none" strike="noStrike" kern="1200" cap="none" spc="0" normalizeH="0" baseline="0" noProof="0" dirty="0" err="1">
                <a:ln>
                  <a:noFill/>
                </a:ln>
                <a:solidFill>
                  <a:srgbClr val="4F81BD">
                    <a:lumMod val="50000"/>
                  </a:srgbClr>
                </a:solidFill>
                <a:effectLst/>
                <a:uLnTx/>
                <a:uFillTx/>
                <a:latin typeface="Calibri"/>
                <a:ea typeface="+mn-ea"/>
                <a:cs typeface="+mn-cs"/>
              </a:rPr>
              <a:t>Anschluss</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or union of Austria with Nazi Germany, which was another explicit violation of the Versailles Treaty</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At the Munich Conference, Britain and France appeased Hitler’s demand concerning the Sudetenland which was in Czechoslovakia</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Hitler broke his promise made in the Munich Conference and invaded the rest of Czechoslovakia; Britain and France officially ended their policy of appeasement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The German </a:t>
            </a:r>
            <a:r>
              <a:rPr kumimoji="0" lang="en-US" sz="2000" b="1" i="1" u="none" strike="noStrike" kern="1200" cap="none" spc="0" normalizeH="0" baseline="0" noProof="0" dirty="0" err="1">
                <a:ln>
                  <a:noFill/>
                </a:ln>
                <a:solidFill>
                  <a:srgbClr val="4F81BD">
                    <a:lumMod val="50000"/>
                  </a:srgbClr>
                </a:solidFill>
                <a:effectLst/>
                <a:uLnTx/>
                <a:uFillTx/>
                <a:latin typeface="Calibri"/>
                <a:ea typeface="+mn-ea"/>
                <a:cs typeface="+mn-cs"/>
              </a:rPr>
              <a:t>Wehrmacht</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used </a:t>
            </a:r>
            <a:r>
              <a:rPr kumimoji="0" lang="en-US" sz="2000" b="1" i="1" u="none" strike="noStrike" kern="1200" cap="none" spc="0" normalizeH="0" baseline="0" noProof="0" dirty="0">
                <a:ln>
                  <a:noFill/>
                </a:ln>
                <a:solidFill>
                  <a:srgbClr val="4F81BD">
                    <a:lumMod val="50000"/>
                  </a:srgbClr>
                </a:solidFill>
                <a:effectLst/>
                <a:uLnTx/>
                <a:uFillTx/>
                <a:latin typeface="Calibri"/>
                <a:ea typeface="+mn-ea"/>
                <a:cs typeface="+mn-cs"/>
              </a:rPr>
              <a:t>blitzkrieg</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or lightning war, to invade Poland leading Britain and France to declare war</a:t>
            </a:r>
          </a:p>
        </p:txBody>
      </p:sp>
    </p:spTree>
    <p:extLst>
      <p:ext uri="{BB962C8B-B14F-4D97-AF65-F5344CB8AC3E}">
        <p14:creationId xmlns:p14="http://schemas.microsoft.com/office/powerpoint/2010/main" val="707508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fade">
                                      <p:cBhvr>
                                        <p:cTn id="2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Appeasement</a:t>
            </a:r>
            <a:endParaRPr lang="en-US" dirty="0"/>
          </a:p>
        </p:txBody>
      </p:sp>
      <p:sp>
        <p:nvSpPr>
          <p:cNvPr id="3" name="Content Placeholder 2"/>
          <p:cNvSpPr>
            <a:spLocks noGrp="1"/>
          </p:cNvSpPr>
          <p:nvPr>
            <p:ph idx="1"/>
          </p:nvPr>
        </p:nvSpPr>
        <p:spPr>
          <a:xfrm>
            <a:off x="228600" y="914400"/>
            <a:ext cx="8991600" cy="5638800"/>
          </a:xfrm>
        </p:spPr>
        <p:txBody>
          <a:bodyPr>
            <a:normAutofit fontScale="85000" lnSpcReduction="20000"/>
          </a:bodyPr>
          <a:lstStyle/>
          <a:p>
            <a:r>
              <a:rPr lang="en-US" b="1" dirty="0" smtClean="0"/>
              <a:t>Basically: </a:t>
            </a:r>
          </a:p>
          <a:p>
            <a:r>
              <a:rPr lang="en-US" dirty="0" smtClean="0"/>
              <a:t>Allies refused to act to prevent attacks, but were disgusted with war</a:t>
            </a:r>
          </a:p>
          <a:p>
            <a:r>
              <a:rPr lang="en-US" dirty="0" smtClean="0"/>
              <a:t>WHY?</a:t>
            </a:r>
          </a:p>
          <a:p>
            <a:pPr lvl="1"/>
            <a:r>
              <a:rPr lang="en-US" dirty="0" smtClean="0"/>
              <a:t>Fear of new technology &amp; losses in WWI</a:t>
            </a:r>
          </a:p>
          <a:p>
            <a:pPr lvl="1"/>
            <a:r>
              <a:rPr lang="en-US" dirty="0" smtClean="0"/>
              <a:t>Pacifism after WWI: League of Nations, Washington Naval Treaty, Kellogg-Briand Pact</a:t>
            </a:r>
          </a:p>
          <a:p>
            <a:pPr lvl="1"/>
            <a:r>
              <a:rPr lang="en-US" dirty="0" smtClean="0"/>
              <a:t>Economic depression – no money to fight</a:t>
            </a:r>
          </a:p>
          <a:p>
            <a:pPr lvl="1"/>
            <a:r>
              <a:rPr lang="en-US" dirty="0" smtClean="0"/>
              <a:t>Belief that Fascism could balance out communism in Russia</a:t>
            </a:r>
          </a:p>
          <a:p>
            <a:pPr lvl="1"/>
            <a:r>
              <a:rPr lang="en-US" dirty="0" smtClean="0"/>
              <a:t>Misinterpreted what Hitler wanted</a:t>
            </a:r>
          </a:p>
          <a:p>
            <a:pPr lvl="1"/>
            <a:r>
              <a:rPr lang="en-US" dirty="0" smtClean="0"/>
              <a:t>Some in England thought Germany was justified due to Treaty of Versailles</a:t>
            </a:r>
          </a:p>
          <a:p>
            <a:pPr>
              <a:buNone/>
            </a:pPr>
            <a:endParaRPr lang="en-US" dirty="0" smtClean="0"/>
          </a:p>
          <a:p>
            <a:r>
              <a:rPr lang="en-US" dirty="0" smtClean="0"/>
              <a:t>As a result of Appeasement Axis powers got to test new strategies and technology and expand their power</a:t>
            </a:r>
          </a:p>
          <a:p>
            <a:endParaRPr lang="en-US" dirty="0"/>
          </a:p>
        </p:txBody>
      </p:sp>
    </p:spTree>
    <p:extLst>
      <p:ext uri="{BB962C8B-B14F-4D97-AF65-F5344CB8AC3E}">
        <p14:creationId xmlns:p14="http://schemas.microsoft.com/office/powerpoint/2010/main" val="35467785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a:spLocks noChangeArrowheads="1"/>
          </p:cNvSpPr>
          <p:nvPr/>
        </p:nvSpPr>
        <p:spPr bwMode="auto">
          <a:xfrm>
            <a:off x="0" y="0"/>
            <a:ext cx="8915400" cy="6302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a:ln>
                  <a:noFill/>
                </a:ln>
                <a:solidFill>
                  <a:prstClr val="black"/>
                </a:solidFill>
                <a:effectLst/>
                <a:uLnTx/>
                <a:uFill>
                  <a:solidFill>
                    <a:srgbClr val="F60000"/>
                  </a:solidFill>
                </a:uFill>
                <a:latin typeface="Century Gothic" pitchFamily="34" charset="0"/>
                <a:ea typeface="+mn-ea"/>
                <a:cs typeface="+mn-cs"/>
              </a:rPr>
              <a:t>29-2: The Axis Advances</a:t>
            </a:r>
          </a:p>
        </p:txBody>
      </p:sp>
      <p:graphicFrame>
        <p:nvGraphicFramePr>
          <p:cNvPr id="3" name="Table 2"/>
          <p:cNvGraphicFramePr>
            <a:graphicFrameLocks noGrp="1"/>
          </p:cNvGraphicFramePr>
          <p:nvPr/>
        </p:nvGraphicFramePr>
        <p:xfrm>
          <a:off x="76200" y="685800"/>
          <a:ext cx="8991600" cy="6019799"/>
        </p:xfrm>
        <a:graphic>
          <a:graphicData uri="http://schemas.openxmlformats.org/drawingml/2006/table">
            <a:tbl>
              <a:tblPr firstRow="1" bandRow="1">
                <a:tableStyleId>{616DA210-FB5B-4158-B5E0-FEB733F419BA}</a:tableStyleId>
              </a:tblPr>
              <a:tblGrid>
                <a:gridCol w="8991600">
                  <a:extLst>
                    <a:ext uri="{9D8B030D-6E8A-4147-A177-3AD203B41FA5}">
                      <a16:colId xmlns:a16="http://schemas.microsoft.com/office/drawing/2014/main" val="20000"/>
                    </a:ext>
                  </a:extLst>
                </a:gridCol>
              </a:tblGrid>
              <a:tr h="605083">
                <a:tc>
                  <a:txBody>
                    <a:bodyPr/>
                    <a:lstStyle/>
                    <a:p>
                      <a:pPr algn="ctr"/>
                      <a:endParaRPr lang="en-US" sz="2200" b="1" dirty="0">
                        <a:solidFill>
                          <a:srgbClr val="F6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0000"/>
                    </a:solidFill>
                  </a:tcPr>
                </a:tc>
                <a:extLst>
                  <a:ext uri="{0D108BD9-81ED-4DB2-BD59-A6C34878D82A}">
                    <a16:rowId xmlns:a16="http://schemas.microsoft.com/office/drawing/2014/main" val="10000"/>
                  </a:ext>
                </a:extLst>
              </a:tr>
              <a:tr h="605083">
                <a:tc>
                  <a:txBody>
                    <a:bodyPr/>
                    <a:lstStyle/>
                    <a:p>
                      <a:pPr algn="ctr"/>
                      <a:endParaRPr lang="en-US" sz="22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1"/>
                  </a:ext>
                </a:extLst>
              </a:tr>
              <a:tr h="605083">
                <a:tc>
                  <a:txBody>
                    <a:bodyPr/>
                    <a:lstStyle/>
                    <a:p>
                      <a:pPr algn="ctr"/>
                      <a:endParaRPr lang="en-US" sz="2200" b="1" dirty="0">
                        <a:solidFill>
                          <a:srgbClr val="C0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0000"/>
                    </a:solidFill>
                  </a:tcPr>
                </a:tc>
                <a:extLst>
                  <a:ext uri="{0D108BD9-81ED-4DB2-BD59-A6C34878D82A}">
                    <a16:rowId xmlns:a16="http://schemas.microsoft.com/office/drawing/2014/main" val="10002"/>
                  </a:ext>
                </a:extLst>
              </a:tr>
              <a:tr h="574052">
                <a:tc>
                  <a:txBody>
                    <a:bodyPr/>
                    <a:lstStyle/>
                    <a:p>
                      <a:pPr algn="ctr"/>
                      <a:endParaRPr lang="en-US" sz="22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3"/>
                  </a:ext>
                </a:extLst>
              </a:tr>
              <a:tr h="605083">
                <a:tc>
                  <a:txBody>
                    <a:bodyPr/>
                    <a:lstStyle/>
                    <a:p>
                      <a:pPr algn="ctr"/>
                      <a:endParaRPr lang="en-US" sz="2200" b="1" dirty="0">
                        <a:solidFill>
                          <a:srgbClr val="C0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0000"/>
                    </a:solidFill>
                  </a:tcPr>
                </a:tc>
                <a:extLst>
                  <a:ext uri="{0D108BD9-81ED-4DB2-BD59-A6C34878D82A}">
                    <a16:rowId xmlns:a16="http://schemas.microsoft.com/office/drawing/2014/main" val="10004"/>
                  </a:ext>
                </a:extLst>
              </a:tr>
              <a:tr h="605083">
                <a:tc>
                  <a:txBody>
                    <a:bodyPr/>
                    <a:lstStyle/>
                    <a:p>
                      <a:pPr algn="ctr"/>
                      <a:endParaRPr lang="en-US" sz="22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605083">
                <a:tc>
                  <a:txBody>
                    <a:bodyPr/>
                    <a:lstStyle/>
                    <a:p>
                      <a:pPr algn="ctr"/>
                      <a:endParaRPr lang="en-US" sz="2200" b="1" dirty="0">
                        <a:solidFill>
                          <a:srgbClr val="C0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0000"/>
                    </a:solidFill>
                  </a:tcPr>
                </a:tc>
                <a:extLst>
                  <a:ext uri="{0D108BD9-81ED-4DB2-BD59-A6C34878D82A}">
                    <a16:rowId xmlns:a16="http://schemas.microsoft.com/office/drawing/2014/main" val="10006"/>
                  </a:ext>
                </a:extLst>
              </a:tr>
              <a:tr h="605083">
                <a:tc>
                  <a:txBody>
                    <a:bodyPr/>
                    <a:lstStyle/>
                    <a:p>
                      <a:pPr algn="ctr"/>
                      <a:endParaRPr lang="en-US" sz="22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605083">
                <a:tc>
                  <a:txBody>
                    <a:bodyPr/>
                    <a:lstStyle/>
                    <a:p>
                      <a:pPr algn="ctr"/>
                      <a:endParaRPr lang="en-US" sz="2200" b="1" dirty="0">
                        <a:solidFill>
                          <a:srgbClr val="C0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0000"/>
                    </a:solidFill>
                  </a:tcPr>
                </a:tc>
                <a:extLst>
                  <a:ext uri="{0D108BD9-81ED-4DB2-BD59-A6C34878D82A}">
                    <a16:rowId xmlns:a16="http://schemas.microsoft.com/office/drawing/2014/main" val="10008"/>
                  </a:ext>
                </a:extLst>
              </a:tr>
              <a:tr h="605083">
                <a:tc>
                  <a:txBody>
                    <a:bodyPr/>
                    <a:lstStyle/>
                    <a:p>
                      <a:pPr algn="ctr"/>
                      <a:endParaRPr lang="en-US" sz="2200" b="1" dirty="0">
                        <a:solidFill>
                          <a:srgbClr val="C0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bl>
          </a:graphicData>
        </a:graphic>
      </p:graphicFrame>
      <p:sp>
        <p:nvSpPr>
          <p:cNvPr id="6" name="TextBox 5"/>
          <p:cNvSpPr txBox="1"/>
          <p:nvPr/>
        </p:nvSpPr>
        <p:spPr>
          <a:xfrm>
            <a:off x="0" y="762000"/>
            <a:ext cx="9144000" cy="60944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September</a:t>
            </a:r>
            <a:r>
              <a:rPr kumimoji="0" lang="en-US" sz="2200" b="1" i="0" u="sng" strike="noStrike" kern="1200" cap="none" spc="0" normalizeH="0" baseline="0" noProof="0" dirty="0">
                <a:ln>
                  <a:noFill/>
                </a:ln>
                <a:solidFill>
                  <a:prstClr val="black"/>
                </a:solidFill>
                <a:effectLst/>
                <a:uLnTx/>
                <a:uFillTx/>
                <a:latin typeface="Calibri"/>
                <a:ea typeface="+mn-ea"/>
                <a:cs typeface="+mn-cs"/>
              </a:rPr>
              <a:t> </a:t>
            </a:r>
            <a:r>
              <a:rPr kumimoji="0" lang="en-US" sz="2200" b="1" i="0" u="sng" strike="noStrike" kern="1200" cap="none" spc="0" normalizeH="0" baseline="0" noProof="0" dirty="0">
                <a:ln>
                  <a:noFill/>
                </a:ln>
                <a:solidFill>
                  <a:prstClr val="white"/>
                </a:solidFill>
                <a:effectLst/>
                <a:uLnTx/>
                <a:uFillTx/>
                <a:latin typeface="Calibri"/>
                <a:ea typeface="+mn-ea"/>
                <a:cs typeface="+mn-cs"/>
              </a:rPr>
              <a:t>1939 </a:t>
            </a:r>
            <a:r>
              <a:rPr kumimoji="0" lang="en-US" sz="2200" b="1" i="0" u="none" strike="noStrike" kern="1200" cap="none" spc="0" normalizeH="0" baseline="0" noProof="0" dirty="0">
                <a:ln>
                  <a:noFill/>
                </a:ln>
                <a:solidFill>
                  <a:prstClr val="white"/>
                </a:solidFill>
                <a:effectLst/>
                <a:uLnTx/>
                <a:uFillTx/>
                <a:latin typeface="Calibri"/>
                <a:ea typeface="+mn-ea"/>
                <a:cs typeface="+mn-cs"/>
              </a:rPr>
              <a:t>– Germany invaded Poland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April 1940 </a:t>
            </a:r>
            <a:r>
              <a:rPr kumimoji="0" lang="en-US" sz="2200" b="1" i="0" u="none" strike="noStrike" kern="1200" cap="none" spc="0" normalizeH="0" baseline="0" noProof="0" dirty="0">
                <a:ln>
                  <a:noFill/>
                </a:ln>
                <a:solidFill>
                  <a:prstClr val="white"/>
                </a:solidFill>
                <a:effectLst/>
                <a:uLnTx/>
                <a:uFillTx/>
                <a:latin typeface="Calibri"/>
                <a:ea typeface="+mn-ea"/>
                <a:cs typeface="+mn-cs"/>
              </a:rPr>
              <a:t>– Blitzkrieg campaigns against Denmark and Norway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May 1940 </a:t>
            </a:r>
            <a:r>
              <a:rPr kumimoji="0" lang="en-US" sz="2200" b="1" i="0" u="none" strike="noStrike" kern="1200" cap="none" spc="0" normalizeH="0" baseline="0" noProof="0" dirty="0">
                <a:ln>
                  <a:noFill/>
                </a:ln>
                <a:solidFill>
                  <a:prstClr val="white"/>
                </a:solidFill>
                <a:effectLst/>
                <a:uLnTx/>
                <a:uFillTx/>
                <a:latin typeface="Calibri"/>
                <a:ea typeface="+mn-ea"/>
                <a:cs typeface="+mn-cs"/>
              </a:rPr>
              <a:t>– British rescued troops at Dunkirk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June 1940 </a:t>
            </a:r>
            <a:r>
              <a:rPr kumimoji="0" lang="en-US" sz="2200" b="1" i="0" u="none" strike="noStrike" kern="1200" cap="none" spc="0" normalizeH="0" baseline="0" noProof="0" dirty="0">
                <a:ln>
                  <a:noFill/>
                </a:ln>
                <a:solidFill>
                  <a:prstClr val="white"/>
                </a:solidFill>
                <a:effectLst/>
                <a:uLnTx/>
                <a:uFillTx/>
                <a:latin typeface="Calibri"/>
                <a:ea typeface="+mn-ea"/>
                <a:cs typeface="+mn-cs"/>
              </a:rPr>
              <a:t>– France surrendered to Germany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September 1940 </a:t>
            </a:r>
            <a:r>
              <a:rPr kumimoji="0" lang="en-US" sz="2200" b="1" i="0" u="none" strike="noStrike" kern="1200" cap="none" spc="0" normalizeH="0" baseline="0" noProof="0" dirty="0">
                <a:ln>
                  <a:noFill/>
                </a:ln>
                <a:solidFill>
                  <a:prstClr val="white"/>
                </a:solidFill>
                <a:effectLst/>
                <a:uLnTx/>
                <a:uFillTx/>
                <a:latin typeface="Calibri"/>
                <a:ea typeface="+mn-ea"/>
                <a:cs typeface="+mn-cs"/>
              </a:rPr>
              <a:t>– Mussolini ordered forces into Egypt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October 1940 </a:t>
            </a:r>
            <a:r>
              <a:rPr kumimoji="0" lang="en-US" sz="2200" b="1" i="0" u="none" strike="noStrike" kern="1200" cap="none" spc="0" normalizeH="0" baseline="0" noProof="0" dirty="0">
                <a:ln>
                  <a:noFill/>
                </a:ln>
                <a:solidFill>
                  <a:prstClr val="white"/>
                </a:solidFill>
                <a:effectLst/>
                <a:uLnTx/>
                <a:uFillTx/>
                <a:latin typeface="Calibri"/>
                <a:ea typeface="+mn-ea"/>
                <a:cs typeface="+mn-cs"/>
              </a:rPr>
              <a:t>– Italian forces invaded Greece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September 1940 to June 1941 </a:t>
            </a:r>
            <a:r>
              <a:rPr kumimoji="0" lang="en-US" sz="2200" b="1" i="0" u="none" strike="noStrike" kern="1200" cap="none" spc="0" normalizeH="0" baseline="0" noProof="0" dirty="0">
                <a:ln>
                  <a:noFill/>
                </a:ln>
                <a:solidFill>
                  <a:prstClr val="white"/>
                </a:solidFill>
                <a:effectLst/>
                <a:uLnTx/>
                <a:uFillTx/>
                <a:latin typeface="Calibri"/>
                <a:ea typeface="+mn-ea"/>
                <a:cs typeface="+mn-cs"/>
              </a:rPr>
              <a:t>– Battle of Britain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June 1941 </a:t>
            </a:r>
            <a:r>
              <a:rPr kumimoji="0" lang="en-US" sz="2200" b="1" i="0" u="none" strike="noStrike" kern="1200" cap="none" spc="0" normalizeH="0" baseline="0" noProof="0" dirty="0">
                <a:ln>
                  <a:noFill/>
                </a:ln>
                <a:solidFill>
                  <a:prstClr val="white"/>
                </a:solidFill>
                <a:effectLst/>
                <a:uLnTx/>
                <a:uFillTx/>
                <a:latin typeface="Calibri"/>
                <a:ea typeface="+mn-ea"/>
                <a:cs typeface="+mn-cs"/>
              </a:rPr>
              <a:t>– German </a:t>
            </a:r>
            <a:r>
              <a:rPr kumimoji="0" lang="en-US" sz="2200" b="1" i="1" u="none" strike="noStrike" kern="1200" cap="none" spc="0" normalizeH="0" baseline="0" noProof="0" dirty="0" err="1">
                <a:ln>
                  <a:noFill/>
                </a:ln>
                <a:solidFill>
                  <a:prstClr val="white"/>
                </a:solidFill>
                <a:effectLst/>
                <a:uLnTx/>
                <a:uFillTx/>
                <a:latin typeface="Calibri"/>
                <a:ea typeface="+mn-ea"/>
                <a:cs typeface="+mn-cs"/>
              </a:rPr>
              <a:t>Wehrmacht</a:t>
            </a:r>
            <a:r>
              <a:rPr kumimoji="0" lang="en-US" sz="2200" b="1" i="0" u="none" strike="noStrike" kern="1200" cap="none" spc="0" normalizeH="0" baseline="0" noProof="0" dirty="0">
                <a:ln>
                  <a:noFill/>
                </a:ln>
                <a:solidFill>
                  <a:prstClr val="white"/>
                </a:solidFill>
                <a:effectLst/>
                <a:uLnTx/>
                <a:uFillTx/>
                <a:latin typeface="Calibri"/>
                <a:ea typeface="+mn-ea"/>
                <a:cs typeface="+mn-cs"/>
              </a:rPr>
              <a:t> invaded the Soviet Union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September 1941</a:t>
            </a:r>
            <a:r>
              <a:rPr kumimoji="0" lang="en-US" sz="2200" b="1" i="0" u="none" strike="noStrike" kern="1200" cap="none" spc="0" normalizeH="0" baseline="0" noProof="0" dirty="0">
                <a:ln>
                  <a:noFill/>
                </a:ln>
                <a:solidFill>
                  <a:prstClr val="white"/>
                </a:solidFill>
                <a:effectLst/>
                <a:uLnTx/>
                <a:uFillTx/>
                <a:latin typeface="Calibri"/>
                <a:ea typeface="+mn-ea"/>
                <a:cs typeface="+mn-cs"/>
              </a:rPr>
              <a:t>– Siege of Leningrad began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December 1941 </a:t>
            </a:r>
            <a:r>
              <a:rPr kumimoji="0" lang="en-US" sz="2200" b="1" i="0" u="none" strike="noStrike" kern="1200" cap="none" spc="0" normalizeH="0" baseline="0" noProof="0" dirty="0">
                <a:ln>
                  <a:noFill/>
                </a:ln>
                <a:solidFill>
                  <a:prstClr val="white"/>
                </a:solidFill>
                <a:effectLst/>
                <a:uLnTx/>
                <a:uFillTx/>
                <a:latin typeface="Calibri"/>
                <a:ea typeface="+mn-ea"/>
                <a:cs typeface="+mn-cs"/>
              </a:rPr>
              <a:t>– Japan attacked Pearl Harbor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7250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500"/>
                                        <p:tgtEl>
                                          <p:spTgt spid="6">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4" end="14"/>
                                            </p:txEl>
                                          </p:spTgt>
                                        </p:tgtEl>
                                        <p:attrNameLst>
                                          <p:attrName>style.visibility</p:attrName>
                                        </p:attrNameLst>
                                      </p:cBhvr>
                                      <p:to>
                                        <p:strVal val="visible"/>
                                      </p:to>
                                    </p:set>
                                    <p:animEffect transition="in" filter="fade">
                                      <p:cBhvr>
                                        <p:cTn id="42" dur="500"/>
                                        <p:tgtEl>
                                          <p:spTgt spid="6">
                                            <p:txEl>
                                              <p:pRg st="14" end="1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6" end="16"/>
                                            </p:txEl>
                                          </p:spTgt>
                                        </p:tgtEl>
                                        <p:attrNameLst>
                                          <p:attrName>style.visibility</p:attrName>
                                        </p:attrNameLst>
                                      </p:cBhvr>
                                      <p:to>
                                        <p:strVal val="visible"/>
                                      </p:to>
                                    </p:set>
                                    <p:animEffect transition="in" filter="fade">
                                      <p:cBhvr>
                                        <p:cTn id="47" dur="500"/>
                                        <p:tgtEl>
                                          <p:spTgt spid="6">
                                            <p:txEl>
                                              <p:pRg st="16" end="1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8" end="18"/>
                                            </p:txEl>
                                          </p:spTgt>
                                        </p:tgtEl>
                                        <p:attrNameLst>
                                          <p:attrName>style.visibility</p:attrName>
                                        </p:attrNameLst>
                                      </p:cBhvr>
                                      <p:to>
                                        <p:strVal val="visible"/>
                                      </p:to>
                                    </p:set>
                                    <p:animEffect transition="in" filter="fade">
                                      <p:cBhvr>
                                        <p:cTn id="52"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11162"/>
          </a:xfrm>
        </p:spPr>
        <p:txBody>
          <a:bodyPr>
            <a:normAutofit fontScale="90000"/>
          </a:bodyPr>
          <a:lstStyle/>
          <a:p>
            <a:r>
              <a:rPr lang="en-US" dirty="0" smtClean="0"/>
              <a:t>Major Targets</a:t>
            </a:r>
            <a:endParaRPr lang="en-US" dirty="0"/>
          </a:p>
        </p:txBody>
      </p:sp>
      <p:sp>
        <p:nvSpPr>
          <p:cNvPr id="3" name="Content Placeholder 2"/>
          <p:cNvSpPr>
            <a:spLocks noGrp="1"/>
          </p:cNvSpPr>
          <p:nvPr>
            <p:ph idx="1"/>
          </p:nvPr>
        </p:nvSpPr>
        <p:spPr>
          <a:xfrm>
            <a:off x="0" y="609600"/>
            <a:ext cx="8229600" cy="4525963"/>
          </a:xfrm>
        </p:spPr>
        <p:txBody>
          <a:bodyPr>
            <a:normAutofit lnSpcReduction="10000"/>
          </a:bodyPr>
          <a:lstStyle/>
          <a:p>
            <a:pPr>
              <a:buNone/>
            </a:pPr>
            <a:r>
              <a:rPr lang="en-US" dirty="0" smtClean="0"/>
              <a:t>- England – Battle of Britain &amp; Operation Sea Lion (1940)</a:t>
            </a:r>
          </a:p>
          <a:p>
            <a:pPr lvl="1">
              <a:buFont typeface="Courier New" pitchFamily="49" charset="0"/>
              <a:buChar char="o"/>
            </a:pPr>
            <a:r>
              <a:rPr lang="en-US" dirty="0" smtClean="0"/>
              <a:t>Luftwaffe continuously bombed England</a:t>
            </a:r>
          </a:p>
          <a:p>
            <a:pPr lvl="1">
              <a:buFont typeface="Courier New" pitchFamily="49" charset="0"/>
              <a:buChar char="o"/>
            </a:pPr>
            <a:r>
              <a:rPr lang="en-US" dirty="0" smtClean="0"/>
              <a:t>Plan was to bomb into submission	</a:t>
            </a:r>
          </a:p>
          <a:p>
            <a:pPr lvl="2">
              <a:buFont typeface="Courier New" pitchFamily="49" charset="0"/>
              <a:buChar char="o"/>
            </a:pPr>
            <a:r>
              <a:rPr lang="en-US" dirty="0" smtClean="0"/>
              <a:t>Then land an amphibious invasion</a:t>
            </a:r>
          </a:p>
          <a:p>
            <a:pPr lvl="2">
              <a:buFont typeface="Courier New" pitchFamily="49" charset="0"/>
              <a:buChar char="o"/>
            </a:pPr>
            <a:r>
              <a:rPr lang="en-US" dirty="0" smtClean="0"/>
              <a:t>(Invasion never happened since England rallied in its “darkest hour”)</a:t>
            </a:r>
          </a:p>
          <a:p>
            <a:pPr lvl="1">
              <a:buFont typeface="Courier New" pitchFamily="49" charset="0"/>
              <a:buChar char="o"/>
            </a:pPr>
            <a:r>
              <a:rPr lang="en-US" dirty="0" smtClean="0"/>
              <a:t>Germany continued to launch naval attacks at will in the Atlantic</a:t>
            </a:r>
          </a:p>
          <a:p>
            <a:pPr lvl="2">
              <a:buFont typeface="Courier New" pitchFamily="49" charset="0"/>
              <a:buChar char="o"/>
            </a:pPr>
            <a:r>
              <a:rPr lang="en-US" b="1" dirty="0" smtClean="0"/>
              <a:t>Unrestricted submarine warfare</a:t>
            </a:r>
            <a:endParaRPr lang="en-US" dirty="0" smtClean="0"/>
          </a:p>
          <a:p>
            <a:endParaRPr lang="en-US" dirty="0"/>
          </a:p>
        </p:txBody>
      </p:sp>
      <p:pic>
        <p:nvPicPr>
          <p:cNvPr id="4098" name="Picture 2" descr="Battle of britain air observer.jpg">
            <a:hlinkClick r:id="rId2"/>
          </p:cNvPr>
          <p:cNvPicPr>
            <a:picLocks noChangeAspect="1" noChangeArrowheads="1"/>
          </p:cNvPicPr>
          <p:nvPr/>
        </p:nvPicPr>
        <p:blipFill>
          <a:blip r:embed="rId3" cstate="print"/>
          <a:srcRect/>
          <a:stretch>
            <a:fillRect/>
          </a:stretch>
        </p:blipFill>
        <p:spPr bwMode="auto">
          <a:xfrm>
            <a:off x="381000" y="4853353"/>
            <a:ext cx="2714625" cy="2004647"/>
          </a:xfrm>
          <a:prstGeom prst="rect">
            <a:avLst/>
          </a:prstGeom>
          <a:noFill/>
        </p:spPr>
      </p:pic>
      <p:pic>
        <p:nvPicPr>
          <p:cNvPr id="4100" name="Picture 4" descr="http://upload.wikimedia.org/wikipedia/commons/thumb/8/82/Heinkel_He_111_during_the_Battle_of_Britain.jpg/220px-Heinkel_He_111_during_the_Battle_of_Britain.jpg">
            <a:hlinkClick r:id="rId4"/>
          </p:cNvPr>
          <p:cNvPicPr>
            <a:picLocks noChangeAspect="1" noChangeArrowheads="1"/>
          </p:cNvPicPr>
          <p:nvPr/>
        </p:nvPicPr>
        <p:blipFill>
          <a:blip r:embed="rId5" cstate="print"/>
          <a:srcRect/>
          <a:stretch>
            <a:fillRect/>
          </a:stretch>
        </p:blipFill>
        <p:spPr bwMode="auto">
          <a:xfrm>
            <a:off x="7048500" y="1143000"/>
            <a:ext cx="2095500" cy="1647825"/>
          </a:xfrm>
          <a:prstGeom prst="rect">
            <a:avLst/>
          </a:prstGeom>
          <a:noFill/>
        </p:spPr>
      </p:pic>
      <p:pic>
        <p:nvPicPr>
          <p:cNvPr id="4102" name="Picture 6" descr="http://upload.wikimedia.org/wikipedia/en/thumb/9/9f/Bombing_of_London.jpg/220px-Bombing_of_London.jpg">
            <a:hlinkClick r:id="rId6"/>
          </p:cNvPr>
          <p:cNvPicPr>
            <a:picLocks noChangeAspect="1" noChangeArrowheads="1"/>
          </p:cNvPicPr>
          <p:nvPr/>
        </p:nvPicPr>
        <p:blipFill>
          <a:blip r:embed="rId7" cstate="print"/>
          <a:srcRect/>
          <a:stretch>
            <a:fillRect/>
          </a:stretch>
        </p:blipFill>
        <p:spPr bwMode="auto">
          <a:xfrm>
            <a:off x="5791200" y="4038598"/>
            <a:ext cx="3352800" cy="2819402"/>
          </a:xfrm>
          <a:prstGeom prst="rect">
            <a:avLst/>
          </a:prstGeom>
          <a:noFill/>
        </p:spPr>
      </p:pic>
    </p:spTree>
    <p:extLst>
      <p:ext uri="{BB962C8B-B14F-4D97-AF65-F5344CB8AC3E}">
        <p14:creationId xmlns:p14="http://schemas.microsoft.com/office/powerpoint/2010/main" val="23370640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8200" y="685800"/>
            <a:ext cx="2057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2"/>
              </a:rPr>
              <a:t>http://www.telegraph.co.uk/news/newstopics/world-war-2/8021316/How-it-felt-to-shelter-from-the-Blitz.html</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4953000" y="3505200"/>
            <a:ext cx="2286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3"/>
              </a:rPr>
              <a:t>http://www.telegraph.co.uk/news/newstopics/world-war-2/8208926/Unseen-images-of-Manchester-Christmas-Blitz.html</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descr="E:\Modern World\5. Long War\wwii\images\battle of britain.gif"/>
          <p:cNvPicPr>
            <a:picLocks noChangeAspect="1" noChangeArrowheads="1"/>
          </p:cNvPicPr>
          <p:nvPr/>
        </p:nvPicPr>
        <p:blipFill>
          <a:blip r:embed="rId4" cstate="print"/>
          <a:srcRect/>
          <a:stretch>
            <a:fillRect/>
          </a:stretch>
        </p:blipFill>
        <p:spPr bwMode="auto">
          <a:xfrm>
            <a:off x="0" y="-115923"/>
            <a:ext cx="7162800" cy="6973923"/>
          </a:xfrm>
          <a:prstGeom prst="rect">
            <a:avLst/>
          </a:prstGeom>
          <a:noFill/>
        </p:spPr>
      </p:pic>
      <p:sp>
        <p:nvSpPr>
          <p:cNvPr id="6" name="TextBox 5"/>
          <p:cNvSpPr txBox="1"/>
          <p:nvPr/>
        </p:nvSpPr>
        <p:spPr>
          <a:xfrm>
            <a:off x="6629400" y="228600"/>
            <a:ext cx="2286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Surviving the Blitz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Where would people take shelter during the bombing?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6629400" y="1828800"/>
            <a:ext cx="25146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WWII propaganda film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is the purpose of this film?</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246260"/>
            <a:ext cx="4994275" cy="351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153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Major Targets</a:t>
            </a:r>
            <a:endParaRPr lang="en-US" dirty="0"/>
          </a:p>
        </p:txBody>
      </p:sp>
      <p:sp>
        <p:nvSpPr>
          <p:cNvPr id="3" name="Content Placeholder 2"/>
          <p:cNvSpPr>
            <a:spLocks noGrp="1"/>
          </p:cNvSpPr>
          <p:nvPr>
            <p:ph idx="1"/>
          </p:nvPr>
        </p:nvSpPr>
        <p:spPr>
          <a:xfrm>
            <a:off x="381000" y="609600"/>
            <a:ext cx="8382000" cy="4800600"/>
          </a:xfrm>
        </p:spPr>
        <p:txBody>
          <a:bodyPr>
            <a:normAutofit fontScale="92500" lnSpcReduction="20000"/>
          </a:bodyPr>
          <a:lstStyle/>
          <a:p>
            <a:pPr>
              <a:buNone/>
            </a:pPr>
            <a:r>
              <a:rPr lang="en-US" dirty="0" smtClean="0"/>
              <a:t>- Russia – Operation Barbarossa (1941)</a:t>
            </a:r>
          </a:p>
          <a:p>
            <a:pPr>
              <a:buFont typeface="Courier New" pitchFamily="49" charset="0"/>
              <a:buChar char="o"/>
            </a:pPr>
            <a:r>
              <a:rPr lang="en-US" dirty="0" smtClean="0"/>
              <a:t>Germany had planned since early in the war to attack Russia</a:t>
            </a:r>
          </a:p>
          <a:p>
            <a:pPr>
              <a:buNone/>
            </a:pPr>
            <a:r>
              <a:rPr lang="en-US" dirty="0" smtClean="0"/>
              <a:t>Goals:</a:t>
            </a:r>
          </a:p>
          <a:p>
            <a:pPr marL="971550" lvl="1" indent="-514350">
              <a:buFont typeface="+mj-lt"/>
              <a:buAutoNum type="arabicPeriod"/>
            </a:pPr>
            <a:r>
              <a:rPr lang="en-US" b="1" dirty="0" smtClean="0"/>
              <a:t>Lebensraum</a:t>
            </a:r>
            <a:r>
              <a:rPr lang="en-US" dirty="0" smtClean="0"/>
              <a:t> </a:t>
            </a:r>
            <a:r>
              <a:rPr lang="en-US" b="1" dirty="0" smtClean="0"/>
              <a:t>– </a:t>
            </a:r>
            <a:r>
              <a:rPr lang="en-US" dirty="0" smtClean="0"/>
              <a:t>living room for the German Third Reich</a:t>
            </a:r>
          </a:p>
          <a:p>
            <a:pPr marL="971550" lvl="1" indent="-514350">
              <a:buFont typeface="+mj-lt"/>
              <a:buAutoNum type="arabicPeriod"/>
            </a:pPr>
            <a:r>
              <a:rPr lang="en-US" dirty="0" smtClean="0"/>
              <a:t>Access to more resources to defeat remaining allies</a:t>
            </a:r>
          </a:p>
          <a:p>
            <a:pPr marL="971550" lvl="1" indent="-514350">
              <a:buFont typeface="+mj-lt"/>
              <a:buAutoNum type="arabicPeriod"/>
            </a:pPr>
            <a:r>
              <a:rPr lang="en-US" dirty="0" smtClean="0"/>
              <a:t>Eliminate communism</a:t>
            </a:r>
          </a:p>
          <a:p>
            <a:pPr>
              <a:buFont typeface="Courier New" pitchFamily="49" charset="0"/>
              <a:buChar char="o"/>
            </a:pPr>
            <a:r>
              <a:rPr lang="en-US" dirty="0" smtClean="0"/>
              <a:t>Expanded deep into Russia, stalled at major cities</a:t>
            </a:r>
          </a:p>
          <a:p>
            <a:pPr lvl="1"/>
            <a:r>
              <a:rPr lang="en-US" dirty="0" smtClean="0"/>
              <a:t>Leningrad, Stalingrad held out for months of guerilla warfare</a:t>
            </a:r>
          </a:p>
          <a:p>
            <a:pPr lvl="1"/>
            <a:r>
              <a:rPr lang="en-US" dirty="0" smtClean="0"/>
              <a:t>Blitzkrieg stalled and died</a:t>
            </a:r>
          </a:p>
          <a:p>
            <a:endParaRPr lang="en-US" dirty="0"/>
          </a:p>
        </p:txBody>
      </p:sp>
      <p:pic>
        <p:nvPicPr>
          <p:cNvPr id="28674" name="Picture 2" descr="http://www.holocaustresearchproject.org/nazioccupation/images/Opbarb.jpg"/>
          <p:cNvPicPr>
            <a:picLocks noChangeAspect="1" noChangeArrowheads="1"/>
          </p:cNvPicPr>
          <p:nvPr/>
        </p:nvPicPr>
        <p:blipFill>
          <a:blip r:embed="rId2" cstate="print"/>
          <a:srcRect/>
          <a:stretch>
            <a:fillRect/>
          </a:stretch>
        </p:blipFill>
        <p:spPr bwMode="auto">
          <a:xfrm>
            <a:off x="4953000" y="4313103"/>
            <a:ext cx="3657600" cy="2544897"/>
          </a:xfrm>
          <a:prstGeom prst="rect">
            <a:avLst/>
          </a:prstGeom>
          <a:noFill/>
        </p:spPr>
      </p:pic>
    </p:spTree>
    <p:extLst>
      <p:ext uri="{BB962C8B-B14F-4D97-AF65-F5344CB8AC3E}">
        <p14:creationId xmlns:p14="http://schemas.microsoft.com/office/powerpoint/2010/main" val="10009893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descr="http://2.bp.blogspot.com/_qYXqmHj3ybE/THwhaEUUpiI/AAAAAAAACJM/kXLTVTuNzo0/s640/OPERATION+BARBAROSSA.jpg"/>
          <p:cNvPicPr>
            <a:picLocks noChangeAspect="1" noChangeArrowheads="1"/>
          </p:cNvPicPr>
          <p:nvPr/>
        </p:nvPicPr>
        <p:blipFill>
          <a:blip r:embed="rId2" cstate="print"/>
          <a:srcRect/>
          <a:stretch>
            <a:fillRect/>
          </a:stretch>
        </p:blipFill>
        <p:spPr bwMode="auto">
          <a:xfrm>
            <a:off x="381000" y="257176"/>
            <a:ext cx="8077200" cy="6057900"/>
          </a:xfrm>
          <a:prstGeom prst="rect">
            <a:avLst/>
          </a:prstGeom>
          <a:noFill/>
        </p:spPr>
      </p:pic>
    </p:spTree>
    <p:extLst>
      <p:ext uri="{BB962C8B-B14F-4D97-AF65-F5344CB8AC3E}">
        <p14:creationId xmlns:p14="http://schemas.microsoft.com/office/powerpoint/2010/main" val="19945833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2 in 1941</a:t>
            </a:r>
            <a:endParaRPr lang="en-US" dirty="0"/>
          </a:p>
        </p:txBody>
      </p:sp>
      <p:pic>
        <p:nvPicPr>
          <p:cNvPr id="1026" name="Picture 2" descr="File:Second world war europe 1941-1942 map d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2293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641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91000" cy="639762"/>
          </a:xfrm>
        </p:spPr>
        <p:txBody>
          <a:bodyPr>
            <a:normAutofit fontScale="90000"/>
          </a:bodyPr>
          <a:lstStyle/>
          <a:p>
            <a:r>
              <a:rPr lang="en-US" dirty="0" smtClean="0"/>
              <a:t>Turning the Tide </a:t>
            </a:r>
            <a:endParaRPr lang="en-US" dirty="0"/>
          </a:p>
        </p:txBody>
      </p:sp>
      <p:sp>
        <p:nvSpPr>
          <p:cNvPr id="3" name="Content Placeholder 2"/>
          <p:cNvSpPr>
            <a:spLocks noGrp="1"/>
          </p:cNvSpPr>
          <p:nvPr>
            <p:ph idx="1"/>
          </p:nvPr>
        </p:nvSpPr>
        <p:spPr>
          <a:xfrm>
            <a:off x="0" y="914400"/>
            <a:ext cx="8686800" cy="5638800"/>
          </a:xfrm>
        </p:spPr>
        <p:txBody>
          <a:bodyPr>
            <a:normAutofit fontScale="85000" lnSpcReduction="20000"/>
          </a:bodyPr>
          <a:lstStyle/>
          <a:p>
            <a:pPr>
              <a:buNone/>
            </a:pPr>
            <a:r>
              <a:rPr lang="en-US" b="1" dirty="0" smtClean="0"/>
              <a:t>- Russian Front</a:t>
            </a:r>
          </a:p>
          <a:p>
            <a:r>
              <a:rPr lang="en-US" dirty="0" smtClean="0"/>
              <a:t>Fall/Winter 1941-42</a:t>
            </a:r>
          </a:p>
          <a:p>
            <a:pPr lvl="1"/>
            <a:r>
              <a:rPr lang="en-US" dirty="0" smtClean="0"/>
              <a:t>German infantry and artillery were stuck in the mud caused by fall rains</a:t>
            </a:r>
          </a:p>
          <a:p>
            <a:pPr lvl="1"/>
            <a:r>
              <a:rPr lang="en-US" dirty="0" smtClean="0"/>
              <a:t>German army froze outside of Moscow (guns froze, soldiers got frostbite – no winter supplies)</a:t>
            </a:r>
          </a:p>
          <a:p>
            <a:pPr lvl="1"/>
            <a:r>
              <a:rPr lang="en-US" dirty="0" smtClean="0"/>
              <a:t>Leningrad refused to surrender even after 2.5 years of being </a:t>
            </a:r>
            <a:r>
              <a:rPr lang="en-US" dirty="0" err="1" smtClean="0"/>
              <a:t>sieged</a:t>
            </a:r>
            <a:endParaRPr lang="en-US" dirty="0" smtClean="0"/>
          </a:p>
          <a:p>
            <a:pPr lvl="2"/>
            <a:r>
              <a:rPr lang="en-US" dirty="0" smtClean="0"/>
              <a:t>Workers continued to make tanks, etc –now even faster than Germany</a:t>
            </a:r>
          </a:p>
          <a:p>
            <a:r>
              <a:rPr lang="en-US" dirty="0" smtClean="0"/>
              <a:t>Summer 1942 – Spring 1943	</a:t>
            </a:r>
          </a:p>
          <a:p>
            <a:pPr lvl="1"/>
            <a:r>
              <a:rPr lang="en-US" b="1" dirty="0" smtClean="0"/>
              <a:t>Battle of Stalingrad</a:t>
            </a:r>
            <a:r>
              <a:rPr lang="en-US" dirty="0" smtClean="0"/>
              <a:t>: an epic urban battle w/ fighting in the streets</a:t>
            </a:r>
          </a:p>
          <a:p>
            <a:pPr lvl="2"/>
            <a:r>
              <a:rPr lang="en-US" dirty="0" smtClean="0"/>
              <a:t>Russians encircled the German army and forced surrender</a:t>
            </a:r>
          </a:p>
          <a:p>
            <a:pPr lvl="1"/>
            <a:r>
              <a:rPr lang="en-US" b="1" dirty="0" smtClean="0"/>
              <a:t>Battle of Kursk</a:t>
            </a:r>
            <a:r>
              <a:rPr lang="en-US" dirty="0" smtClean="0"/>
              <a:t>: Russians planned effective defenses against the German blitzkrieg</a:t>
            </a:r>
          </a:p>
          <a:p>
            <a:pPr lvl="2"/>
            <a:r>
              <a:rPr lang="en-US" dirty="0" smtClean="0"/>
              <a:t>Germans lost 300 tanks in one day, Russians gained the upper hand</a:t>
            </a:r>
            <a:endParaRPr lang="en-US" dirty="0"/>
          </a:p>
        </p:txBody>
      </p:sp>
      <p:pic>
        <p:nvPicPr>
          <p:cNvPr id="4" name="Picture 2" descr="http://www.spartacus.schoolnet.co.uk/RUSstalingrad2.JPG"/>
          <p:cNvPicPr>
            <a:picLocks noChangeAspect="1" noChangeArrowheads="1"/>
          </p:cNvPicPr>
          <p:nvPr/>
        </p:nvPicPr>
        <p:blipFill>
          <a:blip r:embed="rId2" cstate="print"/>
          <a:srcRect/>
          <a:stretch>
            <a:fillRect/>
          </a:stretch>
        </p:blipFill>
        <p:spPr bwMode="auto">
          <a:xfrm>
            <a:off x="5486400" y="0"/>
            <a:ext cx="3352800" cy="1752600"/>
          </a:xfrm>
          <a:prstGeom prst="rect">
            <a:avLst/>
          </a:prstGeom>
          <a:noFill/>
        </p:spPr>
      </p:pic>
      <p:sp>
        <p:nvSpPr>
          <p:cNvPr id="5" name="Rectangle 4"/>
          <p:cNvSpPr/>
          <p:nvPr/>
        </p:nvSpPr>
        <p:spPr>
          <a:xfrm>
            <a:off x="152400" y="6248400"/>
            <a:ext cx="78486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a:t>
            </a: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3"/>
              </a:rPr>
              <a:t>www.history.com/shows/wwii-in-hd/videos/world-war-ii-battle-of-stalingrad#world-war-ii-battle-of-stalingrad</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06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6227</TotalTime>
  <Words>6231</Words>
  <Application>Microsoft Office PowerPoint</Application>
  <PresentationFormat>On-screen Show (4:3)</PresentationFormat>
  <Paragraphs>817</Paragraphs>
  <Slides>108</Slides>
  <Notes>0</Notes>
  <HiddenSlides>0</HiddenSlides>
  <MMClips>0</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108</vt:i4>
      </vt:variant>
    </vt:vector>
  </HeadingPairs>
  <TitlesOfParts>
    <vt:vector size="138" baseType="lpstr">
      <vt:lpstr>Algerian</vt:lpstr>
      <vt:lpstr>Arial</vt:lpstr>
      <vt:lpstr>Calibri</vt:lpstr>
      <vt:lpstr>Capitalist</vt:lpstr>
      <vt:lpstr>Century Gothic</vt:lpstr>
      <vt:lpstr>Comic Sans MS</vt:lpstr>
      <vt:lpstr>Courier New</vt:lpstr>
      <vt:lpstr>Roboto</vt:lpstr>
      <vt:lpstr>Tahoma</vt:lpstr>
      <vt:lpstr>Times New Roman</vt:lpstr>
      <vt:lpstr>Wingdings</vt:lpstr>
      <vt:lpstr>Office Theme</vt:lpstr>
      <vt:lpstr>1_Office Theme</vt:lpstr>
      <vt:lpstr>2_Office Theme</vt:lpstr>
      <vt:lpstr>5_Office Theme</vt:lpstr>
      <vt:lpstr>6_Office Theme</vt:lpstr>
      <vt:lpstr>7_Office Theme</vt:lpstr>
      <vt:lpstr>8_Office Theme</vt:lpstr>
      <vt:lpstr>9_Office Theme</vt:lpstr>
      <vt:lpstr>3_Office Theme</vt:lpstr>
      <vt:lpstr>4_Office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Unit 7 – World Wars</vt:lpstr>
      <vt:lpstr>World War 1 – Causes</vt:lpstr>
      <vt:lpstr>World War 1</vt:lpstr>
      <vt:lpstr>The Alliance System</vt:lpstr>
      <vt:lpstr>‘The Great War’ – A World War</vt:lpstr>
      <vt:lpstr>Timeline of Events</vt:lpstr>
      <vt:lpstr>The Outbreak of War</vt:lpstr>
      <vt:lpstr>Vision of War Prior to WW1</vt:lpstr>
      <vt:lpstr>Characteristics of An Industrial War</vt:lpstr>
      <vt:lpstr>PowerPoint Presentation</vt:lpstr>
      <vt:lpstr>Opening Clashes</vt:lpstr>
      <vt:lpstr>Devastating Battles</vt:lpstr>
      <vt:lpstr>Final Battle</vt:lpstr>
      <vt:lpstr>Tactics and Strategies of the Great War </vt:lpstr>
      <vt:lpstr>Overcoming the stalemate with new ideas  (Weapons)</vt:lpstr>
      <vt:lpstr>PowerPoint Presentation</vt:lpstr>
      <vt:lpstr>Impact of New Weapons</vt:lpstr>
      <vt:lpstr>PowerPoint Presentation</vt:lpstr>
      <vt:lpstr>PowerPoint Presentation</vt:lpstr>
      <vt:lpstr>Not Just Weapons…</vt:lpstr>
      <vt:lpstr>Not Just Weapons</vt:lpstr>
      <vt:lpstr>US Involvement</vt:lpstr>
      <vt:lpstr>On The Home front Government Sponsored Propaganda</vt:lpstr>
      <vt:lpstr>1. Imagery</vt:lpstr>
      <vt:lpstr>What types of Imagery are used in these posters?</vt:lpstr>
      <vt:lpstr>2. Repetition</vt:lpstr>
      <vt:lpstr>3. Simplicity</vt:lpstr>
      <vt:lpstr>4. Sentiment </vt:lpstr>
      <vt:lpstr>The War on the Home front</vt:lpstr>
      <vt:lpstr>Critically Examine Propaganda</vt:lpstr>
      <vt:lpstr>Ending the War </vt:lpstr>
      <vt:lpstr>What were the Characteristics of WW1?</vt:lpstr>
      <vt:lpstr>Impact of World War One  “The Lost Generation”</vt:lpstr>
      <vt:lpstr>Eric Kennington, Gassed and Wounded, 1918</vt:lpstr>
      <vt:lpstr>Otto Dix</vt:lpstr>
      <vt:lpstr>Effects of the War on the Landscape</vt:lpstr>
      <vt:lpstr>The Zone Rouge (the Red Zone)</vt:lpstr>
      <vt:lpstr>World War 1 Trenches today</vt:lpstr>
      <vt:lpstr>Paris Peace Conference</vt:lpstr>
      <vt:lpstr>Civilians as Casualties of War</vt:lpstr>
      <vt:lpstr>Civilians as Casualties of War</vt:lpstr>
      <vt:lpstr>Indirect Effects from the War</vt:lpstr>
      <vt:lpstr>Short Answer Response: Ticket Out</vt:lpstr>
      <vt:lpstr>Germany After the War </vt:lpstr>
      <vt:lpstr>Write a Paragraph answering the following question: How did World War 1 Change Warfare? Consider the following questions below to help you answer the question and Give Specific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Russia under Communism</vt:lpstr>
      <vt:lpstr>Interwar Years 1919 - 1939</vt:lpstr>
      <vt:lpstr>Postwar Issues</vt:lpstr>
      <vt:lpstr>Examine the Post War Challenges of Britain, France and the United States </vt:lpstr>
      <vt:lpstr>PowerPoint Presentation</vt:lpstr>
      <vt:lpstr>The Great Depression – the Stock Market Crash </vt:lpstr>
      <vt:lpstr>Rise of Fascists and a Totalitarian State</vt:lpstr>
      <vt:lpstr>Italy’s Problems</vt:lpstr>
      <vt:lpstr>Benito Mussolini</vt:lpstr>
      <vt:lpstr>PowerPoint Presentation</vt:lpstr>
      <vt:lpstr>Used Violence &amp; Fear to intimidate political opponents</vt:lpstr>
      <vt:lpstr>Demonstrations of Strength &amp; Seize Power</vt:lpstr>
      <vt:lpstr>Consolidate Power &amp; Suppress Opposition</vt:lpstr>
      <vt:lpstr>What did Mussolini do with absolute Power?</vt:lpstr>
      <vt:lpstr>The Rise of Hitler</vt:lpstr>
      <vt:lpstr>Great Depression in Germany</vt:lpstr>
      <vt:lpstr>Hyper Inflation in Germany</vt:lpstr>
      <vt:lpstr>PowerPoint Presentation</vt:lpstr>
      <vt:lpstr>PowerPoint Presentation</vt:lpstr>
      <vt:lpstr>The Great Depression</vt:lpstr>
      <vt:lpstr>PowerPoint Presentation</vt:lpstr>
      <vt:lpstr>Germany’s Problems After WW1</vt:lpstr>
      <vt:lpstr>Rise of Hitler</vt:lpstr>
      <vt:lpstr>Germany (the Interwar Years) </vt:lpstr>
      <vt:lpstr>PowerPoint Presentation</vt:lpstr>
      <vt:lpstr>PowerPoint Presentation</vt:lpstr>
      <vt:lpstr>PowerPoint Presentation</vt:lpstr>
      <vt:lpstr>PowerPoint Presentation</vt:lpstr>
      <vt:lpstr>PowerPoint Presentation</vt:lpstr>
      <vt:lpstr>PowerPoint Presentation</vt:lpstr>
      <vt:lpstr>Why would the German People accept and support a Fascist/ Totalitarian leader like Adolf Hitler? </vt:lpstr>
      <vt:lpstr>Ideologies</vt:lpstr>
      <vt:lpstr>Compare and contrast the actions, philosophies, and character traits of Mussolini and Hitler</vt:lpstr>
      <vt:lpstr>Compare and contrast the actions, philosophies, and character traits of Mussolini and Hitler</vt:lpstr>
      <vt:lpstr>Nazi Propaganda</vt:lpstr>
      <vt:lpstr>Tasks</vt:lpstr>
      <vt:lpstr>World War II</vt:lpstr>
      <vt:lpstr>PowerPoint Presentation</vt:lpstr>
      <vt:lpstr>PowerPoint Presentation</vt:lpstr>
      <vt:lpstr>Appeasement</vt:lpstr>
      <vt:lpstr>PowerPoint Presentation</vt:lpstr>
      <vt:lpstr>Major Targets</vt:lpstr>
      <vt:lpstr>PowerPoint Presentation</vt:lpstr>
      <vt:lpstr>Major Targets</vt:lpstr>
      <vt:lpstr>PowerPoint Presentation</vt:lpstr>
      <vt:lpstr>World War 2 in 1941</vt:lpstr>
      <vt:lpstr>Turning the Tide </vt:lpstr>
      <vt:lpstr>Turning the Tide</vt:lpstr>
      <vt:lpstr>Turning the Tide</vt:lpstr>
      <vt:lpstr>Phases</vt:lpstr>
      <vt:lpstr>PowerPoint Presentation</vt:lpstr>
      <vt:lpstr>Shoah “destruction”</vt:lpstr>
      <vt:lpstr>Survivor’s Stories Questions: </vt:lpstr>
      <vt:lpstr>Turning the Tide</vt:lpstr>
      <vt:lpstr>PowerPoint Presentation</vt:lpstr>
      <vt:lpstr>Gravestones at the Tyne Cot World War 1 Memorial (Belgium)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War I</dc:title>
  <dc:creator>Lindsay Ramm</dc:creator>
  <cp:lastModifiedBy>Ramm, Lindsay</cp:lastModifiedBy>
  <cp:revision>436</cp:revision>
  <cp:lastPrinted>2018-05-16T15:47:54Z</cp:lastPrinted>
  <dcterms:created xsi:type="dcterms:W3CDTF">2011-05-02T00:03:15Z</dcterms:created>
  <dcterms:modified xsi:type="dcterms:W3CDTF">2018-05-25T13:58:07Z</dcterms:modified>
</cp:coreProperties>
</file>